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88" r:id="rId36"/>
    <p:sldId id="289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0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9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png"/><Relationship Id="rId5" Type="http://schemas.openxmlformats.org/officeDocument/2006/relationships/image" Target="../media/image17.emf"/><Relationship Id="rId4" Type="http://schemas.openxmlformats.org/officeDocument/2006/relationships/package" Target="../embeddings/Microsoft_Visio_Drawing1.vsdx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Pewarnaan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Graf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4. Graf </a:t>
            </a:r>
            <a:r>
              <a:rPr lang="en-US" b="1" dirty="0" err="1" smtClean="0">
                <a:solidFill>
                  <a:srgbClr val="FF0000"/>
                </a:solidFill>
              </a:rPr>
              <a:t>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digraph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dan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99344" y="4054476"/>
            <a:ext cx="2428875" cy="2071687"/>
            <a:chOff x="4050" y="1896"/>
            <a:chExt cx="2253" cy="2347"/>
          </a:xfrm>
        </p:grpSpPr>
        <p:sp>
          <p:nvSpPr>
            <p:cNvPr id="75809" name="Freeform 4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0" name="Freeform 5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1" name="Freeform 6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2" name="Freeform 7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3" name="Freeform 8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4" name="Freeform 9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5" name="Freeform 10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6" name="Freeform 11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7" name="Freeform 12"/>
            <p:cNvSpPr>
              <a:spLocks/>
            </p:cNvSpPr>
            <p:nvPr/>
          </p:nvSpPr>
          <p:spPr bwMode="auto">
            <a:xfrm>
              <a:off x="4355" y="2223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4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3 w 819"/>
                <a:gd name="T15" fmla="*/ 99 h 768"/>
                <a:gd name="T16" fmla="*/ 553 w 819"/>
                <a:gd name="T17" fmla="*/ 116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4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6 w 819"/>
                <a:gd name="T31" fmla="*/ 265 h 768"/>
                <a:gd name="T32" fmla="*/ 320 w 819"/>
                <a:gd name="T33" fmla="*/ 289 h 768"/>
                <a:gd name="T34" fmla="*/ 295 w 819"/>
                <a:gd name="T35" fmla="*/ 314 h 768"/>
                <a:gd name="T36" fmla="*/ 268 w 819"/>
                <a:gd name="T37" fmla="*/ 339 h 768"/>
                <a:gd name="T38" fmla="*/ 244 w 819"/>
                <a:gd name="T39" fmla="*/ 365 h 768"/>
                <a:gd name="T40" fmla="*/ 221 w 819"/>
                <a:gd name="T41" fmla="*/ 393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8 h 768"/>
                <a:gd name="T48" fmla="*/ 134 w 819"/>
                <a:gd name="T49" fmla="*/ 508 h 768"/>
                <a:gd name="T50" fmla="*/ 113 w 819"/>
                <a:gd name="T51" fmla="*/ 538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4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4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3" y="99"/>
                  </a:lnTo>
                  <a:lnTo>
                    <a:pt x="553" y="116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4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6" y="265"/>
                  </a:lnTo>
                  <a:lnTo>
                    <a:pt x="320" y="289"/>
                  </a:lnTo>
                  <a:lnTo>
                    <a:pt x="295" y="314"/>
                  </a:lnTo>
                  <a:lnTo>
                    <a:pt x="268" y="339"/>
                  </a:lnTo>
                  <a:lnTo>
                    <a:pt x="244" y="365"/>
                  </a:lnTo>
                  <a:lnTo>
                    <a:pt x="221" y="393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8"/>
                  </a:lnTo>
                  <a:lnTo>
                    <a:pt x="134" y="508"/>
                  </a:lnTo>
                  <a:lnTo>
                    <a:pt x="113" y="538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4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8" name="Freeform 13"/>
            <p:cNvSpPr>
              <a:spLocks/>
            </p:cNvSpPr>
            <p:nvPr/>
          </p:nvSpPr>
          <p:spPr bwMode="auto">
            <a:xfrm>
              <a:off x="4313" y="2964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2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9" name="Freeform 14"/>
            <p:cNvSpPr>
              <a:spLocks/>
            </p:cNvSpPr>
            <p:nvPr/>
          </p:nvSpPr>
          <p:spPr bwMode="auto">
            <a:xfrm>
              <a:off x="4366" y="3178"/>
              <a:ext cx="808" cy="740"/>
            </a:xfrm>
            <a:custGeom>
              <a:avLst/>
              <a:gdLst>
                <a:gd name="T0" fmla="*/ 0 w 808"/>
                <a:gd name="T1" fmla="*/ 0 h 740"/>
                <a:gd name="T2" fmla="*/ 14 w 808"/>
                <a:gd name="T3" fmla="*/ 33 h 740"/>
                <a:gd name="T4" fmla="*/ 28 w 808"/>
                <a:gd name="T5" fmla="*/ 65 h 740"/>
                <a:gd name="T6" fmla="*/ 44 w 808"/>
                <a:gd name="T7" fmla="*/ 97 h 740"/>
                <a:gd name="T8" fmla="*/ 60 w 808"/>
                <a:gd name="T9" fmla="*/ 129 h 740"/>
                <a:gd name="T10" fmla="*/ 77 w 808"/>
                <a:gd name="T11" fmla="*/ 160 h 740"/>
                <a:gd name="T12" fmla="*/ 97 w 808"/>
                <a:gd name="T13" fmla="*/ 190 h 740"/>
                <a:gd name="T14" fmla="*/ 114 w 808"/>
                <a:gd name="T15" fmla="*/ 220 h 740"/>
                <a:gd name="T16" fmla="*/ 136 w 808"/>
                <a:gd name="T17" fmla="*/ 250 h 740"/>
                <a:gd name="T18" fmla="*/ 155 w 808"/>
                <a:gd name="T19" fmla="*/ 279 h 740"/>
                <a:gd name="T20" fmla="*/ 176 w 808"/>
                <a:gd name="T21" fmla="*/ 307 h 740"/>
                <a:gd name="T22" fmla="*/ 199 w 808"/>
                <a:gd name="T23" fmla="*/ 333 h 740"/>
                <a:gd name="T24" fmla="*/ 222 w 808"/>
                <a:gd name="T25" fmla="*/ 362 h 740"/>
                <a:gd name="T26" fmla="*/ 245 w 808"/>
                <a:gd name="T27" fmla="*/ 386 h 740"/>
                <a:gd name="T28" fmla="*/ 270 w 808"/>
                <a:gd name="T29" fmla="*/ 413 h 740"/>
                <a:gd name="T30" fmla="*/ 295 w 808"/>
                <a:gd name="T31" fmla="*/ 438 h 740"/>
                <a:gd name="T32" fmla="*/ 321 w 808"/>
                <a:gd name="T33" fmla="*/ 462 h 740"/>
                <a:gd name="T34" fmla="*/ 346 w 808"/>
                <a:gd name="T35" fmla="*/ 485 h 740"/>
                <a:gd name="T36" fmla="*/ 374 w 808"/>
                <a:gd name="T37" fmla="*/ 508 h 740"/>
                <a:gd name="T38" fmla="*/ 400 w 808"/>
                <a:gd name="T39" fmla="*/ 529 h 740"/>
                <a:gd name="T40" fmla="*/ 429 w 808"/>
                <a:gd name="T41" fmla="*/ 551 h 740"/>
                <a:gd name="T42" fmla="*/ 457 w 808"/>
                <a:gd name="T43" fmla="*/ 570 h 740"/>
                <a:gd name="T44" fmla="*/ 487 w 808"/>
                <a:gd name="T45" fmla="*/ 591 h 740"/>
                <a:gd name="T46" fmla="*/ 517 w 808"/>
                <a:gd name="T47" fmla="*/ 609 h 740"/>
                <a:gd name="T48" fmla="*/ 547 w 808"/>
                <a:gd name="T49" fmla="*/ 627 h 740"/>
                <a:gd name="T50" fmla="*/ 579 w 808"/>
                <a:gd name="T51" fmla="*/ 644 h 740"/>
                <a:gd name="T52" fmla="*/ 611 w 808"/>
                <a:gd name="T53" fmla="*/ 660 h 740"/>
                <a:gd name="T54" fmla="*/ 642 w 808"/>
                <a:gd name="T55" fmla="*/ 676 h 740"/>
                <a:gd name="T56" fmla="*/ 674 w 808"/>
                <a:gd name="T57" fmla="*/ 690 h 740"/>
                <a:gd name="T58" fmla="*/ 708 w 808"/>
                <a:gd name="T59" fmla="*/ 704 h 740"/>
                <a:gd name="T60" fmla="*/ 741 w 808"/>
                <a:gd name="T61" fmla="*/ 717 h 740"/>
                <a:gd name="T62" fmla="*/ 775 w 808"/>
                <a:gd name="T63" fmla="*/ 729 h 740"/>
                <a:gd name="T64" fmla="*/ 808 w 808"/>
                <a:gd name="T65" fmla="*/ 740 h 7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8"/>
                <a:gd name="T100" fmla="*/ 0 h 740"/>
                <a:gd name="T101" fmla="*/ 808 w 808"/>
                <a:gd name="T102" fmla="*/ 740 h 7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8" h="740">
                  <a:moveTo>
                    <a:pt x="0" y="0"/>
                  </a:moveTo>
                  <a:lnTo>
                    <a:pt x="14" y="33"/>
                  </a:lnTo>
                  <a:lnTo>
                    <a:pt x="28" y="65"/>
                  </a:lnTo>
                  <a:lnTo>
                    <a:pt x="44" y="97"/>
                  </a:lnTo>
                  <a:lnTo>
                    <a:pt x="60" y="129"/>
                  </a:lnTo>
                  <a:lnTo>
                    <a:pt x="77" y="160"/>
                  </a:lnTo>
                  <a:lnTo>
                    <a:pt x="97" y="190"/>
                  </a:lnTo>
                  <a:lnTo>
                    <a:pt x="114" y="220"/>
                  </a:lnTo>
                  <a:lnTo>
                    <a:pt x="136" y="250"/>
                  </a:lnTo>
                  <a:lnTo>
                    <a:pt x="155" y="279"/>
                  </a:lnTo>
                  <a:lnTo>
                    <a:pt x="176" y="307"/>
                  </a:lnTo>
                  <a:lnTo>
                    <a:pt x="199" y="333"/>
                  </a:lnTo>
                  <a:lnTo>
                    <a:pt x="222" y="362"/>
                  </a:lnTo>
                  <a:lnTo>
                    <a:pt x="245" y="386"/>
                  </a:lnTo>
                  <a:lnTo>
                    <a:pt x="270" y="413"/>
                  </a:lnTo>
                  <a:lnTo>
                    <a:pt x="295" y="438"/>
                  </a:lnTo>
                  <a:lnTo>
                    <a:pt x="321" y="462"/>
                  </a:lnTo>
                  <a:lnTo>
                    <a:pt x="346" y="485"/>
                  </a:lnTo>
                  <a:lnTo>
                    <a:pt x="374" y="508"/>
                  </a:lnTo>
                  <a:lnTo>
                    <a:pt x="400" y="529"/>
                  </a:lnTo>
                  <a:lnTo>
                    <a:pt x="429" y="551"/>
                  </a:lnTo>
                  <a:lnTo>
                    <a:pt x="457" y="570"/>
                  </a:lnTo>
                  <a:lnTo>
                    <a:pt x="487" y="591"/>
                  </a:lnTo>
                  <a:lnTo>
                    <a:pt x="517" y="609"/>
                  </a:lnTo>
                  <a:lnTo>
                    <a:pt x="547" y="627"/>
                  </a:lnTo>
                  <a:lnTo>
                    <a:pt x="579" y="644"/>
                  </a:lnTo>
                  <a:lnTo>
                    <a:pt x="611" y="660"/>
                  </a:lnTo>
                  <a:lnTo>
                    <a:pt x="642" y="676"/>
                  </a:lnTo>
                  <a:lnTo>
                    <a:pt x="674" y="690"/>
                  </a:lnTo>
                  <a:lnTo>
                    <a:pt x="708" y="704"/>
                  </a:lnTo>
                  <a:lnTo>
                    <a:pt x="741" y="717"/>
                  </a:lnTo>
                  <a:lnTo>
                    <a:pt x="775" y="729"/>
                  </a:lnTo>
                  <a:lnTo>
                    <a:pt x="808" y="7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0" name="Freeform 15"/>
            <p:cNvSpPr>
              <a:spLocks/>
            </p:cNvSpPr>
            <p:nvPr/>
          </p:nvSpPr>
          <p:spPr bwMode="auto">
            <a:xfrm>
              <a:off x="4309" y="3070"/>
              <a:ext cx="124" cy="145"/>
            </a:xfrm>
            <a:custGeom>
              <a:avLst/>
              <a:gdLst>
                <a:gd name="T0" fmla="*/ 0 w 124"/>
                <a:gd name="T1" fmla="*/ 145 h 145"/>
                <a:gd name="T2" fmla="*/ 18 w 124"/>
                <a:gd name="T3" fmla="*/ 0 h 145"/>
                <a:gd name="T4" fmla="*/ 124 w 124"/>
                <a:gd name="T5" fmla="*/ 101 h 145"/>
                <a:gd name="T6" fmla="*/ 0 w 124"/>
                <a:gd name="T7" fmla="*/ 145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5"/>
                <a:gd name="T14" fmla="*/ 124 w 124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5">
                  <a:moveTo>
                    <a:pt x="0" y="145"/>
                  </a:moveTo>
                  <a:lnTo>
                    <a:pt x="18" y="0"/>
                  </a:lnTo>
                  <a:lnTo>
                    <a:pt x="124" y="101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1" name="Rectangle 16"/>
            <p:cNvSpPr>
              <a:spLocks noChangeArrowheads="1"/>
            </p:cNvSpPr>
            <p:nvPr/>
          </p:nvSpPr>
          <p:spPr bwMode="auto">
            <a:xfrm>
              <a:off x="5109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822" name="Rectangle 17"/>
            <p:cNvSpPr>
              <a:spLocks noChangeArrowheads="1"/>
            </p:cNvSpPr>
            <p:nvPr/>
          </p:nvSpPr>
          <p:spPr bwMode="auto">
            <a:xfrm>
              <a:off x="4050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823" name="Rectangle 18"/>
            <p:cNvSpPr>
              <a:spLocks noChangeArrowheads="1"/>
            </p:cNvSpPr>
            <p:nvPr/>
          </p:nvSpPr>
          <p:spPr bwMode="auto">
            <a:xfrm>
              <a:off x="6169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824" name="Rectangle 19"/>
            <p:cNvSpPr>
              <a:spLocks noChangeArrowheads="1"/>
            </p:cNvSpPr>
            <p:nvPr/>
          </p:nvSpPr>
          <p:spPr bwMode="auto">
            <a:xfrm>
              <a:off x="5109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825" name="Freeform 20"/>
            <p:cNvSpPr>
              <a:spLocks/>
            </p:cNvSpPr>
            <p:nvPr/>
          </p:nvSpPr>
          <p:spPr bwMode="auto">
            <a:xfrm>
              <a:off x="5174" y="3070"/>
              <a:ext cx="848" cy="848"/>
            </a:xfrm>
            <a:custGeom>
              <a:avLst/>
              <a:gdLst>
                <a:gd name="T0" fmla="*/ 848 w 848"/>
                <a:gd name="T1" fmla="*/ 0 h 848"/>
                <a:gd name="T2" fmla="*/ 0 w 848"/>
                <a:gd name="T3" fmla="*/ 848 h 848"/>
                <a:gd name="T4" fmla="*/ 366 w 848"/>
                <a:gd name="T5" fmla="*/ 484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0"/>
                  </a:moveTo>
                  <a:lnTo>
                    <a:pt x="0" y="848"/>
                  </a:lnTo>
                  <a:lnTo>
                    <a:pt x="366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6" name="Freeform 21"/>
            <p:cNvSpPr>
              <a:spLocks/>
            </p:cNvSpPr>
            <p:nvPr/>
          </p:nvSpPr>
          <p:spPr bwMode="auto">
            <a:xfrm>
              <a:off x="5498" y="3494"/>
              <a:ext cx="100" cy="102"/>
            </a:xfrm>
            <a:custGeom>
              <a:avLst/>
              <a:gdLst>
                <a:gd name="T0" fmla="*/ 0 w 100"/>
                <a:gd name="T1" fmla="*/ 33 h 102"/>
                <a:gd name="T2" fmla="*/ 100 w 100"/>
                <a:gd name="T3" fmla="*/ 0 h 102"/>
                <a:gd name="T4" fmla="*/ 67 w 100"/>
                <a:gd name="T5" fmla="*/ 102 h 102"/>
                <a:gd name="T6" fmla="*/ 0 w 100"/>
                <a:gd name="T7" fmla="*/ 33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02"/>
                <a:gd name="T14" fmla="*/ 100 w 100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02">
                  <a:moveTo>
                    <a:pt x="0" y="33"/>
                  </a:moveTo>
                  <a:lnTo>
                    <a:pt x="100" y="0"/>
                  </a:lnTo>
                  <a:lnTo>
                    <a:pt x="67" y="10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7" name="Freeform 22"/>
            <p:cNvSpPr>
              <a:spLocks/>
            </p:cNvSpPr>
            <p:nvPr/>
          </p:nvSpPr>
          <p:spPr bwMode="auto">
            <a:xfrm>
              <a:off x="5174" y="2223"/>
              <a:ext cx="848" cy="847"/>
            </a:xfrm>
            <a:custGeom>
              <a:avLst/>
              <a:gdLst>
                <a:gd name="T0" fmla="*/ 0 w 848"/>
                <a:gd name="T1" fmla="*/ 0 h 847"/>
                <a:gd name="T2" fmla="*/ 848 w 848"/>
                <a:gd name="T3" fmla="*/ 847 h 847"/>
                <a:gd name="T4" fmla="*/ 484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0" y="0"/>
                  </a:moveTo>
                  <a:lnTo>
                    <a:pt x="848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8" name="Freeform 23"/>
            <p:cNvSpPr>
              <a:spLocks/>
            </p:cNvSpPr>
            <p:nvPr/>
          </p:nvSpPr>
          <p:spPr bwMode="auto">
            <a:xfrm>
              <a:off x="5598" y="2646"/>
              <a:ext cx="103" cy="103"/>
            </a:xfrm>
            <a:custGeom>
              <a:avLst/>
              <a:gdLst>
                <a:gd name="T0" fmla="*/ 34 w 103"/>
                <a:gd name="T1" fmla="*/ 103 h 103"/>
                <a:gd name="T2" fmla="*/ 0 w 103"/>
                <a:gd name="T3" fmla="*/ 0 h 103"/>
                <a:gd name="T4" fmla="*/ 103 w 103"/>
                <a:gd name="T5" fmla="*/ 34 h 103"/>
                <a:gd name="T6" fmla="*/ 34 w 103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34" y="103"/>
                  </a:moveTo>
                  <a:lnTo>
                    <a:pt x="0" y="0"/>
                  </a:lnTo>
                  <a:lnTo>
                    <a:pt x="103" y="34"/>
                  </a:lnTo>
                  <a:lnTo>
                    <a:pt x="34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9" name="Freeform 24"/>
            <p:cNvSpPr>
              <a:spLocks/>
            </p:cNvSpPr>
            <p:nvPr/>
          </p:nvSpPr>
          <p:spPr bwMode="auto">
            <a:xfrm>
              <a:off x="4327" y="3070"/>
              <a:ext cx="1695" cy="1"/>
            </a:xfrm>
            <a:custGeom>
              <a:avLst/>
              <a:gdLst>
                <a:gd name="T0" fmla="*/ 1695 w 1695"/>
                <a:gd name="T1" fmla="*/ 0 h 1"/>
                <a:gd name="T2" fmla="*/ 0 w 1695"/>
                <a:gd name="T3" fmla="*/ 0 h 1"/>
                <a:gd name="T4" fmla="*/ 764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1695" y="0"/>
                  </a:moveTo>
                  <a:lnTo>
                    <a:pt x="0" y="0"/>
                  </a:lnTo>
                  <a:lnTo>
                    <a:pt x="76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30" name="Freeform 25"/>
            <p:cNvSpPr>
              <a:spLocks/>
            </p:cNvSpPr>
            <p:nvPr/>
          </p:nvSpPr>
          <p:spPr bwMode="auto">
            <a:xfrm>
              <a:off x="5079" y="3022"/>
              <a:ext cx="95" cy="96"/>
            </a:xfrm>
            <a:custGeom>
              <a:avLst/>
              <a:gdLst>
                <a:gd name="T0" fmla="*/ 0 w 95"/>
                <a:gd name="T1" fmla="*/ 0 h 96"/>
                <a:gd name="T2" fmla="*/ 95 w 95"/>
                <a:gd name="T3" fmla="*/ 48 h 96"/>
                <a:gd name="T4" fmla="*/ 0 w 95"/>
                <a:gd name="T5" fmla="*/ 96 h 96"/>
                <a:gd name="T6" fmla="*/ 0 w 95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6"/>
                <a:gd name="T14" fmla="*/ 95 w 95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6">
                  <a:moveTo>
                    <a:pt x="0" y="0"/>
                  </a:moveTo>
                  <a:lnTo>
                    <a:pt x="95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950569" y="3976828"/>
            <a:ext cx="2643187" cy="2143125"/>
            <a:chOff x="7016" y="1896"/>
            <a:chExt cx="2253" cy="2347"/>
          </a:xfrm>
        </p:grpSpPr>
        <p:sp>
          <p:nvSpPr>
            <p:cNvPr id="75783" name="Freeform 27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4" name="Freeform 28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5" name="Freeform 29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6" name="Freeform 30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7" name="Freeform 31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8" name="Freeform 32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9" name="Freeform 33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0" name="Freeform 34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2" name="Freeform 36"/>
            <p:cNvSpPr>
              <a:spLocks/>
            </p:cNvSpPr>
            <p:nvPr/>
          </p:nvSpPr>
          <p:spPr bwMode="auto">
            <a:xfrm>
              <a:off x="8123" y="2223"/>
              <a:ext cx="124" cy="144"/>
            </a:xfrm>
            <a:custGeom>
              <a:avLst/>
              <a:gdLst>
                <a:gd name="T0" fmla="*/ 0 w 124"/>
                <a:gd name="T1" fmla="*/ 144 h 144"/>
                <a:gd name="T2" fmla="*/ 18 w 124"/>
                <a:gd name="T3" fmla="*/ 0 h 144"/>
                <a:gd name="T4" fmla="*/ 124 w 124"/>
                <a:gd name="T5" fmla="*/ 100 h 144"/>
                <a:gd name="T6" fmla="*/ 0 w 124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4"/>
                <a:gd name="T14" fmla="*/ 124 w 124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4">
                  <a:moveTo>
                    <a:pt x="0" y="144"/>
                  </a:moveTo>
                  <a:lnTo>
                    <a:pt x="18" y="0"/>
                  </a:lnTo>
                  <a:lnTo>
                    <a:pt x="124" y="10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3" name="Freeform 37"/>
            <p:cNvSpPr>
              <a:spLocks/>
            </p:cNvSpPr>
            <p:nvPr/>
          </p:nvSpPr>
          <p:spPr bwMode="auto">
            <a:xfrm>
              <a:off x="8169" y="3070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5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5 w 819"/>
                <a:gd name="T15" fmla="*/ 99 h 768"/>
                <a:gd name="T16" fmla="*/ 553 w 819"/>
                <a:gd name="T17" fmla="*/ 117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5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8 w 819"/>
                <a:gd name="T31" fmla="*/ 265 h 768"/>
                <a:gd name="T32" fmla="*/ 320 w 819"/>
                <a:gd name="T33" fmla="*/ 290 h 768"/>
                <a:gd name="T34" fmla="*/ 295 w 819"/>
                <a:gd name="T35" fmla="*/ 314 h 768"/>
                <a:gd name="T36" fmla="*/ 269 w 819"/>
                <a:gd name="T37" fmla="*/ 339 h 768"/>
                <a:gd name="T38" fmla="*/ 246 w 819"/>
                <a:gd name="T39" fmla="*/ 366 h 768"/>
                <a:gd name="T40" fmla="*/ 221 w 819"/>
                <a:gd name="T41" fmla="*/ 394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9 h 768"/>
                <a:gd name="T48" fmla="*/ 134 w 819"/>
                <a:gd name="T49" fmla="*/ 509 h 768"/>
                <a:gd name="T50" fmla="*/ 113 w 819"/>
                <a:gd name="T51" fmla="*/ 539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5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5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5" y="99"/>
                  </a:lnTo>
                  <a:lnTo>
                    <a:pt x="553" y="117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5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8" y="265"/>
                  </a:lnTo>
                  <a:lnTo>
                    <a:pt x="320" y="290"/>
                  </a:lnTo>
                  <a:lnTo>
                    <a:pt x="295" y="314"/>
                  </a:lnTo>
                  <a:lnTo>
                    <a:pt x="269" y="339"/>
                  </a:lnTo>
                  <a:lnTo>
                    <a:pt x="246" y="366"/>
                  </a:lnTo>
                  <a:lnTo>
                    <a:pt x="221" y="394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9"/>
                  </a:lnTo>
                  <a:lnTo>
                    <a:pt x="134" y="509"/>
                  </a:lnTo>
                  <a:lnTo>
                    <a:pt x="113" y="539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5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4" name="Freeform 38"/>
            <p:cNvSpPr>
              <a:spLocks/>
            </p:cNvSpPr>
            <p:nvPr/>
          </p:nvSpPr>
          <p:spPr bwMode="auto">
            <a:xfrm>
              <a:off x="8127" y="3812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1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5" name="Rectangle 39"/>
            <p:cNvSpPr>
              <a:spLocks noChangeArrowheads="1"/>
            </p:cNvSpPr>
            <p:nvPr/>
          </p:nvSpPr>
          <p:spPr bwMode="auto">
            <a:xfrm>
              <a:off x="8076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796" name="Rectangle 40"/>
            <p:cNvSpPr>
              <a:spLocks noChangeArrowheads="1"/>
            </p:cNvSpPr>
            <p:nvPr/>
          </p:nvSpPr>
          <p:spPr bwMode="auto">
            <a:xfrm>
              <a:off x="7016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797" name="Rectangle 41"/>
            <p:cNvSpPr>
              <a:spLocks noChangeArrowheads="1"/>
            </p:cNvSpPr>
            <p:nvPr/>
          </p:nvSpPr>
          <p:spPr bwMode="auto">
            <a:xfrm>
              <a:off x="9135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798" name="Rectangle 42"/>
            <p:cNvSpPr>
              <a:spLocks noChangeArrowheads="1"/>
            </p:cNvSpPr>
            <p:nvPr/>
          </p:nvSpPr>
          <p:spPr bwMode="auto">
            <a:xfrm>
              <a:off x="8076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799" name="Freeform 43"/>
            <p:cNvSpPr>
              <a:spLocks/>
            </p:cNvSpPr>
            <p:nvPr/>
          </p:nvSpPr>
          <p:spPr bwMode="auto">
            <a:xfrm>
              <a:off x="8141" y="2223"/>
              <a:ext cx="847" cy="847"/>
            </a:xfrm>
            <a:custGeom>
              <a:avLst/>
              <a:gdLst>
                <a:gd name="T0" fmla="*/ 0 w 847"/>
                <a:gd name="T1" fmla="*/ 0 h 847"/>
                <a:gd name="T2" fmla="*/ 847 w 847"/>
                <a:gd name="T3" fmla="*/ 847 h 847"/>
                <a:gd name="T4" fmla="*/ 484 w 847"/>
                <a:gd name="T5" fmla="*/ 483 h 847"/>
                <a:gd name="T6" fmla="*/ 0 60000 65536"/>
                <a:gd name="T7" fmla="*/ 0 60000 65536"/>
                <a:gd name="T8" fmla="*/ 0 60000 65536"/>
                <a:gd name="T9" fmla="*/ 0 w 847"/>
                <a:gd name="T10" fmla="*/ 0 h 847"/>
                <a:gd name="T11" fmla="*/ 847 w 847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7">
                  <a:moveTo>
                    <a:pt x="0" y="0"/>
                  </a:moveTo>
                  <a:lnTo>
                    <a:pt x="847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0" name="Freeform 44"/>
            <p:cNvSpPr>
              <a:spLocks/>
            </p:cNvSpPr>
            <p:nvPr/>
          </p:nvSpPr>
          <p:spPr bwMode="auto">
            <a:xfrm>
              <a:off x="8565" y="2646"/>
              <a:ext cx="102" cy="103"/>
            </a:xfrm>
            <a:custGeom>
              <a:avLst/>
              <a:gdLst>
                <a:gd name="T0" fmla="*/ 35 w 102"/>
                <a:gd name="T1" fmla="*/ 103 h 103"/>
                <a:gd name="T2" fmla="*/ 0 w 102"/>
                <a:gd name="T3" fmla="*/ 0 h 103"/>
                <a:gd name="T4" fmla="*/ 102 w 102"/>
                <a:gd name="T5" fmla="*/ 36 h 103"/>
                <a:gd name="T6" fmla="*/ 35 w 102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103"/>
                <a:gd name="T14" fmla="*/ 102 w 10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103">
                  <a:moveTo>
                    <a:pt x="35" y="103"/>
                  </a:moveTo>
                  <a:lnTo>
                    <a:pt x="0" y="0"/>
                  </a:lnTo>
                  <a:lnTo>
                    <a:pt x="102" y="36"/>
                  </a:lnTo>
                  <a:lnTo>
                    <a:pt x="35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1" name="Freeform 45"/>
            <p:cNvSpPr>
              <a:spLocks/>
            </p:cNvSpPr>
            <p:nvPr/>
          </p:nvSpPr>
          <p:spPr bwMode="auto">
            <a:xfrm>
              <a:off x="8141" y="3070"/>
              <a:ext cx="847" cy="848"/>
            </a:xfrm>
            <a:custGeom>
              <a:avLst/>
              <a:gdLst>
                <a:gd name="T0" fmla="*/ 847 w 847"/>
                <a:gd name="T1" fmla="*/ 0 h 848"/>
                <a:gd name="T2" fmla="*/ 0 w 847"/>
                <a:gd name="T3" fmla="*/ 848 h 848"/>
                <a:gd name="T4" fmla="*/ 365 w 847"/>
                <a:gd name="T5" fmla="*/ 484 h 848"/>
                <a:gd name="T6" fmla="*/ 0 60000 65536"/>
                <a:gd name="T7" fmla="*/ 0 60000 65536"/>
                <a:gd name="T8" fmla="*/ 0 60000 65536"/>
                <a:gd name="T9" fmla="*/ 0 w 847"/>
                <a:gd name="T10" fmla="*/ 0 h 848"/>
                <a:gd name="T11" fmla="*/ 847 w 847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8">
                  <a:moveTo>
                    <a:pt x="847" y="0"/>
                  </a:moveTo>
                  <a:lnTo>
                    <a:pt x="0" y="848"/>
                  </a:lnTo>
                  <a:lnTo>
                    <a:pt x="365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2" name="Freeform 46"/>
            <p:cNvSpPr>
              <a:spLocks/>
            </p:cNvSpPr>
            <p:nvPr/>
          </p:nvSpPr>
          <p:spPr bwMode="auto">
            <a:xfrm>
              <a:off x="8464" y="3494"/>
              <a:ext cx="101" cy="102"/>
            </a:xfrm>
            <a:custGeom>
              <a:avLst/>
              <a:gdLst>
                <a:gd name="T0" fmla="*/ 0 w 101"/>
                <a:gd name="T1" fmla="*/ 35 h 102"/>
                <a:gd name="T2" fmla="*/ 101 w 101"/>
                <a:gd name="T3" fmla="*/ 0 h 102"/>
                <a:gd name="T4" fmla="*/ 67 w 101"/>
                <a:gd name="T5" fmla="*/ 102 h 102"/>
                <a:gd name="T6" fmla="*/ 0 w 101"/>
                <a:gd name="T7" fmla="*/ 35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2"/>
                <a:gd name="T14" fmla="*/ 101 w 101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2">
                  <a:moveTo>
                    <a:pt x="0" y="35"/>
                  </a:moveTo>
                  <a:lnTo>
                    <a:pt x="101" y="0"/>
                  </a:lnTo>
                  <a:lnTo>
                    <a:pt x="67" y="102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3" name="Freeform 47"/>
            <p:cNvSpPr>
              <a:spLocks/>
            </p:cNvSpPr>
            <p:nvPr/>
          </p:nvSpPr>
          <p:spPr bwMode="auto">
            <a:xfrm>
              <a:off x="7293" y="2223"/>
              <a:ext cx="848" cy="847"/>
            </a:xfrm>
            <a:custGeom>
              <a:avLst/>
              <a:gdLst>
                <a:gd name="T0" fmla="*/ 848 w 848"/>
                <a:gd name="T1" fmla="*/ 0 h 847"/>
                <a:gd name="T2" fmla="*/ 0 w 848"/>
                <a:gd name="T3" fmla="*/ 847 h 847"/>
                <a:gd name="T4" fmla="*/ 366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848" y="0"/>
                  </a:moveTo>
                  <a:lnTo>
                    <a:pt x="0" y="847"/>
                  </a:lnTo>
                  <a:lnTo>
                    <a:pt x="366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4" name="Freeform 48"/>
            <p:cNvSpPr>
              <a:spLocks/>
            </p:cNvSpPr>
            <p:nvPr/>
          </p:nvSpPr>
          <p:spPr bwMode="auto">
            <a:xfrm>
              <a:off x="7616" y="2646"/>
              <a:ext cx="101" cy="103"/>
            </a:xfrm>
            <a:custGeom>
              <a:avLst/>
              <a:gdLst>
                <a:gd name="T0" fmla="*/ 0 w 101"/>
                <a:gd name="T1" fmla="*/ 36 h 103"/>
                <a:gd name="T2" fmla="*/ 101 w 101"/>
                <a:gd name="T3" fmla="*/ 0 h 103"/>
                <a:gd name="T4" fmla="*/ 68 w 101"/>
                <a:gd name="T5" fmla="*/ 103 h 103"/>
                <a:gd name="T6" fmla="*/ 0 w 101"/>
                <a:gd name="T7" fmla="*/ 36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3"/>
                <a:gd name="T14" fmla="*/ 101 w 101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3">
                  <a:moveTo>
                    <a:pt x="0" y="36"/>
                  </a:moveTo>
                  <a:lnTo>
                    <a:pt x="101" y="0"/>
                  </a:lnTo>
                  <a:lnTo>
                    <a:pt x="68" y="10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5" name="Freeform 49"/>
            <p:cNvSpPr>
              <a:spLocks/>
            </p:cNvSpPr>
            <p:nvPr/>
          </p:nvSpPr>
          <p:spPr bwMode="auto">
            <a:xfrm>
              <a:off x="7293" y="3070"/>
              <a:ext cx="848" cy="848"/>
            </a:xfrm>
            <a:custGeom>
              <a:avLst/>
              <a:gdLst>
                <a:gd name="T0" fmla="*/ 848 w 848"/>
                <a:gd name="T1" fmla="*/ 848 h 848"/>
                <a:gd name="T2" fmla="*/ 0 w 848"/>
                <a:gd name="T3" fmla="*/ 0 h 848"/>
                <a:gd name="T4" fmla="*/ 366 w 848"/>
                <a:gd name="T5" fmla="*/ 366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848"/>
                  </a:moveTo>
                  <a:lnTo>
                    <a:pt x="0" y="0"/>
                  </a:lnTo>
                  <a:lnTo>
                    <a:pt x="366" y="36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6" name="Freeform 50"/>
            <p:cNvSpPr>
              <a:spLocks/>
            </p:cNvSpPr>
            <p:nvPr/>
          </p:nvSpPr>
          <p:spPr bwMode="auto">
            <a:xfrm>
              <a:off x="7616" y="3393"/>
              <a:ext cx="101" cy="101"/>
            </a:xfrm>
            <a:custGeom>
              <a:avLst/>
              <a:gdLst>
                <a:gd name="T0" fmla="*/ 68 w 101"/>
                <a:gd name="T1" fmla="*/ 0 h 101"/>
                <a:gd name="T2" fmla="*/ 101 w 101"/>
                <a:gd name="T3" fmla="*/ 101 h 101"/>
                <a:gd name="T4" fmla="*/ 0 w 101"/>
                <a:gd name="T5" fmla="*/ 67 h 101"/>
                <a:gd name="T6" fmla="*/ 68 w 101"/>
                <a:gd name="T7" fmla="*/ 0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1"/>
                <a:gd name="T14" fmla="*/ 101 w 101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1">
                  <a:moveTo>
                    <a:pt x="68" y="0"/>
                  </a:moveTo>
                  <a:lnTo>
                    <a:pt x="101" y="101"/>
                  </a:lnTo>
                  <a:lnTo>
                    <a:pt x="0" y="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7" name="Freeform 51"/>
            <p:cNvSpPr>
              <a:spLocks/>
            </p:cNvSpPr>
            <p:nvPr/>
          </p:nvSpPr>
          <p:spPr bwMode="auto">
            <a:xfrm>
              <a:off x="7293" y="3070"/>
              <a:ext cx="1695" cy="1"/>
            </a:xfrm>
            <a:custGeom>
              <a:avLst/>
              <a:gdLst>
                <a:gd name="T0" fmla="*/ 0 w 1695"/>
                <a:gd name="T1" fmla="*/ 0 h 1"/>
                <a:gd name="T2" fmla="*/ 1695 w 1695"/>
                <a:gd name="T3" fmla="*/ 0 h 1"/>
                <a:gd name="T4" fmla="*/ 933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0" y="0"/>
                  </a:moveTo>
                  <a:lnTo>
                    <a:pt x="1695" y="0"/>
                  </a:lnTo>
                  <a:lnTo>
                    <a:pt x="93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8" name="Freeform 52"/>
            <p:cNvSpPr>
              <a:spLocks/>
            </p:cNvSpPr>
            <p:nvPr/>
          </p:nvSpPr>
          <p:spPr bwMode="auto">
            <a:xfrm>
              <a:off x="8141" y="3022"/>
              <a:ext cx="97" cy="98"/>
            </a:xfrm>
            <a:custGeom>
              <a:avLst/>
              <a:gdLst>
                <a:gd name="T0" fmla="*/ 97 w 97"/>
                <a:gd name="T1" fmla="*/ 98 h 98"/>
                <a:gd name="T2" fmla="*/ 0 w 97"/>
                <a:gd name="T3" fmla="*/ 48 h 98"/>
                <a:gd name="T4" fmla="*/ 97 w 97"/>
                <a:gd name="T5" fmla="*/ 0 h 98"/>
                <a:gd name="T6" fmla="*/ 97 w 97"/>
                <a:gd name="T7" fmla="*/ 98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98"/>
                <a:gd name="T14" fmla="*/ 97 w 9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98">
                  <a:moveTo>
                    <a:pt x="97" y="98"/>
                  </a:moveTo>
                  <a:lnTo>
                    <a:pt x="0" y="48"/>
                  </a:lnTo>
                  <a:lnTo>
                    <a:pt x="97" y="0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5781" name="Rectangle 54"/>
          <p:cNvSpPr>
            <a:spLocks noChangeArrowheads="1"/>
          </p:cNvSpPr>
          <p:nvPr/>
        </p:nvSpPr>
        <p:spPr bwMode="auto">
          <a:xfrm>
            <a:off x="5285531" y="6191391"/>
            <a:ext cx="223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graf-ganda</a:t>
            </a:r>
            <a:r>
              <a:rPr lang="en-US" dirty="0"/>
              <a:t> </a:t>
            </a:r>
            <a:r>
              <a:rPr lang="en-US" dirty="0" err="1"/>
              <a:t>berarah</a:t>
            </a:r>
            <a:endParaRPr lang="en-US" dirty="0"/>
          </a:p>
        </p:txBody>
      </p:sp>
      <p:sp>
        <p:nvSpPr>
          <p:cNvPr id="75782" name="Rectangle 55"/>
          <p:cNvSpPr>
            <a:spLocks noChangeArrowheads="1"/>
          </p:cNvSpPr>
          <p:nvPr/>
        </p:nvSpPr>
        <p:spPr bwMode="auto">
          <a:xfrm>
            <a:off x="1890361" y="6163236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berarah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5781" grpId="0"/>
      <p:bldP spid="757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GB" b="1" dirty="0" smtClean="0">
              <a:cs typeface="Times New Roman" pitchFamily="18" charset="0"/>
            </a:endParaRPr>
          </a:p>
        </p:txBody>
      </p:sp>
      <p:sp>
        <p:nvSpPr>
          <p:cNvPr id="7782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Ketetanggaan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Adjacent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i="1" dirty="0" err="1" smtClean="0"/>
              <a:t>bertetangga</a:t>
            </a:r>
            <a:r>
              <a:rPr lang="en-US" i="1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>
              <a:buNone/>
              <a:defRPr/>
            </a:pPr>
            <a:r>
              <a:rPr lang="id-ID" b="1" dirty="0" smtClean="0"/>
              <a:t>	</a:t>
            </a:r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20"/>
          <p:cNvGrpSpPr/>
          <p:nvPr/>
        </p:nvGrpSpPr>
        <p:grpSpPr>
          <a:xfrm>
            <a:off x="6929470" y="2643182"/>
            <a:ext cx="2286000" cy="2000250"/>
            <a:chOff x="6929470" y="2643182"/>
            <a:chExt cx="2286000" cy="2000250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929470" y="2643182"/>
              <a:ext cx="2286000" cy="2000250"/>
              <a:chOff x="2233" y="2063"/>
              <a:chExt cx="1927" cy="1971"/>
            </a:xfrm>
          </p:grpSpPr>
          <p:sp>
            <p:nvSpPr>
              <p:cNvPr id="77831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2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3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4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5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6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7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8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9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40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7841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7842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7843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7830" name="Rectangle 20"/>
            <p:cNvSpPr>
              <a:spLocks noChangeArrowheads="1"/>
            </p:cNvSpPr>
            <p:nvPr/>
          </p:nvSpPr>
          <p:spPr bwMode="auto">
            <a:xfrm>
              <a:off x="8286776" y="4214818"/>
              <a:ext cx="4492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193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885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 </a:t>
            </a:r>
            <a:r>
              <a:rPr lang="en-US" b="1" i="1" dirty="0" err="1" smtClean="0">
                <a:solidFill>
                  <a:srgbClr val="FF0000"/>
                </a:solidFill>
              </a:rPr>
              <a:t>Bersisian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err="1" smtClean="0">
                <a:solidFill>
                  <a:srgbClr val="FF0000"/>
                </a:solidFill>
              </a:rPr>
              <a:t>Incidency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 =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r>
              <a:rPr lang="en-US" dirty="0" smtClean="0"/>
              <a:t>) </a:t>
            </a:r>
            <a:r>
              <a:rPr lang="en-US" dirty="0" err="1" smtClean="0"/>
              <a:t>dikatakan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</a:t>
            </a:r>
            <a:r>
              <a:rPr lang="en-US" dirty="0" err="1" smtClean="0"/>
              <a:t>atau</a:t>
            </a:r>
            <a:endParaRPr lang="id-ID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endParaRPr lang="id-ID" i="1" baseline="-25000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 lvl="1">
              <a:buNone/>
              <a:defRPr/>
            </a:pP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(2, 3)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(1, 2)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786578" y="2701936"/>
            <a:ext cx="2286000" cy="2168050"/>
            <a:chOff x="6357950" y="3429000"/>
            <a:chExt cx="2286016" cy="2167555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357950" y="3429000"/>
              <a:ext cx="2286016" cy="2000264"/>
              <a:chOff x="2233" y="2063"/>
              <a:chExt cx="1927" cy="1971"/>
            </a:xfrm>
          </p:grpSpPr>
          <p:sp>
            <p:nvSpPr>
              <p:cNvPr id="78856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7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8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9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0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1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2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3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4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5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8866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8867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8868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8855" name="Rectangle 34"/>
            <p:cNvSpPr>
              <a:spLocks noChangeArrowheads="1"/>
            </p:cNvSpPr>
            <p:nvPr/>
          </p:nvSpPr>
          <p:spPr bwMode="auto">
            <a:xfrm>
              <a:off x="7551873" y="5227223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976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9876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Terpencil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Isolated Vertex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i="1" dirty="0" err="1" smtClean="0"/>
              <a:t>Simpul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terpencil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mempunyai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sisi</a:t>
            </a:r>
            <a:r>
              <a:rPr lang="en-US" b="1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Contoh:</a:t>
            </a:r>
          </a:p>
          <a:p>
            <a:pPr>
              <a:buNone/>
              <a:defRPr/>
            </a:pPr>
            <a:r>
              <a:rPr lang="id-ID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err="1" smtClean="0"/>
              <a:t>simpul</a:t>
            </a:r>
            <a:r>
              <a:rPr lang="en-US" b="1" dirty="0" smtClean="0"/>
              <a:t> 5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grpSp>
        <p:nvGrpSpPr>
          <p:cNvPr id="2" name="Group 21"/>
          <p:cNvGrpSpPr/>
          <p:nvPr/>
        </p:nvGrpSpPr>
        <p:grpSpPr>
          <a:xfrm>
            <a:off x="6516216" y="3140968"/>
            <a:ext cx="2357438" cy="2012393"/>
            <a:chOff x="6215090" y="4143393"/>
            <a:chExt cx="2357438" cy="20123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215090" y="4143393"/>
              <a:ext cx="2357438" cy="1857375"/>
              <a:chOff x="7880" y="1827"/>
              <a:chExt cx="1976" cy="1804"/>
            </a:xfrm>
          </p:grpSpPr>
          <p:sp>
            <p:nvSpPr>
              <p:cNvPr id="79878" name="Freeform 5"/>
              <p:cNvSpPr>
                <a:spLocks/>
              </p:cNvSpPr>
              <p:nvPr/>
            </p:nvSpPr>
            <p:spPr bwMode="auto">
              <a:xfrm>
                <a:off x="8281" y="2062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79" name="Freeform 6"/>
              <p:cNvSpPr>
                <a:spLocks/>
              </p:cNvSpPr>
              <p:nvPr/>
            </p:nvSpPr>
            <p:spPr bwMode="auto">
              <a:xfrm>
                <a:off x="9644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8 w 68"/>
                  <a:gd name="T3" fmla="*/ 15 h 65"/>
                  <a:gd name="T4" fmla="*/ 23 w 68"/>
                  <a:gd name="T5" fmla="*/ 0 h 65"/>
                  <a:gd name="T6" fmla="*/ 46 w 68"/>
                  <a:gd name="T7" fmla="*/ 0 h 65"/>
                  <a:gd name="T8" fmla="*/ 61 w 68"/>
                  <a:gd name="T9" fmla="*/ 15 h 65"/>
                  <a:gd name="T10" fmla="*/ 68 w 68"/>
                  <a:gd name="T11" fmla="*/ 34 h 65"/>
                  <a:gd name="T12" fmla="*/ 61 w 68"/>
                  <a:gd name="T13" fmla="*/ 53 h 65"/>
                  <a:gd name="T14" fmla="*/ 46 w 68"/>
                  <a:gd name="T15" fmla="*/ 65 h 65"/>
                  <a:gd name="T16" fmla="*/ 23 w 68"/>
                  <a:gd name="T17" fmla="*/ 65 h 65"/>
                  <a:gd name="T18" fmla="*/ 8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0" name="Freeform 7"/>
              <p:cNvSpPr>
                <a:spLocks/>
              </p:cNvSpPr>
              <p:nvPr/>
            </p:nvSpPr>
            <p:spPr bwMode="auto">
              <a:xfrm>
                <a:off x="8963" y="308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7 w 68"/>
                  <a:gd name="T3" fmla="*/ 15 h 64"/>
                  <a:gd name="T4" fmla="*/ 22 w 68"/>
                  <a:gd name="T5" fmla="*/ 0 h 64"/>
                  <a:gd name="T6" fmla="*/ 45 w 68"/>
                  <a:gd name="T7" fmla="*/ 0 h 64"/>
                  <a:gd name="T8" fmla="*/ 60 w 68"/>
                  <a:gd name="T9" fmla="*/ 15 h 64"/>
                  <a:gd name="T10" fmla="*/ 68 w 68"/>
                  <a:gd name="T11" fmla="*/ 34 h 64"/>
                  <a:gd name="T12" fmla="*/ 60 w 68"/>
                  <a:gd name="T13" fmla="*/ 53 h 64"/>
                  <a:gd name="T14" fmla="*/ 45 w 68"/>
                  <a:gd name="T15" fmla="*/ 64 h 64"/>
                  <a:gd name="T16" fmla="*/ 22 w 68"/>
                  <a:gd name="T17" fmla="*/ 64 h 64"/>
                  <a:gd name="T18" fmla="*/ 7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4"/>
                    </a:lnTo>
                    <a:lnTo>
                      <a:pt x="22" y="64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1" name="Freeform 8"/>
              <p:cNvSpPr>
                <a:spLocks/>
              </p:cNvSpPr>
              <p:nvPr/>
            </p:nvSpPr>
            <p:spPr bwMode="auto">
              <a:xfrm>
                <a:off x="7941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7 w 68"/>
                  <a:gd name="T3" fmla="*/ 15 h 65"/>
                  <a:gd name="T4" fmla="*/ 22 w 68"/>
                  <a:gd name="T5" fmla="*/ 0 h 65"/>
                  <a:gd name="T6" fmla="*/ 45 w 68"/>
                  <a:gd name="T7" fmla="*/ 0 h 65"/>
                  <a:gd name="T8" fmla="*/ 60 w 68"/>
                  <a:gd name="T9" fmla="*/ 15 h 65"/>
                  <a:gd name="T10" fmla="*/ 68 w 68"/>
                  <a:gd name="T11" fmla="*/ 34 h 65"/>
                  <a:gd name="T12" fmla="*/ 60 w 68"/>
                  <a:gd name="T13" fmla="*/ 53 h 65"/>
                  <a:gd name="T14" fmla="*/ 45 w 68"/>
                  <a:gd name="T15" fmla="*/ 65 h 65"/>
                  <a:gd name="T16" fmla="*/ 22 w 68"/>
                  <a:gd name="T17" fmla="*/ 65 h 65"/>
                  <a:gd name="T18" fmla="*/ 7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5"/>
                    </a:lnTo>
                    <a:lnTo>
                      <a:pt x="22" y="65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2" name="Freeform 9"/>
              <p:cNvSpPr>
                <a:spLocks/>
              </p:cNvSpPr>
              <p:nvPr/>
            </p:nvSpPr>
            <p:spPr bwMode="auto">
              <a:xfrm>
                <a:off x="9644" y="274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3" name="Line 10"/>
              <p:cNvSpPr>
                <a:spLocks noChangeShapeType="1"/>
              </p:cNvSpPr>
              <p:nvPr/>
            </p:nvSpPr>
            <p:spPr bwMode="auto">
              <a:xfrm flipH="1">
                <a:off x="7975" y="2096"/>
                <a:ext cx="340" cy="119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4" name="Line 11"/>
              <p:cNvSpPr>
                <a:spLocks noChangeShapeType="1"/>
              </p:cNvSpPr>
              <p:nvPr/>
            </p:nvSpPr>
            <p:spPr bwMode="auto">
              <a:xfrm>
                <a:off x="8997" y="3117"/>
                <a:ext cx="681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5" name="Line 12"/>
              <p:cNvSpPr>
                <a:spLocks noChangeShapeType="1"/>
              </p:cNvSpPr>
              <p:nvPr/>
            </p:nvSpPr>
            <p:spPr bwMode="auto">
              <a:xfrm flipV="1">
                <a:off x="7975" y="3117"/>
                <a:ext cx="1022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6" name="Line 13"/>
              <p:cNvSpPr>
                <a:spLocks noChangeShapeType="1"/>
              </p:cNvSpPr>
              <p:nvPr/>
            </p:nvSpPr>
            <p:spPr bwMode="auto">
              <a:xfrm>
                <a:off x="8315" y="2096"/>
                <a:ext cx="682" cy="102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7" name="Rectangle 14"/>
              <p:cNvSpPr>
                <a:spLocks noChangeArrowheads="1"/>
              </p:cNvSpPr>
              <p:nvPr/>
            </p:nvSpPr>
            <p:spPr bwMode="auto">
              <a:xfrm>
                <a:off x="8262" y="1827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9888" name="Rectangle 15"/>
              <p:cNvSpPr>
                <a:spLocks noChangeArrowheads="1"/>
              </p:cNvSpPr>
              <p:nvPr/>
            </p:nvSpPr>
            <p:spPr bwMode="auto">
              <a:xfrm>
                <a:off x="7880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9889" name="Rectangle 16"/>
              <p:cNvSpPr>
                <a:spLocks noChangeArrowheads="1"/>
              </p:cNvSpPr>
              <p:nvPr/>
            </p:nvSpPr>
            <p:spPr bwMode="auto">
              <a:xfrm>
                <a:off x="8944" y="3151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9890" name="Rectangle 17"/>
              <p:cNvSpPr>
                <a:spLocks noChangeArrowheads="1"/>
              </p:cNvSpPr>
              <p:nvPr/>
            </p:nvSpPr>
            <p:spPr bwMode="auto">
              <a:xfrm>
                <a:off x="9667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9891" name="Rectangle 18"/>
              <p:cNvSpPr>
                <a:spLocks noChangeArrowheads="1"/>
              </p:cNvSpPr>
              <p:nvPr/>
            </p:nvSpPr>
            <p:spPr bwMode="auto">
              <a:xfrm>
                <a:off x="9667" y="248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</p:grpSp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7286644" y="578645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 smtClean="0"/>
                <a:t>G</a:t>
              </a:r>
              <a:r>
                <a:rPr lang="id-ID" b="1" baseline="-25000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35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3076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b="1" dirty="0" smtClean="0">
                <a:solidFill>
                  <a:srgbClr val="FF0000"/>
                </a:solidFill>
              </a:rPr>
              <a:t>4.</a:t>
            </a:r>
            <a:r>
              <a:rPr lang="en-AU" b="1" dirty="0" smtClean="0"/>
              <a:t> </a:t>
            </a:r>
            <a:r>
              <a:rPr lang="en-AU" b="1" dirty="0" smtClean="0">
                <a:solidFill>
                  <a:srgbClr val="FF0000"/>
                </a:solidFill>
              </a:rPr>
              <a:t>Graf  </a:t>
            </a:r>
            <a:r>
              <a:rPr lang="en-AU" b="1" dirty="0" err="1" smtClean="0">
                <a:solidFill>
                  <a:srgbClr val="FF0000"/>
                </a:solidFill>
              </a:rPr>
              <a:t>Kosong</a:t>
            </a:r>
            <a:r>
              <a:rPr lang="en-AU" b="1" dirty="0" smtClean="0">
                <a:solidFill>
                  <a:srgbClr val="FF0000"/>
                </a:solidFill>
              </a:rPr>
              <a:t> (</a:t>
            </a:r>
            <a:r>
              <a:rPr lang="en-AU" b="1" i="1" dirty="0" smtClean="0">
                <a:solidFill>
                  <a:srgbClr val="FF0000"/>
                </a:solidFill>
              </a:rPr>
              <a:t>null graph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dirty="0" err="1" smtClean="0">
                <a:solidFill>
                  <a:srgbClr val="FF0000"/>
                </a:solidFill>
              </a:rPr>
              <a:t>atau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i="1" dirty="0" smtClean="0">
                <a:solidFill>
                  <a:srgbClr val="FF0000"/>
                </a:solidFill>
              </a:rPr>
              <a:t>empty graph</a:t>
            </a:r>
            <a:r>
              <a:rPr lang="en-AU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kosong</a:t>
            </a:r>
            <a:r>
              <a:rPr lang="en-US" dirty="0" smtClean="0"/>
              <a:t>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n</a:t>
            </a:r>
            <a:r>
              <a:rPr lang="en-US" dirty="0" smtClean="0"/>
              <a:t>). </a:t>
            </a:r>
          </a:p>
          <a:p>
            <a:endParaRPr lang="en-US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364691"/>
              </p:ext>
            </p:extLst>
          </p:nvPr>
        </p:nvGraphicFramePr>
        <p:xfrm>
          <a:off x="1403648" y="3979079"/>
          <a:ext cx="4000500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Visio" r:id="rId3" imgW="2005560" imgH="1393560" progId="Visio.Drawing.11">
                  <p:embed/>
                </p:oleObj>
              </mc:Choice>
              <mc:Fallback>
                <p:oleObj name="Visio" r:id="rId3" imgW="2005560" imgH="13935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79079"/>
                        <a:ext cx="4000500" cy="2779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52093" y="6459198"/>
            <a:ext cx="1039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Graf </a:t>
            </a:r>
            <a:r>
              <a:rPr lang="en-US" b="1" i="1" dirty="0"/>
              <a:t>N</a:t>
            </a:r>
            <a:r>
              <a:rPr lang="en-US" b="1" baseline="-25000" dirty="0"/>
              <a:t>5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8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80899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</a:rPr>
              <a:t>Derajat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Degree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i="1" u="sng" dirty="0" err="1" smtClean="0"/>
              <a:t>jumlah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sisi</a:t>
            </a:r>
            <a:r>
              <a:rPr lang="en-US" b="1" i="1" u="sng" dirty="0" smtClean="0"/>
              <a:t> yang </a:t>
            </a:r>
            <a:r>
              <a:rPr lang="en-US" b="1" i="1" u="sng" dirty="0" err="1" smtClean="0"/>
              <a:t>bersisian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dengan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simpul</a:t>
            </a:r>
            <a:r>
              <a:rPr lang="en-US" b="1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	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(1) = </a:t>
            </a:r>
            <a:r>
              <a:rPr lang="en-US" i="1" dirty="0" smtClean="0"/>
              <a:t>d</a:t>
            </a:r>
            <a:r>
              <a:rPr lang="en-US" dirty="0" smtClean="0"/>
              <a:t>(4) = 2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(2) = </a:t>
            </a:r>
            <a:r>
              <a:rPr lang="en-US" i="1" dirty="0" smtClean="0"/>
              <a:t>d</a:t>
            </a:r>
            <a:r>
              <a:rPr lang="en-US" dirty="0" smtClean="0"/>
              <a:t>(3) = 3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43438" y="3429000"/>
            <a:ext cx="2286000" cy="2370138"/>
            <a:chOff x="6357950" y="3429000"/>
            <a:chExt cx="2286016" cy="2369596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80903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4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5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6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7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8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9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0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1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2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0913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0914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0915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80902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770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19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= 3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	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    d</a:t>
            </a:r>
            <a:r>
              <a:rPr lang="en-US" b="1" dirty="0" smtClean="0"/>
              <a:t>(3) = 4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gelang</a:t>
            </a:r>
            <a:r>
              <a:rPr lang="en-US" b="1" dirty="0" smtClean="0"/>
              <a:t> (</a:t>
            </a:r>
            <a:r>
              <a:rPr lang="en-US" b="1" i="1" dirty="0" smtClean="0"/>
              <a:t>loop</a:t>
            </a:r>
            <a:r>
              <a:rPr lang="en-US" dirty="0" smtClean="0"/>
              <a:t>)</a:t>
            </a:r>
          </a:p>
        </p:txBody>
      </p:sp>
      <p:grpSp>
        <p:nvGrpSpPr>
          <p:cNvPr id="81924" name="Group 44"/>
          <p:cNvGrpSpPr>
            <a:grpSpLocks/>
          </p:cNvGrpSpPr>
          <p:nvPr/>
        </p:nvGrpSpPr>
        <p:grpSpPr bwMode="auto">
          <a:xfrm>
            <a:off x="2915816" y="3861048"/>
            <a:ext cx="4729162" cy="2571750"/>
            <a:chOff x="1643042" y="3500438"/>
            <a:chExt cx="4728486" cy="2571768"/>
          </a:xfrm>
        </p:grpSpPr>
        <p:sp>
          <p:nvSpPr>
            <p:cNvPr id="39" name="Oval 38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931" name="Rectangle 35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81932" name="Rectangle 36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81933" name="Rectangle 37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81934" name="Rectangle 39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81935" name="Rectangle 40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81936" name="Rectangle 41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81937" name="Rectangle 42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81938" name="Rectangle 43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sp>
        <p:nvSpPr>
          <p:cNvPr id="81925" name="Rectangle 45"/>
          <p:cNvSpPr>
            <a:spLocks noChangeArrowheads="1"/>
          </p:cNvSpPr>
          <p:nvPr/>
        </p:nvSpPr>
        <p:spPr bwMode="auto">
          <a:xfrm>
            <a:off x="5120424" y="6357692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G</a:t>
            </a:r>
            <a:r>
              <a:rPr lang="en-US" b="1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2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3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(5) = 0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  </a:t>
            </a:r>
            <a:r>
              <a:rPr lang="en-US" b="1" dirty="0" err="1" smtClean="0"/>
              <a:t>terpencil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(4) = 1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anting-anting</a:t>
            </a:r>
            <a:r>
              <a:rPr lang="en-US" b="1" dirty="0" smtClean="0"/>
              <a:t> (</a:t>
            </a:r>
            <a:r>
              <a:rPr lang="en-US" b="1" i="1" dirty="0" smtClean="0"/>
              <a:t>pendant vertex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893093" y="4679157"/>
            <a:ext cx="1357313" cy="85725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75" y="4429125"/>
            <a:ext cx="1214438" cy="92868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2143125" y="5357813"/>
            <a:ext cx="2071688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14813" y="5357813"/>
            <a:ext cx="2000250" cy="1587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3625" y="4857750"/>
            <a:ext cx="71438" cy="46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953" name="Rectangle 18"/>
          <p:cNvSpPr>
            <a:spLocks noChangeArrowheads="1"/>
          </p:cNvSpPr>
          <p:nvPr/>
        </p:nvSpPr>
        <p:spPr bwMode="auto">
          <a:xfrm>
            <a:off x="2857500" y="3929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  <a:endParaRPr lang="en-US"/>
          </a:p>
        </p:txBody>
      </p:sp>
      <p:sp>
        <p:nvSpPr>
          <p:cNvPr id="82954" name="Rectangle 19"/>
          <p:cNvSpPr>
            <a:spLocks noChangeArrowheads="1"/>
          </p:cNvSpPr>
          <p:nvPr/>
        </p:nvSpPr>
        <p:spPr bwMode="auto">
          <a:xfrm>
            <a:off x="1714500" y="5643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  <a:endParaRPr lang="en-US"/>
          </a:p>
        </p:txBody>
      </p:sp>
      <p:sp>
        <p:nvSpPr>
          <p:cNvPr id="82955" name="Rectangle 20"/>
          <p:cNvSpPr>
            <a:spLocks noChangeArrowheads="1"/>
          </p:cNvSpPr>
          <p:nvPr/>
        </p:nvSpPr>
        <p:spPr bwMode="auto">
          <a:xfrm>
            <a:off x="4143375" y="54292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  <a:endParaRPr lang="en-US"/>
          </a:p>
        </p:txBody>
      </p:sp>
      <p:sp>
        <p:nvSpPr>
          <p:cNvPr id="82956" name="Rectangle 21"/>
          <p:cNvSpPr>
            <a:spLocks noChangeArrowheads="1"/>
          </p:cNvSpPr>
          <p:nvPr/>
        </p:nvSpPr>
        <p:spPr bwMode="auto">
          <a:xfrm>
            <a:off x="6215063" y="542925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  <a:endParaRPr lang="en-US"/>
          </a:p>
        </p:txBody>
      </p:sp>
      <p:sp>
        <p:nvSpPr>
          <p:cNvPr id="82957" name="Rectangle 22"/>
          <p:cNvSpPr>
            <a:spLocks noChangeArrowheads="1"/>
          </p:cNvSpPr>
          <p:nvPr/>
        </p:nvSpPr>
        <p:spPr bwMode="auto">
          <a:xfrm>
            <a:off x="6286500" y="47148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  <a:endParaRPr lang="en-US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3500438" y="5929313"/>
            <a:ext cx="449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G</a:t>
            </a:r>
            <a:r>
              <a:rPr lang="id-ID" b="1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Derajat Graf Berarah</a:t>
            </a:r>
            <a:endParaRPr lang="en-US" b="1" dirty="0" smtClean="0"/>
          </a:p>
        </p:txBody>
      </p:sp>
      <p:sp>
        <p:nvSpPr>
          <p:cNvPr id="83971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graf</a:t>
            </a:r>
            <a:r>
              <a:rPr lang="en-AU" b="1" dirty="0" smtClean="0"/>
              <a:t> </a:t>
            </a:r>
            <a:r>
              <a:rPr lang="en-AU" b="1" dirty="0" err="1" smtClean="0"/>
              <a:t>berarah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 = </a:t>
            </a:r>
            <a:r>
              <a:rPr lang="en-US" b="1" dirty="0" err="1" smtClean="0"/>
              <a:t>derajat-masuk</a:t>
            </a:r>
            <a:r>
              <a:rPr lang="en-US" dirty="0" smtClean="0"/>
              <a:t> (</a:t>
            </a:r>
            <a:r>
              <a:rPr lang="en-US" i="1" dirty="0" smtClean="0"/>
              <a:t>in-degree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= </a:t>
            </a:r>
            <a:r>
              <a:rPr lang="en-US" b="1" dirty="0" err="1" smtClean="0"/>
              <a:t>derajat-keluar</a:t>
            </a:r>
            <a:r>
              <a:rPr lang="en-US" dirty="0" smtClean="0"/>
              <a:t> (</a:t>
            </a:r>
            <a:r>
              <a:rPr lang="en-US" i="1" dirty="0" smtClean="0"/>
              <a:t>out-degree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b="1" i="1" dirty="0" smtClean="0"/>
              <a:t>d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= </a:t>
            </a:r>
            <a:r>
              <a:rPr lang="en-US" b="1" i="1" dirty="0" smtClean="0"/>
              <a:t>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+ 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						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13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14938" y="1785938"/>
            <a:ext cx="3627437" cy="3286125"/>
            <a:chOff x="3228" y="1607"/>
            <a:chExt cx="2876" cy="2994"/>
          </a:xfrm>
        </p:grpSpPr>
        <p:sp>
          <p:nvSpPr>
            <p:cNvPr id="84998" name="Freeform 4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4999" name="Freeform 5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0" name="Freeform 6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1" name="Freeform 7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2" name="Freeform 8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3" name="Freeform 9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4" name="Freeform 10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5" name="Freeform 11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6" name="Freeform 12"/>
            <p:cNvSpPr>
              <a:spLocks/>
            </p:cNvSpPr>
            <p:nvPr/>
          </p:nvSpPr>
          <p:spPr bwMode="auto">
            <a:xfrm>
              <a:off x="3619" y="2025"/>
              <a:ext cx="1047" cy="982"/>
            </a:xfrm>
            <a:custGeom>
              <a:avLst/>
              <a:gdLst>
                <a:gd name="T0" fmla="*/ 1047 w 1047"/>
                <a:gd name="T1" fmla="*/ 0 h 982"/>
                <a:gd name="T2" fmla="*/ 1002 w 1047"/>
                <a:gd name="T3" fmla="*/ 16 h 982"/>
                <a:gd name="T4" fmla="*/ 959 w 1047"/>
                <a:gd name="T5" fmla="*/ 31 h 982"/>
                <a:gd name="T6" fmla="*/ 914 w 1047"/>
                <a:gd name="T7" fmla="*/ 47 h 982"/>
                <a:gd name="T8" fmla="*/ 871 w 1047"/>
                <a:gd name="T9" fmla="*/ 65 h 982"/>
                <a:gd name="T10" fmla="*/ 828 w 1047"/>
                <a:gd name="T11" fmla="*/ 86 h 982"/>
                <a:gd name="T12" fmla="*/ 788 w 1047"/>
                <a:gd name="T13" fmla="*/ 106 h 982"/>
                <a:gd name="T14" fmla="*/ 745 w 1047"/>
                <a:gd name="T15" fmla="*/ 126 h 982"/>
                <a:gd name="T16" fmla="*/ 706 w 1047"/>
                <a:gd name="T17" fmla="*/ 149 h 982"/>
                <a:gd name="T18" fmla="*/ 666 w 1047"/>
                <a:gd name="T19" fmla="*/ 174 h 982"/>
                <a:gd name="T20" fmla="*/ 627 w 1047"/>
                <a:gd name="T21" fmla="*/ 199 h 982"/>
                <a:gd name="T22" fmla="*/ 589 w 1047"/>
                <a:gd name="T23" fmla="*/ 223 h 982"/>
                <a:gd name="T24" fmla="*/ 550 w 1047"/>
                <a:gd name="T25" fmla="*/ 251 h 982"/>
                <a:gd name="T26" fmla="*/ 514 w 1047"/>
                <a:gd name="T27" fmla="*/ 280 h 982"/>
                <a:gd name="T28" fmla="*/ 478 w 1047"/>
                <a:gd name="T29" fmla="*/ 309 h 982"/>
                <a:gd name="T30" fmla="*/ 442 w 1047"/>
                <a:gd name="T31" fmla="*/ 339 h 982"/>
                <a:gd name="T32" fmla="*/ 408 w 1047"/>
                <a:gd name="T33" fmla="*/ 370 h 982"/>
                <a:gd name="T34" fmla="*/ 377 w 1047"/>
                <a:gd name="T35" fmla="*/ 402 h 982"/>
                <a:gd name="T36" fmla="*/ 343 w 1047"/>
                <a:gd name="T37" fmla="*/ 433 h 982"/>
                <a:gd name="T38" fmla="*/ 311 w 1047"/>
                <a:gd name="T39" fmla="*/ 467 h 982"/>
                <a:gd name="T40" fmla="*/ 282 w 1047"/>
                <a:gd name="T41" fmla="*/ 503 h 982"/>
                <a:gd name="T42" fmla="*/ 252 w 1047"/>
                <a:gd name="T43" fmla="*/ 540 h 982"/>
                <a:gd name="T44" fmla="*/ 223 w 1047"/>
                <a:gd name="T45" fmla="*/ 576 h 982"/>
                <a:gd name="T46" fmla="*/ 196 w 1047"/>
                <a:gd name="T47" fmla="*/ 612 h 982"/>
                <a:gd name="T48" fmla="*/ 171 w 1047"/>
                <a:gd name="T49" fmla="*/ 650 h 982"/>
                <a:gd name="T50" fmla="*/ 144 w 1047"/>
                <a:gd name="T51" fmla="*/ 689 h 982"/>
                <a:gd name="T52" fmla="*/ 122 w 1047"/>
                <a:gd name="T53" fmla="*/ 729 h 982"/>
                <a:gd name="T54" fmla="*/ 97 w 1047"/>
                <a:gd name="T55" fmla="*/ 770 h 982"/>
                <a:gd name="T56" fmla="*/ 76 w 1047"/>
                <a:gd name="T57" fmla="*/ 811 h 982"/>
                <a:gd name="T58" fmla="*/ 54 w 1047"/>
                <a:gd name="T59" fmla="*/ 854 h 982"/>
                <a:gd name="T60" fmla="*/ 36 w 1047"/>
                <a:gd name="T61" fmla="*/ 896 h 982"/>
                <a:gd name="T62" fmla="*/ 15 w 1047"/>
                <a:gd name="T63" fmla="*/ 939 h 982"/>
                <a:gd name="T64" fmla="*/ 0 w 1047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7"/>
                <a:gd name="T100" fmla="*/ 0 h 982"/>
                <a:gd name="T101" fmla="*/ 1047 w 1047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7" h="982">
                  <a:moveTo>
                    <a:pt x="1047" y="0"/>
                  </a:moveTo>
                  <a:lnTo>
                    <a:pt x="1002" y="16"/>
                  </a:lnTo>
                  <a:lnTo>
                    <a:pt x="959" y="31"/>
                  </a:lnTo>
                  <a:lnTo>
                    <a:pt x="914" y="47"/>
                  </a:lnTo>
                  <a:lnTo>
                    <a:pt x="871" y="65"/>
                  </a:lnTo>
                  <a:lnTo>
                    <a:pt x="828" y="86"/>
                  </a:lnTo>
                  <a:lnTo>
                    <a:pt x="788" y="106"/>
                  </a:lnTo>
                  <a:lnTo>
                    <a:pt x="745" y="126"/>
                  </a:lnTo>
                  <a:lnTo>
                    <a:pt x="706" y="149"/>
                  </a:lnTo>
                  <a:lnTo>
                    <a:pt x="666" y="174"/>
                  </a:lnTo>
                  <a:lnTo>
                    <a:pt x="627" y="199"/>
                  </a:lnTo>
                  <a:lnTo>
                    <a:pt x="589" y="223"/>
                  </a:lnTo>
                  <a:lnTo>
                    <a:pt x="550" y="251"/>
                  </a:lnTo>
                  <a:lnTo>
                    <a:pt x="514" y="280"/>
                  </a:lnTo>
                  <a:lnTo>
                    <a:pt x="478" y="309"/>
                  </a:lnTo>
                  <a:lnTo>
                    <a:pt x="442" y="339"/>
                  </a:lnTo>
                  <a:lnTo>
                    <a:pt x="408" y="370"/>
                  </a:lnTo>
                  <a:lnTo>
                    <a:pt x="377" y="402"/>
                  </a:lnTo>
                  <a:lnTo>
                    <a:pt x="343" y="433"/>
                  </a:lnTo>
                  <a:lnTo>
                    <a:pt x="311" y="467"/>
                  </a:lnTo>
                  <a:lnTo>
                    <a:pt x="282" y="503"/>
                  </a:lnTo>
                  <a:lnTo>
                    <a:pt x="252" y="540"/>
                  </a:lnTo>
                  <a:lnTo>
                    <a:pt x="223" y="576"/>
                  </a:lnTo>
                  <a:lnTo>
                    <a:pt x="196" y="612"/>
                  </a:lnTo>
                  <a:lnTo>
                    <a:pt x="171" y="650"/>
                  </a:lnTo>
                  <a:lnTo>
                    <a:pt x="144" y="689"/>
                  </a:lnTo>
                  <a:lnTo>
                    <a:pt x="122" y="729"/>
                  </a:lnTo>
                  <a:lnTo>
                    <a:pt x="97" y="770"/>
                  </a:lnTo>
                  <a:lnTo>
                    <a:pt x="76" y="811"/>
                  </a:lnTo>
                  <a:lnTo>
                    <a:pt x="54" y="854"/>
                  </a:lnTo>
                  <a:lnTo>
                    <a:pt x="36" y="896"/>
                  </a:lnTo>
                  <a:lnTo>
                    <a:pt x="15" y="939"/>
                  </a:lnTo>
                  <a:lnTo>
                    <a:pt x="0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7" name="Freeform 13"/>
            <p:cNvSpPr>
              <a:spLocks/>
            </p:cNvSpPr>
            <p:nvPr/>
          </p:nvSpPr>
          <p:spPr bwMode="auto">
            <a:xfrm>
              <a:off x="3564" y="2973"/>
              <a:ext cx="118" cy="136"/>
            </a:xfrm>
            <a:custGeom>
              <a:avLst/>
              <a:gdLst>
                <a:gd name="T0" fmla="*/ 0 w 118"/>
                <a:gd name="T1" fmla="*/ 0 h 136"/>
                <a:gd name="T2" fmla="*/ 19 w 118"/>
                <a:gd name="T3" fmla="*/ 136 h 136"/>
                <a:gd name="T4" fmla="*/ 118 w 118"/>
                <a:gd name="T5" fmla="*/ 41 h 136"/>
                <a:gd name="T6" fmla="*/ 0 w 118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6"/>
                <a:gd name="T14" fmla="*/ 118 w 118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6">
                  <a:moveTo>
                    <a:pt x="0" y="0"/>
                  </a:moveTo>
                  <a:lnTo>
                    <a:pt x="19" y="136"/>
                  </a:lnTo>
                  <a:lnTo>
                    <a:pt x="118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8" name="Freeform 14"/>
            <p:cNvSpPr>
              <a:spLocks/>
            </p:cNvSpPr>
            <p:nvPr/>
          </p:nvSpPr>
          <p:spPr bwMode="auto">
            <a:xfrm>
              <a:off x="3632" y="3247"/>
              <a:ext cx="1034" cy="946"/>
            </a:xfrm>
            <a:custGeom>
              <a:avLst/>
              <a:gdLst>
                <a:gd name="T0" fmla="*/ 0 w 1034"/>
                <a:gd name="T1" fmla="*/ 0 h 946"/>
                <a:gd name="T2" fmla="*/ 18 w 1034"/>
                <a:gd name="T3" fmla="*/ 43 h 946"/>
                <a:gd name="T4" fmla="*/ 36 w 1034"/>
                <a:gd name="T5" fmla="*/ 83 h 946"/>
                <a:gd name="T6" fmla="*/ 57 w 1034"/>
                <a:gd name="T7" fmla="*/ 124 h 946"/>
                <a:gd name="T8" fmla="*/ 77 w 1034"/>
                <a:gd name="T9" fmla="*/ 165 h 946"/>
                <a:gd name="T10" fmla="*/ 100 w 1034"/>
                <a:gd name="T11" fmla="*/ 205 h 946"/>
                <a:gd name="T12" fmla="*/ 124 w 1034"/>
                <a:gd name="T13" fmla="*/ 244 h 946"/>
                <a:gd name="T14" fmla="*/ 147 w 1034"/>
                <a:gd name="T15" fmla="*/ 282 h 946"/>
                <a:gd name="T16" fmla="*/ 174 w 1034"/>
                <a:gd name="T17" fmla="*/ 320 h 946"/>
                <a:gd name="T18" fmla="*/ 199 w 1034"/>
                <a:gd name="T19" fmla="*/ 356 h 946"/>
                <a:gd name="T20" fmla="*/ 226 w 1034"/>
                <a:gd name="T21" fmla="*/ 393 h 946"/>
                <a:gd name="T22" fmla="*/ 255 w 1034"/>
                <a:gd name="T23" fmla="*/ 426 h 946"/>
                <a:gd name="T24" fmla="*/ 285 w 1034"/>
                <a:gd name="T25" fmla="*/ 463 h 946"/>
                <a:gd name="T26" fmla="*/ 314 w 1034"/>
                <a:gd name="T27" fmla="*/ 494 h 946"/>
                <a:gd name="T28" fmla="*/ 346 w 1034"/>
                <a:gd name="T29" fmla="*/ 528 h 946"/>
                <a:gd name="T30" fmla="*/ 377 w 1034"/>
                <a:gd name="T31" fmla="*/ 560 h 946"/>
                <a:gd name="T32" fmla="*/ 411 w 1034"/>
                <a:gd name="T33" fmla="*/ 591 h 946"/>
                <a:gd name="T34" fmla="*/ 443 w 1034"/>
                <a:gd name="T35" fmla="*/ 621 h 946"/>
                <a:gd name="T36" fmla="*/ 479 w 1034"/>
                <a:gd name="T37" fmla="*/ 650 h 946"/>
                <a:gd name="T38" fmla="*/ 513 w 1034"/>
                <a:gd name="T39" fmla="*/ 677 h 946"/>
                <a:gd name="T40" fmla="*/ 549 w 1034"/>
                <a:gd name="T41" fmla="*/ 704 h 946"/>
                <a:gd name="T42" fmla="*/ 585 w 1034"/>
                <a:gd name="T43" fmla="*/ 729 h 946"/>
                <a:gd name="T44" fmla="*/ 623 w 1034"/>
                <a:gd name="T45" fmla="*/ 756 h 946"/>
                <a:gd name="T46" fmla="*/ 662 w 1034"/>
                <a:gd name="T47" fmla="*/ 779 h 946"/>
                <a:gd name="T48" fmla="*/ 700 w 1034"/>
                <a:gd name="T49" fmla="*/ 801 h 946"/>
                <a:gd name="T50" fmla="*/ 741 w 1034"/>
                <a:gd name="T51" fmla="*/ 824 h 946"/>
                <a:gd name="T52" fmla="*/ 781 w 1034"/>
                <a:gd name="T53" fmla="*/ 844 h 946"/>
                <a:gd name="T54" fmla="*/ 822 w 1034"/>
                <a:gd name="T55" fmla="*/ 865 h 946"/>
                <a:gd name="T56" fmla="*/ 863 w 1034"/>
                <a:gd name="T57" fmla="*/ 883 h 946"/>
                <a:gd name="T58" fmla="*/ 905 w 1034"/>
                <a:gd name="T59" fmla="*/ 901 h 946"/>
                <a:gd name="T60" fmla="*/ 948 w 1034"/>
                <a:gd name="T61" fmla="*/ 917 h 946"/>
                <a:gd name="T62" fmla="*/ 991 w 1034"/>
                <a:gd name="T63" fmla="*/ 932 h 946"/>
                <a:gd name="T64" fmla="*/ 1034 w 1034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4"/>
                <a:gd name="T100" fmla="*/ 0 h 946"/>
                <a:gd name="T101" fmla="*/ 1034 w 1034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4" h="946">
                  <a:moveTo>
                    <a:pt x="0" y="0"/>
                  </a:moveTo>
                  <a:lnTo>
                    <a:pt x="18" y="43"/>
                  </a:lnTo>
                  <a:lnTo>
                    <a:pt x="36" y="83"/>
                  </a:lnTo>
                  <a:lnTo>
                    <a:pt x="57" y="124"/>
                  </a:lnTo>
                  <a:lnTo>
                    <a:pt x="77" y="165"/>
                  </a:lnTo>
                  <a:lnTo>
                    <a:pt x="100" y="205"/>
                  </a:lnTo>
                  <a:lnTo>
                    <a:pt x="124" y="244"/>
                  </a:lnTo>
                  <a:lnTo>
                    <a:pt x="147" y="282"/>
                  </a:lnTo>
                  <a:lnTo>
                    <a:pt x="174" y="320"/>
                  </a:lnTo>
                  <a:lnTo>
                    <a:pt x="199" y="356"/>
                  </a:lnTo>
                  <a:lnTo>
                    <a:pt x="226" y="393"/>
                  </a:lnTo>
                  <a:lnTo>
                    <a:pt x="255" y="426"/>
                  </a:lnTo>
                  <a:lnTo>
                    <a:pt x="285" y="463"/>
                  </a:lnTo>
                  <a:lnTo>
                    <a:pt x="314" y="494"/>
                  </a:lnTo>
                  <a:lnTo>
                    <a:pt x="346" y="528"/>
                  </a:lnTo>
                  <a:lnTo>
                    <a:pt x="377" y="560"/>
                  </a:lnTo>
                  <a:lnTo>
                    <a:pt x="411" y="591"/>
                  </a:lnTo>
                  <a:lnTo>
                    <a:pt x="443" y="621"/>
                  </a:lnTo>
                  <a:lnTo>
                    <a:pt x="479" y="650"/>
                  </a:lnTo>
                  <a:lnTo>
                    <a:pt x="513" y="677"/>
                  </a:lnTo>
                  <a:lnTo>
                    <a:pt x="549" y="704"/>
                  </a:lnTo>
                  <a:lnTo>
                    <a:pt x="585" y="729"/>
                  </a:lnTo>
                  <a:lnTo>
                    <a:pt x="623" y="756"/>
                  </a:lnTo>
                  <a:lnTo>
                    <a:pt x="662" y="779"/>
                  </a:lnTo>
                  <a:lnTo>
                    <a:pt x="700" y="801"/>
                  </a:lnTo>
                  <a:lnTo>
                    <a:pt x="741" y="824"/>
                  </a:lnTo>
                  <a:lnTo>
                    <a:pt x="781" y="844"/>
                  </a:lnTo>
                  <a:lnTo>
                    <a:pt x="822" y="865"/>
                  </a:lnTo>
                  <a:lnTo>
                    <a:pt x="863" y="883"/>
                  </a:lnTo>
                  <a:lnTo>
                    <a:pt x="905" y="901"/>
                  </a:lnTo>
                  <a:lnTo>
                    <a:pt x="948" y="917"/>
                  </a:lnTo>
                  <a:lnTo>
                    <a:pt x="991" y="932"/>
                  </a:lnTo>
                  <a:lnTo>
                    <a:pt x="1034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9" name="Freeform 15"/>
            <p:cNvSpPr>
              <a:spLocks/>
            </p:cNvSpPr>
            <p:nvPr/>
          </p:nvSpPr>
          <p:spPr bwMode="auto">
            <a:xfrm>
              <a:off x="3560" y="3109"/>
              <a:ext cx="158" cy="185"/>
            </a:xfrm>
            <a:custGeom>
              <a:avLst/>
              <a:gdLst>
                <a:gd name="T0" fmla="*/ 0 w 158"/>
                <a:gd name="T1" fmla="*/ 185 h 185"/>
                <a:gd name="T2" fmla="*/ 23 w 158"/>
                <a:gd name="T3" fmla="*/ 0 h 185"/>
                <a:gd name="T4" fmla="*/ 158 w 158"/>
                <a:gd name="T5" fmla="*/ 129 h 185"/>
                <a:gd name="T6" fmla="*/ 0 w 158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"/>
                <a:gd name="T13" fmla="*/ 0 h 185"/>
                <a:gd name="T14" fmla="*/ 158 w 158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" h="185">
                  <a:moveTo>
                    <a:pt x="0" y="185"/>
                  </a:moveTo>
                  <a:lnTo>
                    <a:pt x="23" y="0"/>
                  </a:lnTo>
                  <a:lnTo>
                    <a:pt x="158" y="129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0" name="Rectangle 16"/>
            <p:cNvSpPr>
              <a:spLocks noChangeArrowheads="1"/>
            </p:cNvSpPr>
            <p:nvPr/>
          </p:nvSpPr>
          <p:spPr bwMode="auto">
            <a:xfrm>
              <a:off x="4583" y="1607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5011" name="Rectangle 17"/>
            <p:cNvSpPr>
              <a:spLocks noChangeArrowheads="1"/>
            </p:cNvSpPr>
            <p:nvPr/>
          </p:nvSpPr>
          <p:spPr bwMode="auto">
            <a:xfrm>
              <a:off x="3228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5012" name="Rectangle 18"/>
            <p:cNvSpPr>
              <a:spLocks noChangeArrowheads="1"/>
            </p:cNvSpPr>
            <p:nvPr/>
          </p:nvSpPr>
          <p:spPr bwMode="auto">
            <a:xfrm>
              <a:off x="5937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5013" name="Rectangle 19"/>
            <p:cNvSpPr>
              <a:spLocks noChangeArrowheads="1"/>
            </p:cNvSpPr>
            <p:nvPr/>
          </p:nvSpPr>
          <p:spPr bwMode="auto">
            <a:xfrm>
              <a:off x="4583" y="4256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85014" name="Freeform 20"/>
            <p:cNvSpPr>
              <a:spLocks/>
            </p:cNvSpPr>
            <p:nvPr/>
          </p:nvSpPr>
          <p:spPr bwMode="auto">
            <a:xfrm>
              <a:off x="3583" y="2163"/>
              <a:ext cx="1036" cy="946"/>
            </a:xfrm>
            <a:custGeom>
              <a:avLst/>
              <a:gdLst>
                <a:gd name="T0" fmla="*/ 1036 w 1036"/>
                <a:gd name="T1" fmla="*/ 0 h 946"/>
                <a:gd name="T2" fmla="*/ 1018 w 1036"/>
                <a:gd name="T3" fmla="*/ 42 h 946"/>
                <a:gd name="T4" fmla="*/ 997 w 1036"/>
                <a:gd name="T5" fmla="*/ 83 h 946"/>
                <a:gd name="T6" fmla="*/ 979 w 1036"/>
                <a:gd name="T7" fmla="*/ 124 h 946"/>
                <a:gd name="T8" fmla="*/ 957 w 1036"/>
                <a:gd name="T9" fmla="*/ 164 h 946"/>
                <a:gd name="T10" fmla="*/ 934 w 1036"/>
                <a:gd name="T11" fmla="*/ 205 h 946"/>
                <a:gd name="T12" fmla="*/ 912 w 1036"/>
                <a:gd name="T13" fmla="*/ 243 h 946"/>
                <a:gd name="T14" fmla="*/ 887 w 1036"/>
                <a:gd name="T15" fmla="*/ 282 h 946"/>
                <a:gd name="T16" fmla="*/ 862 w 1036"/>
                <a:gd name="T17" fmla="*/ 320 h 946"/>
                <a:gd name="T18" fmla="*/ 835 w 1036"/>
                <a:gd name="T19" fmla="*/ 356 h 946"/>
                <a:gd name="T20" fmla="*/ 808 w 1036"/>
                <a:gd name="T21" fmla="*/ 393 h 946"/>
                <a:gd name="T22" fmla="*/ 781 w 1036"/>
                <a:gd name="T23" fmla="*/ 426 h 946"/>
                <a:gd name="T24" fmla="*/ 751 w 1036"/>
                <a:gd name="T25" fmla="*/ 463 h 946"/>
                <a:gd name="T26" fmla="*/ 720 w 1036"/>
                <a:gd name="T27" fmla="*/ 494 h 946"/>
                <a:gd name="T28" fmla="*/ 690 w 1036"/>
                <a:gd name="T29" fmla="*/ 528 h 946"/>
                <a:gd name="T30" fmla="*/ 656 w 1036"/>
                <a:gd name="T31" fmla="*/ 560 h 946"/>
                <a:gd name="T32" fmla="*/ 625 w 1036"/>
                <a:gd name="T33" fmla="*/ 591 h 946"/>
                <a:gd name="T34" fmla="*/ 591 w 1036"/>
                <a:gd name="T35" fmla="*/ 621 h 946"/>
                <a:gd name="T36" fmla="*/ 557 w 1036"/>
                <a:gd name="T37" fmla="*/ 650 h 946"/>
                <a:gd name="T38" fmla="*/ 521 w 1036"/>
                <a:gd name="T39" fmla="*/ 677 h 946"/>
                <a:gd name="T40" fmla="*/ 485 w 1036"/>
                <a:gd name="T41" fmla="*/ 704 h 946"/>
                <a:gd name="T42" fmla="*/ 449 w 1036"/>
                <a:gd name="T43" fmla="*/ 729 h 946"/>
                <a:gd name="T44" fmla="*/ 410 w 1036"/>
                <a:gd name="T45" fmla="*/ 756 h 946"/>
                <a:gd name="T46" fmla="*/ 374 w 1036"/>
                <a:gd name="T47" fmla="*/ 779 h 946"/>
                <a:gd name="T48" fmla="*/ 334 w 1036"/>
                <a:gd name="T49" fmla="*/ 801 h 946"/>
                <a:gd name="T50" fmla="*/ 295 w 1036"/>
                <a:gd name="T51" fmla="*/ 824 h 946"/>
                <a:gd name="T52" fmla="*/ 255 w 1036"/>
                <a:gd name="T53" fmla="*/ 844 h 946"/>
                <a:gd name="T54" fmla="*/ 214 w 1036"/>
                <a:gd name="T55" fmla="*/ 865 h 946"/>
                <a:gd name="T56" fmla="*/ 171 w 1036"/>
                <a:gd name="T57" fmla="*/ 883 h 946"/>
                <a:gd name="T58" fmla="*/ 130 w 1036"/>
                <a:gd name="T59" fmla="*/ 901 h 946"/>
                <a:gd name="T60" fmla="*/ 88 w 1036"/>
                <a:gd name="T61" fmla="*/ 917 h 946"/>
                <a:gd name="T62" fmla="*/ 45 w 1036"/>
                <a:gd name="T63" fmla="*/ 932 h 946"/>
                <a:gd name="T64" fmla="*/ 0 w 1036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6"/>
                <a:gd name="T100" fmla="*/ 0 h 946"/>
                <a:gd name="T101" fmla="*/ 1036 w 1036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6" h="946">
                  <a:moveTo>
                    <a:pt x="1036" y="0"/>
                  </a:moveTo>
                  <a:lnTo>
                    <a:pt x="1018" y="42"/>
                  </a:lnTo>
                  <a:lnTo>
                    <a:pt x="997" y="83"/>
                  </a:lnTo>
                  <a:lnTo>
                    <a:pt x="979" y="124"/>
                  </a:lnTo>
                  <a:lnTo>
                    <a:pt x="957" y="164"/>
                  </a:lnTo>
                  <a:lnTo>
                    <a:pt x="934" y="205"/>
                  </a:lnTo>
                  <a:lnTo>
                    <a:pt x="912" y="243"/>
                  </a:lnTo>
                  <a:lnTo>
                    <a:pt x="887" y="282"/>
                  </a:lnTo>
                  <a:lnTo>
                    <a:pt x="862" y="320"/>
                  </a:lnTo>
                  <a:lnTo>
                    <a:pt x="835" y="356"/>
                  </a:lnTo>
                  <a:lnTo>
                    <a:pt x="808" y="393"/>
                  </a:lnTo>
                  <a:lnTo>
                    <a:pt x="781" y="426"/>
                  </a:lnTo>
                  <a:lnTo>
                    <a:pt x="751" y="463"/>
                  </a:lnTo>
                  <a:lnTo>
                    <a:pt x="720" y="494"/>
                  </a:lnTo>
                  <a:lnTo>
                    <a:pt x="690" y="528"/>
                  </a:lnTo>
                  <a:lnTo>
                    <a:pt x="656" y="560"/>
                  </a:lnTo>
                  <a:lnTo>
                    <a:pt x="625" y="591"/>
                  </a:lnTo>
                  <a:lnTo>
                    <a:pt x="591" y="621"/>
                  </a:lnTo>
                  <a:lnTo>
                    <a:pt x="557" y="650"/>
                  </a:lnTo>
                  <a:lnTo>
                    <a:pt x="521" y="677"/>
                  </a:lnTo>
                  <a:lnTo>
                    <a:pt x="485" y="704"/>
                  </a:lnTo>
                  <a:lnTo>
                    <a:pt x="449" y="729"/>
                  </a:lnTo>
                  <a:lnTo>
                    <a:pt x="410" y="756"/>
                  </a:lnTo>
                  <a:lnTo>
                    <a:pt x="374" y="779"/>
                  </a:lnTo>
                  <a:lnTo>
                    <a:pt x="334" y="801"/>
                  </a:lnTo>
                  <a:lnTo>
                    <a:pt x="295" y="824"/>
                  </a:lnTo>
                  <a:lnTo>
                    <a:pt x="255" y="844"/>
                  </a:lnTo>
                  <a:lnTo>
                    <a:pt x="214" y="865"/>
                  </a:lnTo>
                  <a:lnTo>
                    <a:pt x="171" y="883"/>
                  </a:lnTo>
                  <a:lnTo>
                    <a:pt x="130" y="901"/>
                  </a:lnTo>
                  <a:lnTo>
                    <a:pt x="88" y="917"/>
                  </a:lnTo>
                  <a:lnTo>
                    <a:pt x="45" y="932"/>
                  </a:lnTo>
                  <a:lnTo>
                    <a:pt x="0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5" name="Freeform 21"/>
            <p:cNvSpPr>
              <a:spLocks/>
            </p:cNvSpPr>
            <p:nvPr/>
          </p:nvSpPr>
          <p:spPr bwMode="auto">
            <a:xfrm>
              <a:off x="4533" y="2025"/>
              <a:ext cx="156" cy="185"/>
            </a:xfrm>
            <a:custGeom>
              <a:avLst/>
              <a:gdLst>
                <a:gd name="T0" fmla="*/ 156 w 156"/>
                <a:gd name="T1" fmla="*/ 185 h 185"/>
                <a:gd name="T2" fmla="*/ 133 w 156"/>
                <a:gd name="T3" fmla="*/ 0 h 185"/>
                <a:gd name="T4" fmla="*/ 0 w 156"/>
                <a:gd name="T5" fmla="*/ 129 h 185"/>
                <a:gd name="T6" fmla="*/ 156 w 156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"/>
                <a:gd name="T13" fmla="*/ 0 h 185"/>
                <a:gd name="T14" fmla="*/ 156 w 156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" h="185">
                  <a:moveTo>
                    <a:pt x="156" y="185"/>
                  </a:moveTo>
                  <a:lnTo>
                    <a:pt x="133" y="0"/>
                  </a:lnTo>
                  <a:lnTo>
                    <a:pt x="0" y="129"/>
                  </a:lnTo>
                  <a:lnTo>
                    <a:pt x="156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6" name="Freeform 22"/>
            <p:cNvSpPr>
              <a:spLocks/>
            </p:cNvSpPr>
            <p:nvPr/>
          </p:nvSpPr>
          <p:spPr bwMode="auto">
            <a:xfrm>
              <a:off x="3583" y="3109"/>
              <a:ext cx="1049" cy="982"/>
            </a:xfrm>
            <a:custGeom>
              <a:avLst/>
              <a:gdLst>
                <a:gd name="T0" fmla="*/ 0 w 1049"/>
                <a:gd name="T1" fmla="*/ 0 h 982"/>
                <a:gd name="T2" fmla="*/ 45 w 1049"/>
                <a:gd name="T3" fmla="*/ 16 h 982"/>
                <a:gd name="T4" fmla="*/ 90 w 1049"/>
                <a:gd name="T5" fmla="*/ 31 h 982"/>
                <a:gd name="T6" fmla="*/ 133 w 1049"/>
                <a:gd name="T7" fmla="*/ 47 h 982"/>
                <a:gd name="T8" fmla="*/ 176 w 1049"/>
                <a:gd name="T9" fmla="*/ 65 h 982"/>
                <a:gd name="T10" fmla="*/ 219 w 1049"/>
                <a:gd name="T11" fmla="*/ 86 h 982"/>
                <a:gd name="T12" fmla="*/ 261 w 1049"/>
                <a:gd name="T13" fmla="*/ 106 h 982"/>
                <a:gd name="T14" fmla="*/ 302 w 1049"/>
                <a:gd name="T15" fmla="*/ 126 h 982"/>
                <a:gd name="T16" fmla="*/ 343 w 1049"/>
                <a:gd name="T17" fmla="*/ 149 h 982"/>
                <a:gd name="T18" fmla="*/ 383 w 1049"/>
                <a:gd name="T19" fmla="*/ 174 h 982"/>
                <a:gd name="T20" fmla="*/ 422 w 1049"/>
                <a:gd name="T21" fmla="*/ 199 h 982"/>
                <a:gd name="T22" fmla="*/ 460 w 1049"/>
                <a:gd name="T23" fmla="*/ 223 h 982"/>
                <a:gd name="T24" fmla="*/ 496 w 1049"/>
                <a:gd name="T25" fmla="*/ 251 h 982"/>
                <a:gd name="T26" fmla="*/ 535 w 1049"/>
                <a:gd name="T27" fmla="*/ 280 h 982"/>
                <a:gd name="T28" fmla="*/ 571 w 1049"/>
                <a:gd name="T29" fmla="*/ 309 h 982"/>
                <a:gd name="T30" fmla="*/ 605 w 1049"/>
                <a:gd name="T31" fmla="*/ 339 h 982"/>
                <a:gd name="T32" fmla="*/ 638 w 1049"/>
                <a:gd name="T33" fmla="*/ 370 h 982"/>
                <a:gd name="T34" fmla="*/ 672 w 1049"/>
                <a:gd name="T35" fmla="*/ 402 h 982"/>
                <a:gd name="T36" fmla="*/ 704 w 1049"/>
                <a:gd name="T37" fmla="*/ 433 h 982"/>
                <a:gd name="T38" fmla="*/ 735 w 1049"/>
                <a:gd name="T39" fmla="*/ 467 h 982"/>
                <a:gd name="T40" fmla="*/ 767 w 1049"/>
                <a:gd name="T41" fmla="*/ 504 h 982"/>
                <a:gd name="T42" fmla="*/ 796 w 1049"/>
                <a:gd name="T43" fmla="*/ 540 h 982"/>
                <a:gd name="T44" fmla="*/ 824 w 1049"/>
                <a:gd name="T45" fmla="*/ 576 h 982"/>
                <a:gd name="T46" fmla="*/ 851 w 1049"/>
                <a:gd name="T47" fmla="*/ 612 h 982"/>
                <a:gd name="T48" fmla="*/ 878 w 1049"/>
                <a:gd name="T49" fmla="*/ 650 h 982"/>
                <a:gd name="T50" fmla="*/ 903 w 1049"/>
                <a:gd name="T51" fmla="*/ 689 h 982"/>
                <a:gd name="T52" fmla="*/ 927 w 1049"/>
                <a:gd name="T53" fmla="*/ 729 h 982"/>
                <a:gd name="T54" fmla="*/ 950 w 1049"/>
                <a:gd name="T55" fmla="*/ 770 h 982"/>
                <a:gd name="T56" fmla="*/ 973 w 1049"/>
                <a:gd name="T57" fmla="*/ 811 h 982"/>
                <a:gd name="T58" fmla="*/ 993 w 1049"/>
                <a:gd name="T59" fmla="*/ 854 h 982"/>
                <a:gd name="T60" fmla="*/ 1013 w 1049"/>
                <a:gd name="T61" fmla="*/ 896 h 982"/>
                <a:gd name="T62" fmla="*/ 1031 w 1049"/>
                <a:gd name="T63" fmla="*/ 939 h 982"/>
                <a:gd name="T64" fmla="*/ 1049 w 1049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9"/>
                <a:gd name="T100" fmla="*/ 0 h 982"/>
                <a:gd name="T101" fmla="*/ 1049 w 1049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9" h="982">
                  <a:moveTo>
                    <a:pt x="0" y="0"/>
                  </a:moveTo>
                  <a:lnTo>
                    <a:pt x="45" y="16"/>
                  </a:lnTo>
                  <a:lnTo>
                    <a:pt x="90" y="31"/>
                  </a:lnTo>
                  <a:lnTo>
                    <a:pt x="133" y="47"/>
                  </a:lnTo>
                  <a:lnTo>
                    <a:pt x="176" y="65"/>
                  </a:lnTo>
                  <a:lnTo>
                    <a:pt x="219" y="86"/>
                  </a:lnTo>
                  <a:lnTo>
                    <a:pt x="261" y="106"/>
                  </a:lnTo>
                  <a:lnTo>
                    <a:pt x="302" y="126"/>
                  </a:lnTo>
                  <a:lnTo>
                    <a:pt x="343" y="149"/>
                  </a:lnTo>
                  <a:lnTo>
                    <a:pt x="383" y="174"/>
                  </a:lnTo>
                  <a:lnTo>
                    <a:pt x="422" y="199"/>
                  </a:lnTo>
                  <a:lnTo>
                    <a:pt x="460" y="223"/>
                  </a:lnTo>
                  <a:lnTo>
                    <a:pt x="496" y="251"/>
                  </a:lnTo>
                  <a:lnTo>
                    <a:pt x="535" y="280"/>
                  </a:lnTo>
                  <a:lnTo>
                    <a:pt x="571" y="309"/>
                  </a:lnTo>
                  <a:lnTo>
                    <a:pt x="605" y="339"/>
                  </a:lnTo>
                  <a:lnTo>
                    <a:pt x="638" y="370"/>
                  </a:lnTo>
                  <a:lnTo>
                    <a:pt x="672" y="402"/>
                  </a:lnTo>
                  <a:lnTo>
                    <a:pt x="704" y="433"/>
                  </a:lnTo>
                  <a:lnTo>
                    <a:pt x="735" y="467"/>
                  </a:lnTo>
                  <a:lnTo>
                    <a:pt x="767" y="504"/>
                  </a:lnTo>
                  <a:lnTo>
                    <a:pt x="796" y="540"/>
                  </a:lnTo>
                  <a:lnTo>
                    <a:pt x="824" y="576"/>
                  </a:lnTo>
                  <a:lnTo>
                    <a:pt x="851" y="612"/>
                  </a:lnTo>
                  <a:lnTo>
                    <a:pt x="878" y="650"/>
                  </a:lnTo>
                  <a:lnTo>
                    <a:pt x="903" y="689"/>
                  </a:lnTo>
                  <a:lnTo>
                    <a:pt x="927" y="729"/>
                  </a:lnTo>
                  <a:lnTo>
                    <a:pt x="950" y="770"/>
                  </a:lnTo>
                  <a:lnTo>
                    <a:pt x="973" y="811"/>
                  </a:lnTo>
                  <a:lnTo>
                    <a:pt x="993" y="854"/>
                  </a:lnTo>
                  <a:lnTo>
                    <a:pt x="1013" y="896"/>
                  </a:lnTo>
                  <a:lnTo>
                    <a:pt x="1031" y="939"/>
                  </a:lnTo>
                  <a:lnTo>
                    <a:pt x="1049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7" name="Freeform 23"/>
            <p:cNvSpPr>
              <a:spLocks/>
            </p:cNvSpPr>
            <p:nvPr/>
          </p:nvSpPr>
          <p:spPr bwMode="auto">
            <a:xfrm>
              <a:off x="4569" y="4057"/>
              <a:ext cx="115" cy="136"/>
            </a:xfrm>
            <a:custGeom>
              <a:avLst/>
              <a:gdLst>
                <a:gd name="T0" fmla="*/ 115 w 115"/>
                <a:gd name="T1" fmla="*/ 0 h 136"/>
                <a:gd name="T2" fmla="*/ 97 w 115"/>
                <a:gd name="T3" fmla="*/ 136 h 136"/>
                <a:gd name="T4" fmla="*/ 0 w 115"/>
                <a:gd name="T5" fmla="*/ 41 h 136"/>
                <a:gd name="T6" fmla="*/ 115 w 115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136"/>
                <a:gd name="T14" fmla="*/ 115 w 115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136">
                  <a:moveTo>
                    <a:pt x="115" y="0"/>
                  </a:moveTo>
                  <a:lnTo>
                    <a:pt x="97" y="136"/>
                  </a:lnTo>
                  <a:lnTo>
                    <a:pt x="0" y="4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8" name="Freeform 24"/>
            <p:cNvSpPr>
              <a:spLocks/>
            </p:cNvSpPr>
            <p:nvPr/>
          </p:nvSpPr>
          <p:spPr bwMode="auto">
            <a:xfrm>
              <a:off x="4666" y="3109"/>
              <a:ext cx="1084" cy="1084"/>
            </a:xfrm>
            <a:custGeom>
              <a:avLst/>
              <a:gdLst>
                <a:gd name="T0" fmla="*/ 1084 w 1084"/>
                <a:gd name="T1" fmla="*/ 0 h 1084"/>
                <a:gd name="T2" fmla="*/ 0 w 1084"/>
                <a:gd name="T3" fmla="*/ 1084 h 1084"/>
                <a:gd name="T4" fmla="*/ 467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1084" y="0"/>
                  </a:moveTo>
                  <a:lnTo>
                    <a:pt x="0" y="1084"/>
                  </a:lnTo>
                  <a:lnTo>
                    <a:pt x="467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9" name="Freeform 25"/>
            <p:cNvSpPr>
              <a:spLocks/>
            </p:cNvSpPr>
            <p:nvPr/>
          </p:nvSpPr>
          <p:spPr bwMode="auto">
            <a:xfrm>
              <a:off x="5079" y="3651"/>
              <a:ext cx="129" cy="131"/>
            </a:xfrm>
            <a:custGeom>
              <a:avLst/>
              <a:gdLst>
                <a:gd name="T0" fmla="*/ 0 w 129"/>
                <a:gd name="T1" fmla="*/ 43 h 131"/>
                <a:gd name="T2" fmla="*/ 129 w 129"/>
                <a:gd name="T3" fmla="*/ 0 h 131"/>
                <a:gd name="T4" fmla="*/ 86 w 129"/>
                <a:gd name="T5" fmla="*/ 131 h 131"/>
                <a:gd name="T6" fmla="*/ 0 w 129"/>
                <a:gd name="T7" fmla="*/ 43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31"/>
                <a:gd name="T14" fmla="*/ 129 w 129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31">
                  <a:moveTo>
                    <a:pt x="0" y="43"/>
                  </a:moveTo>
                  <a:lnTo>
                    <a:pt x="129" y="0"/>
                  </a:lnTo>
                  <a:lnTo>
                    <a:pt x="86" y="13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0" name="Freeform 26"/>
            <p:cNvSpPr>
              <a:spLocks/>
            </p:cNvSpPr>
            <p:nvPr/>
          </p:nvSpPr>
          <p:spPr bwMode="auto">
            <a:xfrm>
              <a:off x="4666" y="2025"/>
              <a:ext cx="1084" cy="1084"/>
            </a:xfrm>
            <a:custGeom>
              <a:avLst/>
              <a:gdLst>
                <a:gd name="T0" fmla="*/ 0 w 1084"/>
                <a:gd name="T1" fmla="*/ 0 h 1084"/>
                <a:gd name="T2" fmla="*/ 1084 w 1084"/>
                <a:gd name="T3" fmla="*/ 1084 h 1084"/>
                <a:gd name="T4" fmla="*/ 619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0" y="0"/>
                  </a:moveTo>
                  <a:lnTo>
                    <a:pt x="1084" y="1084"/>
                  </a:lnTo>
                  <a:lnTo>
                    <a:pt x="619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1" name="Freeform 27"/>
            <p:cNvSpPr>
              <a:spLocks/>
            </p:cNvSpPr>
            <p:nvPr/>
          </p:nvSpPr>
          <p:spPr bwMode="auto">
            <a:xfrm>
              <a:off x="5208" y="2567"/>
              <a:ext cx="131" cy="131"/>
            </a:xfrm>
            <a:custGeom>
              <a:avLst/>
              <a:gdLst>
                <a:gd name="T0" fmla="*/ 43 w 131"/>
                <a:gd name="T1" fmla="*/ 131 h 131"/>
                <a:gd name="T2" fmla="*/ 0 w 131"/>
                <a:gd name="T3" fmla="*/ 0 h 131"/>
                <a:gd name="T4" fmla="*/ 131 w 131"/>
                <a:gd name="T5" fmla="*/ 43 h 131"/>
                <a:gd name="T6" fmla="*/ 43 w 131"/>
                <a:gd name="T7" fmla="*/ 131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"/>
                <a:gd name="T13" fmla="*/ 0 h 131"/>
                <a:gd name="T14" fmla="*/ 131 w 131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" h="131">
                  <a:moveTo>
                    <a:pt x="43" y="131"/>
                  </a:moveTo>
                  <a:lnTo>
                    <a:pt x="0" y="0"/>
                  </a:lnTo>
                  <a:lnTo>
                    <a:pt x="131" y="43"/>
                  </a:lnTo>
                  <a:lnTo>
                    <a:pt x="4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2" name="Freeform 28"/>
            <p:cNvSpPr>
              <a:spLocks/>
            </p:cNvSpPr>
            <p:nvPr/>
          </p:nvSpPr>
          <p:spPr bwMode="auto">
            <a:xfrm>
              <a:off x="3583" y="3109"/>
              <a:ext cx="2167" cy="1"/>
            </a:xfrm>
            <a:custGeom>
              <a:avLst/>
              <a:gdLst>
                <a:gd name="T0" fmla="*/ 2167 w 2167"/>
                <a:gd name="T1" fmla="*/ 0 h 1"/>
                <a:gd name="T2" fmla="*/ 0 w 2167"/>
                <a:gd name="T3" fmla="*/ 0 h 1"/>
                <a:gd name="T4" fmla="*/ 977 w 2167"/>
                <a:gd name="T5" fmla="*/ 0 h 1"/>
                <a:gd name="T6" fmla="*/ 0 60000 65536"/>
                <a:gd name="T7" fmla="*/ 0 60000 65536"/>
                <a:gd name="T8" fmla="*/ 0 60000 65536"/>
                <a:gd name="T9" fmla="*/ 0 w 2167"/>
                <a:gd name="T10" fmla="*/ 0 h 1"/>
                <a:gd name="T11" fmla="*/ 2167 w 21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" h="1">
                  <a:moveTo>
                    <a:pt x="2167" y="0"/>
                  </a:moveTo>
                  <a:lnTo>
                    <a:pt x="0" y="0"/>
                  </a:lnTo>
                  <a:lnTo>
                    <a:pt x="977" y="0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3" name="Freeform 29"/>
            <p:cNvSpPr>
              <a:spLocks/>
            </p:cNvSpPr>
            <p:nvPr/>
          </p:nvSpPr>
          <p:spPr bwMode="auto">
            <a:xfrm>
              <a:off x="4544" y="3048"/>
              <a:ext cx="122" cy="122"/>
            </a:xfrm>
            <a:custGeom>
              <a:avLst/>
              <a:gdLst>
                <a:gd name="T0" fmla="*/ 0 w 122"/>
                <a:gd name="T1" fmla="*/ 0 h 122"/>
                <a:gd name="T2" fmla="*/ 122 w 122"/>
                <a:gd name="T3" fmla="*/ 61 h 122"/>
                <a:gd name="T4" fmla="*/ 0 w 122"/>
                <a:gd name="T5" fmla="*/ 122 h 122"/>
                <a:gd name="T6" fmla="*/ 0 w 122"/>
                <a:gd name="T7" fmla="*/ 0 h 1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"/>
                <a:gd name="T13" fmla="*/ 0 h 122"/>
                <a:gd name="T14" fmla="*/ 122 w 122"/>
                <a:gd name="T15" fmla="*/ 122 h 1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" h="122">
                  <a:moveTo>
                    <a:pt x="0" y="0"/>
                  </a:moveTo>
                  <a:lnTo>
                    <a:pt x="122" y="61"/>
                  </a:lnTo>
                  <a:lnTo>
                    <a:pt x="0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4995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4996" name="Content Placeholder 3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4</a:t>
            </a:r>
            <a:r>
              <a:rPr lang="en-US" b="1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(1)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(1)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(2)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(2) = 3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(3)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(4) = 1;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2</a:t>
            </a:r>
            <a:endParaRPr lang="en-US" dirty="0" smtClean="0"/>
          </a:p>
        </p:txBody>
      </p:sp>
      <p:sp>
        <p:nvSpPr>
          <p:cNvPr id="84997" name="Rectangle 31"/>
          <p:cNvSpPr>
            <a:spLocks noChangeArrowheads="1"/>
          </p:cNvSpPr>
          <p:nvPr/>
        </p:nvSpPr>
        <p:spPr bwMode="auto">
          <a:xfrm>
            <a:off x="7572375" y="4286250"/>
            <a:ext cx="449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en-US" dirty="0" smtClean="0"/>
          </a:p>
        </p:txBody>
      </p:sp>
      <p:sp>
        <p:nvSpPr>
          <p:cNvPr id="6553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K</a:t>
            </a:r>
            <a:r>
              <a:rPr lang="en-US" b="1" i="1" dirty="0" smtClean="0">
                <a:sym typeface="Courier New" pitchFamily="49" charset="0"/>
              </a:rPr>
              <a:t>o</a:t>
            </a:r>
            <a:r>
              <a:rPr lang="en-US" b="1" i="1" dirty="0" smtClean="0"/>
              <a:t>nigsberg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b="1" dirty="0" smtClean="0"/>
              <a:t>1736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Bisakah</a:t>
            </a:r>
            <a:r>
              <a:rPr lang="en-US" dirty="0" smtClean="0"/>
              <a:t> </a:t>
            </a:r>
            <a:r>
              <a:rPr lang="en-US" b="1" i="1" dirty="0" err="1" smtClean="0"/>
              <a:t>melalui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sekali</a:t>
            </a:r>
            <a:r>
              <a:rPr lang="en-US" b="1" i="1" dirty="0" smtClean="0"/>
              <a:t> dan </a:t>
            </a:r>
            <a:r>
              <a:rPr lang="en-US" b="1" i="1" dirty="0" err="1" smtClean="0"/>
              <a:t>kembali</a:t>
            </a:r>
            <a:r>
              <a:rPr lang="en-US" b="1" i="1" dirty="0" smtClean="0"/>
              <a:t> </a:t>
            </a:r>
            <a:r>
              <a:rPr lang="en-US" b="1" i="1" dirty="0" err="1" smtClean="0"/>
              <a:t>lagi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tempat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semula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pic>
        <p:nvPicPr>
          <p:cNvPr id="65540" name="Picture 3" descr="jemba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47148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76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Lemma Jabat Tangan</a:t>
            </a:r>
            <a:endParaRPr lang="en-US" dirty="0" smtClean="0"/>
          </a:p>
        </p:txBody>
      </p:sp>
      <p:sp>
        <p:nvSpPr>
          <p:cNvPr id="4100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jika</a:t>
            </a:r>
            <a:r>
              <a:rPr lang="en-US" dirty="0" smtClean="0"/>
              <a:t> G = (V, E), </a:t>
            </a:r>
            <a:r>
              <a:rPr lang="en-US" dirty="0" err="1" smtClean="0"/>
              <a:t>maka</a:t>
            </a:r>
            <a:r>
              <a:rPr lang="en-US" dirty="0" smtClean="0"/>
              <a:t>: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143000" y="4071938"/>
          <a:ext cx="35718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990170" imgH="355446" progId="">
                  <p:embed/>
                </p:oleObj>
              </mc:Choice>
              <mc:Fallback>
                <p:oleObj name="Equation" r:id="rId3" imgW="990170" imgH="35544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1938"/>
                        <a:ext cx="3571875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552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: 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+ </a:t>
            </a:r>
            <a:r>
              <a:rPr lang="en-US" b="1" i="1" dirty="0" smtClean="0"/>
              <a:t>d</a:t>
            </a:r>
            <a:r>
              <a:rPr lang="en-US" b="1" dirty="0" smtClean="0"/>
              <a:t>(4) = 2 + 3 + 3 + 2 = 10 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                </a:t>
            </a:r>
            <a:endParaRPr lang="en-US" dirty="0" smtClean="0"/>
          </a:p>
        </p:txBody>
      </p: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6429388" y="2773374"/>
            <a:ext cx="2286000" cy="2370138"/>
            <a:chOff x="6357950" y="3429000"/>
            <a:chExt cx="2286016" cy="2369596"/>
          </a:xfrm>
        </p:grpSpPr>
        <p:grpSp>
          <p:nvGrpSpPr>
            <p:cNvPr id="5128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513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514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514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514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5129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928688" y="5065732"/>
            <a:ext cx="7643812" cy="1077912"/>
            <a:chOff x="928662" y="4357694"/>
            <a:chExt cx="7286676" cy="1077218"/>
          </a:xfrm>
        </p:grpSpPr>
        <p:sp>
          <p:nvSpPr>
            <p:cNvPr id="20" name="Rectangle 19"/>
            <p:cNvSpPr/>
            <p:nvPr/>
          </p:nvSpPr>
          <p:spPr>
            <a:xfrm>
              <a:off x="2929282" y="4357694"/>
              <a:ext cx="5286056" cy="1077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atin typeface="+mn-lt"/>
                </a:rPr>
                <a:t>= 2 </a:t>
              </a:r>
              <a:r>
                <a:rPr lang="en-US" sz="3200" b="1" dirty="0">
                  <a:latin typeface="+mn-lt"/>
                  <a:sym typeface="Symbol"/>
                </a:rPr>
                <a:t></a:t>
              </a:r>
              <a:r>
                <a:rPr lang="en-US" sz="3200" b="1" dirty="0">
                  <a:latin typeface="+mn-lt"/>
                </a:rPr>
                <a:t> </a:t>
              </a:r>
              <a:r>
                <a:rPr lang="en-US" sz="3200" b="1" dirty="0" err="1">
                  <a:latin typeface="+mn-lt"/>
                </a:rPr>
                <a:t>jumlah</a:t>
              </a:r>
              <a:r>
                <a:rPr lang="en-US" sz="3200" b="1" dirty="0">
                  <a:latin typeface="+mn-lt"/>
                </a:rPr>
                <a:t> </a:t>
              </a:r>
              <a:r>
                <a:rPr lang="en-US" sz="3200" b="1" dirty="0" err="1">
                  <a:latin typeface="+mn-lt"/>
                </a:rPr>
                <a:t>busur</a:t>
              </a:r>
              <a:r>
                <a:rPr lang="en-US" sz="3200" b="1" dirty="0">
                  <a:latin typeface="+mn-lt"/>
                </a:rPr>
                <a:t> = 2 </a:t>
              </a:r>
              <a:r>
                <a:rPr lang="en-US" sz="3200" b="1" dirty="0">
                  <a:latin typeface="+mn-lt"/>
                  <a:sym typeface="Symbol"/>
                </a:rPr>
                <a:t></a:t>
              </a:r>
              <a:r>
                <a:rPr lang="en-US" sz="3200" b="1" dirty="0">
                  <a:latin typeface="+mn-lt"/>
                </a:rPr>
                <a:t> 5 = 10</a:t>
              </a:r>
              <a:endParaRPr lang="en-US" sz="3200" dirty="0">
                <a:latin typeface="+mn-lt"/>
              </a:endParaRPr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9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715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 </a:t>
            </a:r>
          </a:p>
          <a:p>
            <a:r>
              <a:rPr lang="en-US" b="1" i="1" dirty="0" smtClean="0"/>
              <a:t>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= 3 + 3 + 4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				     = 10</a:t>
            </a:r>
            <a:endParaRPr lang="en-US" dirty="0" smtClean="0"/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2071688" y="3857625"/>
            <a:ext cx="4729162" cy="2571750"/>
            <a:chOff x="1643042" y="3500438"/>
            <a:chExt cx="4728486" cy="2571768"/>
          </a:xfrm>
        </p:grpSpPr>
        <p:sp>
          <p:nvSpPr>
            <p:cNvPr id="6" name="Oval 5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6158" name="Rectangle 11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6159" name="Rectangle 12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6160" name="Rectangle 13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6161" name="Rectangle 14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6162" name="Rectangle 15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6163" name="Rectangle 16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6164" name="Rectangle 17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539552" y="3068960"/>
            <a:ext cx="8296600" cy="762000"/>
            <a:chOff x="928662" y="4357694"/>
            <a:chExt cx="7358114" cy="761997"/>
          </a:xfrm>
        </p:grpSpPr>
        <p:sp>
          <p:nvSpPr>
            <p:cNvPr id="22" name="Rectangle 21"/>
            <p:cNvSpPr/>
            <p:nvPr/>
          </p:nvSpPr>
          <p:spPr>
            <a:xfrm>
              <a:off x="2928926" y="4357694"/>
              <a:ext cx="5357850" cy="523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latin typeface="+mn-lt"/>
                </a:rPr>
                <a:t>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jumlah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busur</a:t>
              </a:r>
              <a:r>
                <a:rPr lang="en-US" sz="2800" b="1" dirty="0">
                  <a:latin typeface="+mn-lt"/>
                </a:rPr>
                <a:t> 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5 =10</a:t>
              </a:r>
              <a:endParaRPr lang="en-US" sz="2800" dirty="0">
                <a:latin typeface="+mn-lt"/>
              </a:endParaRPr>
            </a:p>
          </p:txBody>
        </p: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3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4472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601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lima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(a) 2, 3, 1, 1, 2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(b) 2, 3, 3, 4, 4</a:t>
            </a:r>
          </a:p>
        </p:txBody>
      </p:sp>
    </p:spTree>
    <p:extLst>
      <p:ext uri="{BB962C8B-B14F-4D97-AF65-F5344CB8AC3E}">
        <p14:creationId xmlns:p14="http://schemas.microsoft.com/office/powerpoint/2010/main" val="108250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70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id-ID" dirty="0" smtClean="0"/>
              <a:t>Graf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id-ID" dirty="0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digambar</a:t>
            </a:r>
            <a:r>
              <a:rPr lang="en-AU" dirty="0" smtClean="0"/>
              <a:t>,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derajat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 </a:t>
            </a:r>
            <a:r>
              <a:rPr lang="en-AU" dirty="0" err="1" smtClean="0"/>
              <a:t>simpulnya</a:t>
            </a:r>
            <a:r>
              <a:rPr lang="en-AU" dirty="0" smtClean="0"/>
              <a:t> </a:t>
            </a:r>
            <a:r>
              <a:rPr lang="en-AU" dirty="0" err="1" smtClean="0"/>
              <a:t>ganjil</a:t>
            </a:r>
            <a:r>
              <a:rPr lang="en-AU" dirty="0" smtClean="0"/>
              <a:t>   </a:t>
            </a:r>
          </a:p>
          <a:p>
            <a:pPr marL="514350" indent="-514350">
              <a:buFont typeface="Arial" charset="0"/>
              <a:buNone/>
            </a:pPr>
            <a:r>
              <a:rPr lang="en-AU" dirty="0" smtClean="0"/>
              <a:t>	( 2 + 3 + 1 + 1 + 2 = 9)</a:t>
            </a:r>
            <a:endParaRPr lang="en-US" dirty="0" smtClean="0"/>
          </a:p>
          <a:p>
            <a:pPr marL="514350" indent="-514350">
              <a:buFont typeface="Arial" charset="0"/>
              <a:buAutoNum type="alphaLcPeriod" startAt="2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 </a:t>
            </a:r>
            <a:r>
              <a:rPr lang="en-US" dirty="0" err="1" smtClean="0"/>
              <a:t>genap</a:t>
            </a:r>
            <a:r>
              <a:rPr lang="en-US" dirty="0" smtClean="0"/>
              <a:t>    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smtClean="0"/>
              <a:t>(2 + 3 + 3 + 4 + 4 = 16)</a:t>
            </a:r>
          </a:p>
        </p:txBody>
      </p:sp>
      <p:grpSp>
        <p:nvGrpSpPr>
          <p:cNvPr id="87044" name="Group 2"/>
          <p:cNvGrpSpPr>
            <a:grpSpLocks/>
          </p:cNvGrpSpPr>
          <p:nvPr/>
        </p:nvGrpSpPr>
        <p:grpSpPr bwMode="auto">
          <a:xfrm>
            <a:off x="5857875" y="4429125"/>
            <a:ext cx="2214563" cy="1643063"/>
            <a:chOff x="6463" y="5705"/>
            <a:chExt cx="2516" cy="2049"/>
          </a:xfrm>
        </p:grpSpPr>
        <p:sp>
          <p:nvSpPr>
            <p:cNvPr id="87045" name="Freeform 3"/>
            <p:cNvSpPr>
              <a:spLocks/>
            </p:cNvSpPr>
            <p:nvPr/>
          </p:nvSpPr>
          <p:spPr bwMode="auto">
            <a:xfrm>
              <a:off x="7456" y="5705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6" name="Freeform 4"/>
            <p:cNvSpPr>
              <a:spLocks/>
            </p:cNvSpPr>
            <p:nvPr/>
          </p:nvSpPr>
          <p:spPr bwMode="auto">
            <a:xfrm>
              <a:off x="6463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7" name="Freeform 5"/>
            <p:cNvSpPr>
              <a:spLocks/>
            </p:cNvSpPr>
            <p:nvPr/>
          </p:nvSpPr>
          <p:spPr bwMode="auto">
            <a:xfrm>
              <a:off x="6794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8" name="Freeform 6"/>
            <p:cNvSpPr>
              <a:spLocks/>
            </p:cNvSpPr>
            <p:nvPr/>
          </p:nvSpPr>
          <p:spPr bwMode="auto">
            <a:xfrm>
              <a:off x="8118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9" name="Freeform 7"/>
            <p:cNvSpPr>
              <a:spLocks/>
            </p:cNvSpPr>
            <p:nvPr/>
          </p:nvSpPr>
          <p:spPr bwMode="auto">
            <a:xfrm>
              <a:off x="8449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0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0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0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0" name="Line 8"/>
            <p:cNvSpPr>
              <a:spLocks noChangeShapeType="1"/>
            </p:cNvSpPr>
            <p:nvPr/>
          </p:nvSpPr>
          <p:spPr bwMode="auto">
            <a:xfrm flipH="1">
              <a:off x="6496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1" name="Line 9"/>
            <p:cNvSpPr>
              <a:spLocks noChangeShapeType="1"/>
            </p:cNvSpPr>
            <p:nvPr/>
          </p:nvSpPr>
          <p:spPr bwMode="auto">
            <a:xfrm>
              <a:off x="7489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2" name="Line 10"/>
            <p:cNvSpPr>
              <a:spLocks noChangeShapeType="1"/>
            </p:cNvSpPr>
            <p:nvPr/>
          </p:nvSpPr>
          <p:spPr bwMode="auto">
            <a:xfrm>
              <a:off x="6496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3" name="Line 11"/>
            <p:cNvSpPr>
              <a:spLocks noChangeShapeType="1"/>
            </p:cNvSpPr>
            <p:nvPr/>
          </p:nvSpPr>
          <p:spPr bwMode="auto">
            <a:xfrm flipH="1">
              <a:off x="8151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4" name="Freeform 12"/>
            <p:cNvSpPr>
              <a:spLocks/>
            </p:cNvSpPr>
            <p:nvPr/>
          </p:nvSpPr>
          <p:spPr bwMode="auto">
            <a:xfrm>
              <a:off x="8482" y="6069"/>
              <a:ext cx="497" cy="493"/>
            </a:xfrm>
            <a:custGeom>
              <a:avLst/>
              <a:gdLst>
                <a:gd name="T0" fmla="*/ 0 w 497"/>
                <a:gd name="T1" fmla="*/ 246 h 493"/>
                <a:gd name="T2" fmla="*/ 7 w 497"/>
                <a:gd name="T3" fmla="*/ 188 h 493"/>
                <a:gd name="T4" fmla="*/ 26 w 497"/>
                <a:gd name="T5" fmla="*/ 132 h 493"/>
                <a:gd name="T6" fmla="*/ 63 w 497"/>
                <a:gd name="T7" fmla="*/ 81 h 493"/>
                <a:gd name="T8" fmla="*/ 107 w 497"/>
                <a:gd name="T9" fmla="*/ 44 h 493"/>
                <a:gd name="T10" fmla="*/ 158 w 497"/>
                <a:gd name="T11" fmla="*/ 15 h 493"/>
                <a:gd name="T12" fmla="*/ 217 w 497"/>
                <a:gd name="T13" fmla="*/ 0 h 493"/>
                <a:gd name="T14" fmla="*/ 276 w 497"/>
                <a:gd name="T15" fmla="*/ 0 h 493"/>
                <a:gd name="T16" fmla="*/ 335 w 497"/>
                <a:gd name="T17" fmla="*/ 15 h 493"/>
                <a:gd name="T18" fmla="*/ 386 w 497"/>
                <a:gd name="T19" fmla="*/ 44 h 493"/>
                <a:gd name="T20" fmla="*/ 434 w 497"/>
                <a:gd name="T21" fmla="*/ 81 h 493"/>
                <a:gd name="T22" fmla="*/ 467 w 497"/>
                <a:gd name="T23" fmla="*/ 132 h 493"/>
                <a:gd name="T24" fmla="*/ 489 w 497"/>
                <a:gd name="T25" fmla="*/ 188 h 493"/>
                <a:gd name="T26" fmla="*/ 497 w 497"/>
                <a:gd name="T27" fmla="*/ 246 h 493"/>
                <a:gd name="T28" fmla="*/ 489 w 497"/>
                <a:gd name="T29" fmla="*/ 305 h 493"/>
                <a:gd name="T30" fmla="*/ 467 w 497"/>
                <a:gd name="T31" fmla="*/ 360 h 493"/>
                <a:gd name="T32" fmla="*/ 434 w 497"/>
                <a:gd name="T33" fmla="*/ 412 h 493"/>
                <a:gd name="T34" fmla="*/ 386 w 497"/>
                <a:gd name="T35" fmla="*/ 452 h 493"/>
                <a:gd name="T36" fmla="*/ 335 w 497"/>
                <a:gd name="T37" fmla="*/ 478 h 493"/>
                <a:gd name="T38" fmla="*/ 276 w 497"/>
                <a:gd name="T39" fmla="*/ 493 h 493"/>
                <a:gd name="T40" fmla="*/ 217 w 497"/>
                <a:gd name="T41" fmla="*/ 493 h 493"/>
                <a:gd name="T42" fmla="*/ 158 w 497"/>
                <a:gd name="T43" fmla="*/ 478 h 493"/>
                <a:gd name="T44" fmla="*/ 107 w 497"/>
                <a:gd name="T45" fmla="*/ 452 h 493"/>
                <a:gd name="T46" fmla="*/ 63 w 497"/>
                <a:gd name="T47" fmla="*/ 412 h 493"/>
                <a:gd name="T48" fmla="*/ 26 w 497"/>
                <a:gd name="T49" fmla="*/ 360 h 493"/>
                <a:gd name="T50" fmla="*/ 7 w 497"/>
                <a:gd name="T51" fmla="*/ 305 h 493"/>
                <a:gd name="T52" fmla="*/ 0 w 497"/>
                <a:gd name="T53" fmla="*/ 246 h 4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7"/>
                <a:gd name="T82" fmla="*/ 0 h 493"/>
                <a:gd name="T83" fmla="*/ 497 w 497"/>
                <a:gd name="T84" fmla="*/ 493 h 4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7" h="493">
                  <a:moveTo>
                    <a:pt x="0" y="246"/>
                  </a:moveTo>
                  <a:lnTo>
                    <a:pt x="7" y="188"/>
                  </a:lnTo>
                  <a:lnTo>
                    <a:pt x="26" y="132"/>
                  </a:lnTo>
                  <a:lnTo>
                    <a:pt x="63" y="81"/>
                  </a:lnTo>
                  <a:lnTo>
                    <a:pt x="107" y="44"/>
                  </a:lnTo>
                  <a:lnTo>
                    <a:pt x="158" y="15"/>
                  </a:lnTo>
                  <a:lnTo>
                    <a:pt x="217" y="0"/>
                  </a:lnTo>
                  <a:lnTo>
                    <a:pt x="276" y="0"/>
                  </a:lnTo>
                  <a:lnTo>
                    <a:pt x="335" y="15"/>
                  </a:lnTo>
                  <a:lnTo>
                    <a:pt x="386" y="44"/>
                  </a:lnTo>
                  <a:lnTo>
                    <a:pt x="434" y="81"/>
                  </a:lnTo>
                  <a:lnTo>
                    <a:pt x="467" y="132"/>
                  </a:lnTo>
                  <a:lnTo>
                    <a:pt x="489" y="188"/>
                  </a:lnTo>
                  <a:lnTo>
                    <a:pt x="497" y="246"/>
                  </a:lnTo>
                  <a:lnTo>
                    <a:pt x="489" y="305"/>
                  </a:lnTo>
                  <a:lnTo>
                    <a:pt x="467" y="360"/>
                  </a:lnTo>
                  <a:lnTo>
                    <a:pt x="434" y="412"/>
                  </a:lnTo>
                  <a:lnTo>
                    <a:pt x="386" y="452"/>
                  </a:lnTo>
                  <a:lnTo>
                    <a:pt x="335" y="478"/>
                  </a:lnTo>
                  <a:lnTo>
                    <a:pt x="276" y="493"/>
                  </a:lnTo>
                  <a:lnTo>
                    <a:pt x="217" y="493"/>
                  </a:lnTo>
                  <a:lnTo>
                    <a:pt x="158" y="478"/>
                  </a:lnTo>
                  <a:lnTo>
                    <a:pt x="107" y="452"/>
                  </a:lnTo>
                  <a:lnTo>
                    <a:pt x="63" y="412"/>
                  </a:lnTo>
                  <a:lnTo>
                    <a:pt x="26" y="360"/>
                  </a:lnTo>
                  <a:lnTo>
                    <a:pt x="7" y="305"/>
                  </a:lnTo>
                  <a:lnTo>
                    <a:pt x="0" y="246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5" name="Line 13"/>
            <p:cNvSpPr>
              <a:spLocks noChangeShapeType="1"/>
            </p:cNvSpPr>
            <p:nvPr/>
          </p:nvSpPr>
          <p:spPr bwMode="auto">
            <a:xfrm flipV="1">
              <a:off x="6827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6" name="Line 14"/>
            <p:cNvSpPr>
              <a:spLocks noChangeShapeType="1"/>
            </p:cNvSpPr>
            <p:nvPr/>
          </p:nvSpPr>
          <p:spPr bwMode="auto">
            <a:xfrm>
              <a:off x="7489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7" name="Line 15"/>
            <p:cNvSpPr>
              <a:spLocks noChangeShapeType="1"/>
            </p:cNvSpPr>
            <p:nvPr/>
          </p:nvSpPr>
          <p:spPr bwMode="auto">
            <a:xfrm>
              <a:off x="6827" y="7725"/>
              <a:ext cx="1324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378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 Graf</a:t>
            </a:r>
            <a:endParaRPr lang="en-US" sz="4000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graph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warna-warna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relasinya</a:t>
            </a:r>
            <a:r>
              <a:rPr lang="en-US" dirty="0" smtClean="0"/>
              <a:t> (yang </a:t>
            </a:r>
            <a:r>
              <a:rPr lang="en-US" dirty="0" err="1" smtClean="0"/>
              <a:t>bertetangga</a:t>
            </a:r>
            <a:r>
              <a:rPr lang="en-US" dirty="0" smtClean="0"/>
              <a:t>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id-ID" dirty="0" smtClean="0"/>
          </a:p>
          <a:p>
            <a:pPr algn="just" eaLnBrk="1" hangingPunct="1"/>
            <a:r>
              <a:rPr lang="en-US" b="1" dirty="0" err="1" smtClean="0"/>
              <a:t>Bilangan</a:t>
            </a:r>
            <a:r>
              <a:rPr lang="en-US" b="1" dirty="0" smtClean="0"/>
              <a:t>  </a:t>
            </a:r>
            <a:r>
              <a:rPr lang="en-US" b="1" dirty="0" err="1" smtClean="0"/>
              <a:t>kromatik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minimum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graph G,  </a:t>
            </a:r>
            <a:r>
              <a:rPr lang="en-US" dirty="0" err="1" smtClean="0"/>
              <a:t>dilambangkan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id-ID" dirty="0" smtClean="0"/>
              <a:t> </a:t>
            </a:r>
            <a:r>
              <a:rPr lang="el-GR" dirty="0" smtClean="0"/>
              <a:t>χ</a:t>
            </a:r>
            <a:r>
              <a:rPr lang="en-US" dirty="0" smtClean="0"/>
              <a:t>(G) </a:t>
            </a:r>
            <a:r>
              <a:rPr lang="id-ID" dirty="0" smtClean="0"/>
              <a:t>(</a:t>
            </a:r>
            <a:r>
              <a:rPr lang="en-US" dirty="0" smtClean="0"/>
              <a:t>chi</a:t>
            </a:r>
            <a:r>
              <a:rPr lang="id-ID" dirty="0" smtClean="0"/>
              <a:t> G)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4352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 Welch Powel</a:t>
            </a:r>
            <a:endParaRPr lang="en-US" sz="4000" b="1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57324"/>
            <a:ext cx="8229600" cy="4900634"/>
          </a:xfrm>
        </p:spPr>
        <p:txBody>
          <a:bodyPr>
            <a:normAutofit/>
          </a:bodyPr>
          <a:lstStyle/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Urutkan simpul-simpul G dalam derajat yang menurun</a:t>
            </a:r>
            <a:r>
              <a:rPr lang="sv-SE" sz="2500" dirty="0" smtClean="0"/>
              <a:t>. Urutan ini mungkin tidak unik karena b</a:t>
            </a:r>
            <a:r>
              <a:rPr lang="id-ID" sz="2500" dirty="0" smtClean="0"/>
              <a:t>eberapa</a:t>
            </a:r>
            <a:r>
              <a:rPr lang="sv-SE" sz="2500" dirty="0" smtClean="0"/>
              <a:t> simpul mempunyai derajat sama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Gunakan satu warna untuk mewarnai simpul pertama </a:t>
            </a:r>
            <a:r>
              <a:rPr lang="sv-SE" sz="2500" dirty="0" smtClean="0"/>
              <a:t>(yang mempunyai derajat tertinggi) dan </a:t>
            </a:r>
            <a:r>
              <a:rPr lang="sv-SE" sz="2500" b="1" dirty="0" smtClean="0"/>
              <a:t>simpul-simpul lain </a:t>
            </a:r>
            <a:r>
              <a:rPr lang="sv-SE" sz="2500" dirty="0" smtClean="0"/>
              <a:t>(dalam urutan yang berurut) </a:t>
            </a:r>
            <a:r>
              <a:rPr lang="sv-SE" sz="2500" b="1" dirty="0" smtClean="0"/>
              <a:t>yang tidak bertetangga dengan simpul pertama</a:t>
            </a:r>
            <a:r>
              <a:rPr lang="sv-SE" sz="2500" dirty="0" smtClean="0"/>
              <a:t>.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Mulai lagi dengan dengan simbul dengan derajat tertinggi</a:t>
            </a:r>
            <a:r>
              <a:rPr lang="sv-SE" sz="2500" dirty="0" smtClean="0"/>
              <a:t> dan ulangi proses pewarnaan simpul yang tidak berwarna sebelumnya dengan menggunakan warna kedua.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Terus ulangi dengan penambahan warna sampai semua simpul telah diwarnai</a:t>
            </a:r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854230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sv-SE" dirty="0" smtClean="0"/>
              <a:t>Algoritma Welch-Powell!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798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00372"/>
            <a:ext cx="3857652" cy="300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070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6400816" cy="3114684"/>
          </a:xfrm>
        </p:spPr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id-ID" dirty="0" smtClean="0"/>
          </a:p>
          <a:p>
            <a:r>
              <a:rPr lang="en-US" dirty="0" smtClean="0"/>
              <a:t>d(A) = 2 ; d(B) = 3 ; d(C) = 4 ; </a:t>
            </a:r>
            <a:endParaRPr lang="id-ID" dirty="0" smtClean="0"/>
          </a:p>
          <a:p>
            <a:r>
              <a:rPr lang="en-US" dirty="0" smtClean="0"/>
              <a:t>d (D) = 3</a:t>
            </a:r>
            <a:r>
              <a:rPr lang="id-ID" dirty="0" smtClean="0"/>
              <a:t>; </a:t>
            </a:r>
            <a:r>
              <a:rPr lang="en-US" dirty="0" smtClean="0"/>
              <a:t>d(E) = 5 ; d(F) = 3 ; </a:t>
            </a:r>
            <a:endParaRPr lang="id-ID" dirty="0" smtClean="0"/>
          </a:p>
          <a:p>
            <a:r>
              <a:rPr lang="en-US" dirty="0" smtClean="0"/>
              <a:t>d(G) = 2 ; d (H) = 2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809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14554"/>
            <a:ext cx="23844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154"/>
          <p:cNvGraphicFramePr>
            <a:graphicFrameLocks/>
          </p:cNvGraphicFramePr>
          <p:nvPr/>
        </p:nvGraphicFramePr>
        <p:xfrm>
          <a:off x="714375" y="4786322"/>
          <a:ext cx="6072230" cy="1071570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5357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116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id-ID" dirty="0"/>
          </a:p>
        </p:txBody>
      </p:sp>
      <p:graphicFrame>
        <p:nvGraphicFramePr>
          <p:cNvPr id="9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7072330" y="4357694"/>
          <a:ext cx="17827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357694"/>
                        <a:ext cx="178276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643050"/>
            <a:ext cx="3000396" cy="233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1516791" y="2769433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472" y="1857364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6615" y="2302617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2110" y="1857364"/>
            <a:ext cx="285752" cy="2857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4722" y="2786058"/>
            <a:ext cx="285752" cy="2857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71538" y="3429000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45485" y="2786058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00166" y="1857364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92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205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Graf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K</a:t>
            </a:r>
            <a:r>
              <a:rPr lang="en-US" dirty="0" smtClean="0">
                <a:sym typeface="Courier New" pitchFamily="49" charset="0"/>
              </a:rPr>
              <a:t>o</a:t>
            </a:r>
            <a:r>
              <a:rPr lang="en-US" dirty="0" smtClean="0"/>
              <a:t>nigsberg:</a:t>
            </a:r>
          </a:p>
          <a:p>
            <a:r>
              <a:rPr lang="en-US" b="1" dirty="0" err="1" smtClean="0"/>
              <a:t>Simpul</a:t>
            </a:r>
            <a:r>
              <a:rPr lang="en-US" dirty="0" smtClean="0"/>
              <a:t> (</a:t>
            </a:r>
            <a:r>
              <a:rPr lang="en-US" i="1" dirty="0" smtClean="0"/>
              <a:t>vertex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endParaRPr lang="en-US" dirty="0" smtClean="0"/>
          </a:p>
          <a:p>
            <a:r>
              <a:rPr lang="en-US" b="1" dirty="0" err="1" smtClean="0"/>
              <a:t>Busur</a:t>
            </a:r>
            <a:r>
              <a:rPr lang="en-US" dirty="0" smtClean="0"/>
              <a:t>  (</a:t>
            </a:r>
            <a:r>
              <a:rPr lang="en-US" i="1" dirty="0" smtClean="0"/>
              <a:t>edge</a:t>
            </a:r>
            <a:r>
              <a:rPr lang="en-US" dirty="0" smtClean="0"/>
              <a:t>)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005949"/>
              </p:ext>
            </p:extLst>
          </p:nvPr>
        </p:nvGraphicFramePr>
        <p:xfrm>
          <a:off x="5400675" y="4342950"/>
          <a:ext cx="3286125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Visio" r:id="rId3" imgW="1558290" imgH="1690878" progId="Visio.Drawing.11">
                  <p:embed/>
                </p:oleObj>
              </mc:Choice>
              <mc:Fallback>
                <p:oleObj name="Visio" r:id="rId3" imgW="1558290" imgH="16908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4342950"/>
                        <a:ext cx="3286125" cy="220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3" descr="jembatan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365104"/>
            <a:ext cx="3429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4543425" y="5049838"/>
            <a:ext cx="857250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sz="quarter" idx="1"/>
          </p:nvPr>
        </p:nvSpPr>
        <p:spPr>
          <a:xfrm>
            <a:off x="500034" y="1571613"/>
            <a:ext cx="8229600" cy="171451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sv-SE" dirty="0" smtClean="0"/>
              <a:t>Algoritma Welch-Powell!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57578" y="2714620"/>
            <a:ext cx="4357562" cy="3579842"/>
            <a:chOff x="1518" y="1364"/>
            <a:chExt cx="4842" cy="263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1964" name="Text Box 5"/>
            <p:cNvSpPr txBox="1">
              <a:spLocks noChangeArrowheads="1"/>
            </p:cNvSpPr>
            <p:nvPr/>
          </p:nvSpPr>
          <p:spPr bwMode="auto">
            <a:xfrm>
              <a:off x="4767" y="3669"/>
              <a:ext cx="720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V7</a:t>
              </a:r>
            </a:p>
          </p:txBody>
        </p:sp>
        <p:sp>
          <p:nvSpPr>
            <p:cNvPr id="81965" name="Text Box 6"/>
            <p:cNvSpPr txBox="1">
              <a:spLocks noChangeArrowheads="1"/>
            </p:cNvSpPr>
            <p:nvPr/>
          </p:nvSpPr>
          <p:spPr bwMode="auto">
            <a:xfrm>
              <a:off x="2520" y="3630"/>
              <a:ext cx="720" cy="3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V6</a:t>
              </a:r>
            </a:p>
          </p:txBody>
        </p:sp>
        <p:sp>
          <p:nvSpPr>
            <p:cNvPr id="81966" name="Text Box 7"/>
            <p:cNvSpPr txBox="1">
              <a:spLocks noChangeArrowheads="1"/>
            </p:cNvSpPr>
            <p:nvPr/>
          </p:nvSpPr>
          <p:spPr bwMode="auto">
            <a:xfrm>
              <a:off x="5727" y="2520"/>
              <a:ext cx="633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V5</a:t>
              </a:r>
            </a:p>
          </p:txBody>
        </p:sp>
        <p:sp>
          <p:nvSpPr>
            <p:cNvPr id="81967" name="Text Box 8"/>
            <p:cNvSpPr txBox="1">
              <a:spLocks noChangeArrowheads="1"/>
            </p:cNvSpPr>
            <p:nvPr/>
          </p:nvSpPr>
          <p:spPr bwMode="auto">
            <a:xfrm>
              <a:off x="3576" y="2437"/>
              <a:ext cx="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V4</a:t>
              </a:r>
            </a:p>
          </p:txBody>
        </p:sp>
        <p:sp>
          <p:nvSpPr>
            <p:cNvPr id="81968" name="Text Box 9"/>
            <p:cNvSpPr txBox="1">
              <a:spLocks noChangeArrowheads="1"/>
            </p:cNvSpPr>
            <p:nvPr/>
          </p:nvSpPr>
          <p:spPr bwMode="auto">
            <a:xfrm>
              <a:off x="1518" y="2520"/>
              <a:ext cx="561" cy="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V3</a:t>
              </a:r>
            </a:p>
          </p:txBody>
        </p:sp>
        <p:sp>
          <p:nvSpPr>
            <p:cNvPr id="81969" name="Text Box 10"/>
            <p:cNvSpPr txBox="1">
              <a:spLocks noChangeArrowheads="1"/>
            </p:cNvSpPr>
            <p:nvPr/>
          </p:nvSpPr>
          <p:spPr bwMode="auto">
            <a:xfrm>
              <a:off x="4558" y="1370"/>
              <a:ext cx="532" cy="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V2</a:t>
              </a:r>
            </a:p>
          </p:txBody>
        </p:sp>
        <p:sp>
          <p:nvSpPr>
            <p:cNvPr id="81970" name="Text Box 11"/>
            <p:cNvSpPr txBox="1">
              <a:spLocks noChangeArrowheads="1"/>
            </p:cNvSpPr>
            <p:nvPr/>
          </p:nvSpPr>
          <p:spPr bwMode="auto">
            <a:xfrm>
              <a:off x="2520" y="1364"/>
              <a:ext cx="585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V1</a:t>
              </a:r>
            </a:p>
          </p:txBody>
        </p:sp>
        <p:sp>
          <p:nvSpPr>
            <p:cNvPr id="81971" name="Line 12"/>
            <p:cNvSpPr>
              <a:spLocks noChangeShapeType="1"/>
            </p:cNvSpPr>
            <p:nvPr/>
          </p:nvSpPr>
          <p:spPr bwMode="auto">
            <a:xfrm flipV="1">
              <a:off x="2952" y="1800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2" name="Line 13"/>
            <p:cNvSpPr>
              <a:spLocks noChangeShapeType="1"/>
            </p:cNvSpPr>
            <p:nvPr/>
          </p:nvSpPr>
          <p:spPr bwMode="auto">
            <a:xfrm>
              <a:off x="4788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3" name="Line 14"/>
            <p:cNvSpPr>
              <a:spLocks noChangeShapeType="1"/>
            </p:cNvSpPr>
            <p:nvPr/>
          </p:nvSpPr>
          <p:spPr bwMode="auto">
            <a:xfrm flipH="1">
              <a:off x="2952" y="3486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4" name="Line 15"/>
            <p:cNvSpPr>
              <a:spLocks noChangeShapeType="1"/>
            </p:cNvSpPr>
            <p:nvPr/>
          </p:nvSpPr>
          <p:spPr bwMode="auto">
            <a:xfrm flipH="1">
              <a:off x="2340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5" name="Line 16"/>
            <p:cNvSpPr>
              <a:spLocks noChangeShapeType="1"/>
            </p:cNvSpPr>
            <p:nvPr/>
          </p:nvSpPr>
          <p:spPr bwMode="auto">
            <a:xfrm>
              <a:off x="2340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6" name="Line 17"/>
            <p:cNvSpPr>
              <a:spLocks noChangeShapeType="1"/>
            </p:cNvSpPr>
            <p:nvPr/>
          </p:nvSpPr>
          <p:spPr bwMode="auto">
            <a:xfrm flipH="1">
              <a:off x="4788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7" name="Line 18"/>
            <p:cNvSpPr>
              <a:spLocks noChangeShapeType="1"/>
            </p:cNvSpPr>
            <p:nvPr/>
          </p:nvSpPr>
          <p:spPr bwMode="auto">
            <a:xfrm>
              <a:off x="2952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8" name="Line 19"/>
            <p:cNvSpPr>
              <a:spLocks noChangeShapeType="1"/>
            </p:cNvSpPr>
            <p:nvPr/>
          </p:nvSpPr>
          <p:spPr bwMode="auto">
            <a:xfrm>
              <a:off x="4788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9" name="Line 20"/>
            <p:cNvSpPr>
              <a:spLocks noChangeShapeType="1"/>
            </p:cNvSpPr>
            <p:nvPr/>
          </p:nvSpPr>
          <p:spPr bwMode="auto">
            <a:xfrm>
              <a:off x="2952" y="1800"/>
              <a:ext cx="2448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0" name="Line 21"/>
            <p:cNvSpPr>
              <a:spLocks noChangeShapeType="1"/>
            </p:cNvSpPr>
            <p:nvPr/>
          </p:nvSpPr>
          <p:spPr bwMode="auto">
            <a:xfrm>
              <a:off x="2340" y="2640"/>
              <a:ext cx="12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1" name="Line 22"/>
            <p:cNvSpPr>
              <a:spLocks noChangeShapeType="1"/>
            </p:cNvSpPr>
            <p:nvPr/>
          </p:nvSpPr>
          <p:spPr bwMode="auto">
            <a:xfrm flipV="1">
              <a:off x="2940" y="2700"/>
              <a:ext cx="660" cy="7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2" name="Line 23"/>
            <p:cNvSpPr>
              <a:spLocks noChangeShapeType="1"/>
            </p:cNvSpPr>
            <p:nvPr/>
          </p:nvSpPr>
          <p:spPr bwMode="auto">
            <a:xfrm>
              <a:off x="2940" y="1800"/>
              <a:ext cx="72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3" name="Line 24"/>
            <p:cNvSpPr>
              <a:spLocks noChangeShapeType="1"/>
            </p:cNvSpPr>
            <p:nvPr/>
          </p:nvSpPr>
          <p:spPr bwMode="auto">
            <a:xfrm>
              <a:off x="3600" y="2640"/>
              <a:ext cx="18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02153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graphicFrame>
        <p:nvGraphicFramePr>
          <p:cNvPr id="247962" name="Group 154"/>
          <p:cNvGraphicFramePr>
            <a:graphicFrameLocks noGrp="1"/>
          </p:cNvGraphicFramePr>
          <p:nvPr>
            <p:ph sz="quarter" idx="1"/>
          </p:nvPr>
        </p:nvGraphicFramePr>
        <p:xfrm>
          <a:off x="1857356" y="5000635"/>
          <a:ext cx="6215107" cy="1428761"/>
        </p:xfrm>
        <a:graphic>
          <a:graphicData uri="http://schemas.openxmlformats.org/drawingml/2006/table">
            <a:tbl>
              <a:tblPr/>
              <a:tblGrid>
                <a:gridCol w="1308549"/>
                <a:gridCol w="762494"/>
                <a:gridCol w="631441"/>
                <a:gridCol w="631441"/>
                <a:gridCol w="629450"/>
                <a:gridCol w="718806"/>
                <a:gridCol w="722779"/>
                <a:gridCol w="810147"/>
              </a:tblGrid>
              <a:tr h="4206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V1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V6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V7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27"/>
          <p:cNvSpPr/>
          <p:nvPr/>
        </p:nvSpPr>
        <p:spPr>
          <a:xfrm>
            <a:off x="3159006" y="915980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Oval 49"/>
          <p:cNvSpPr/>
          <p:nvPr/>
        </p:nvSpPr>
        <p:spPr>
          <a:xfrm>
            <a:off x="3362516" y="6040673"/>
            <a:ext cx="352228" cy="2699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Oval 50"/>
          <p:cNvSpPr/>
          <p:nvPr/>
        </p:nvSpPr>
        <p:spPr>
          <a:xfrm>
            <a:off x="7452678" y="6000766"/>
            <a:ext cx="334032" cy="30989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644" y="1214422"/>
            <a:ext cx="4357562" cy="3579842"/>
            <a:chOff x="1518" y="1364"/>
            <a:chExt cx="4842" cy="263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1964" name="Text Box 5"/>
            <p:cNvSpPr txBox="1">
              <a:spLocks noChangeArrowheads="1"/>
            </p:cNvSpPr>
            <p:nvPr/>
          </p:nvSpPr>
          <p:spPr bwMode="auto">
            <a:xfrm>
              <a:off x="4767" y="3669"/>
              <a:ext cx="720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V7</a:t>
              </a:r>
            </a:p>
          </p:txBody>
        </p:sp>
        <p:sp>
          <p:nvSpPr>
            <p:cNvPr id="81965" name="Text Box 6"/>
            <p:cNvSpPr txBox="1">
              <a:spLocks noChangeArrowheads="1"/>
            </p:cNvSpPr>
            <p:nvPr/>
          </p:nvSpPr>
          <p:spPr bwMode="auto">
            <a:xfrm>
              <a:off x="2520" y="3630"/>
              <a:ext cx="720" cy="3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V6</a:t>
              </a:r>
            </a:p>
          </p:txBody>
        </p:sp>
        <p:sp>
          <p:nvSpPr>
            <p:cNvPr id="81966" name="Text Box 7"/>
            <p:cNvSpPr txBox="1">
              <a:spLocks noChangeArrowheads="1"/>
            </p:cNvSpPr>
            <p:nvPr/>
          </p:nvSpPr>
          <p:spPr bwMode="auto">
            <a:xfrm>
              <a:off x="5727" y="2520"/>
              <a:ext cx="633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V5</a:t>
              </a:r>
            </a:p>
          </p:txBody>
        </p:sp>
        <p:sp>
          <p:nvSpPr>
            <p:cNvPr id="81967" name="Text Box 8"/>
            <p:cNvSpPr txBox="1">
              <a:spLocks noChangeArrowheads="1"/>
            </p:cNvSpPr>
            <p:nvPr/>
          </p:nvSpPr>
          <p:spPr bwMode="auto">
            <a:xfrm>
              <a:off x="3576" y="2437"/>
              <a:ext cx="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V4</a:t>
              </a:r>
            </a:p>
          </p:txBody>
        </p:sp>
        <p:sp>
          <p:nvSpPr>
            <p:cNvPr id="81968" name="Text Box 9"/>
            <p:cNvSpPr txBox="1">
              <a:spLocks noChangeArrowheads="1"/>
            </p:cNvSpPr>
            <p:nvPr/>
          </p:nvSpPr>
          <p:spPr bwMode="auto">
            <a:xfrm>
              <a:off x="1518" y="2520"/>
              <a:ext cx="561" cy="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V3</a:t>
              </a:r>
            </a:p>
          </p:txBody>
        </p:sp>
        <p:sp>
          <p:nvSpPr>
            <p:cNvPr id="81969" name="Text Box 10"/>
            <p:cNvSpPr txBox="1">
              <a:spLocks noChangeArrowheads="1"/>
            </p:cNvSpPr>
            <p:nvPr/>
          </p:nvSpPr>
          <p:spPr bwMode="auto">
            <a:xfrm>
              <a:off x="4558" y="1370"/>
              <a:ext cx="532" cy="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V2</a:t>
              </a:r>
            </a:p>
          </p:txBody>
        </p:sp>
        <p:sp>
          <p:nvSpPr>
            <p:cNvPr id="81970" name="Text Box 11"/>
            <p:cNvSpPr txBox="1">
              <a:spLocks noChangeArrowheads="1"/>
            </p:cNvSpPr>
            <p:nvPr/>
          </p:nvSpPr>
          <p:spPr bwMode="auto">
            <a:xfrm>
              <a:off x="2520" y="1364"/>
              <a:ext cx="585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V1</a:t>
              </a:r>
            </a:p>
          </p:txBody>
        </p:sp>
        <p:sp>
          <p:nvSpPr>
            <p:cNvPr id="81971" name="Line 12"/>
            <p:cNvSpPr>
              <a:spLocks noChangeShapeType="1"/>
            </p:cNvSpPr>
            <p:nvPr/>
          </p:nvSpPr>
          <p:spPr bwMode="auto">
            <a:xfrm flipV="1">
              <a:off x="2952" y="1800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2" name="Line 13"/>
            <p:cNvSpPr>
              <a:spLocks noChangeShapeType="1"/>
            </p:cNvSpPr>
            <p:nvPr/>
          </p:nvSpPr>
          <p:spPr bwMode="auto">
            <a:xfrm>
              <a:off x="4788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3" name="Line 14"/>
            <p:cNvSpPr>
              <a:spLocks noChangeShapeType="1"/>
            </p:cNvSpPr>
            <p:nvPr/>
          </p:nvSpPr>
          <p:spPr bwMode="auto">
            <a:xfrm flipH="1">
              <a:off x="2952" y="3486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4" name="Line 15"/>
            <p:cNvSpPr>
              <a:spLocks noChangeShapeType="1"/>
            </p:cNvSpPr>
            <p:nvPr/>
          </p:nvSpPr>
          <p:spPr bwMode="auto">
            <a:xfrm flipH="1">
              <a:off x="2340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5" name="Line 16"/>
            <p:cNvSpPr>
              <a:spLocks noChangeShapeType="1"/>
            </p:cNvSpPr>
            <p:nvPr/>
          </p:nvSpPr>
          <p:spPr bwMode="auto">
            <a:xfrm>
              <a:off x="2340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6" name="Line 17"/>
            <p:cNvSpPr>
              <a:spLocks noChangeShapeType="1"/>
            </p:cNvSpPr>
            <p:nvPr/>
          </p:nvSpPr>
          <p:spPr bwMode="auto">
            <a:xfrm flipH="1">
              <a:off x="4788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7" name="Line 18"/>
            <p:cNvSpPr>
              <a:spLocks noChangeShapeType="1"/>
            </p:cNvSpPr>
            <p:nvPr/>
          </p:nvSpPr>
          <p:spPr bwMode="auto">
            <a:xfrm>
              <a:off x="2952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8" name="Line 19"/>
            <p:cNvSpPr>
              <a:spLocks noChangeShapeType="1"/>
            </p:cNvSpPr>
            <p:nvPr/>
          </p:nvSpPr>
          <p:spPr bwMode="auto">
            <a:xfrm>
              <a:off x="4788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9" name="Line 20"/>
            <p:cNvSpPr>
              <a:spLocks noChangeShapeType="1"/>
            </p:cNvSpPr>
            <p:nvPr/>
          </p:nvSpPr>
          <p:spPr bwMode="auto">
            <a:xfrm>
              <a:off x="2952" y="1800"/>
              <a:ext cx="2448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0" name="Line 21"/>
            <p:cNvSpPr>
              <a:spLocks noChangeShapeType="1"/>
            </p:cNvSpPr>
            <p:nvPr/>
          </p:nvSpPr>
          <p:spPr bwMode="auto">
            <a:xfrm>
              <a:off x="2340" y="2640"/>
              <a:ext cx="12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1" name="Line 22"/>
            <p:cNvSpPr>
              <a:spLocks noChangeShapeType="1"/>
            </p:cNvSpPr>
            <p:nvPr/>
          </p:nvSpPr>
          <p:spPr bwMode="auto">
            <a:xfrm flipV="1">
              <a:off x="2940" y="2700"/>
              <a:ext cx="660" cy="7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2" name="Line 23"/>
            <p:cNvSpPr>
              <a:spLocks noChangeShapeType="1"/>
            </p:cNvSpPr>
            <p:nvPr/>
          </p:nvSpPr>
          <p:spPr bwMode="auto">
            <a:xfrm>
              <a:off x="2940" y="1800"/>
              <a:ext cx="72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3" name="Line 24"/>
            <p:cNvSpPr>
              <a:spLocks noChangeShapeType="1"/>
            </p:cNvSpPr>
            <p:nvPr/>
          </p:nvSpPr>
          <p:spPr bwMode="auto">
            <a:xfrm>
              <a:off x="3600" y="2640"/>
              <a:ext cx="18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" name="Oval 26"/>
          <p:cNvSpPr/>
          <p:nvPr/>
        </p:nvSpPr>
        <p:spPr>
          <a:xfrm>
            <a:off x="4000496" y="164305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9" name="Oval 108"/>
          <p:cNvSpPr/>
          <p:nvPr/>
        </p:nvSpPr>
        <p:spPr>
          <a:xfrm>
            <a:off x="4143372" y="6016534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0" name="Oval 109"/>
          <p:cNvSpPr/>
          <p:nvPr/>
        </p:nvSpPr>
        <p:spPr>
          <a:xfrm>
            <a:off x="6040666" y="6016534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3" name="Oval 112"/>
          <p:cNvSpPr/>
          <p:nvPr/>
        </p:nvSpPr>
        <p:spPr>
          <a:xfrm>
            <a:off x="4746408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4" name="Oval 113"/>
          <p:cNvSpPr/>
          <p:nvPr/>
        </p:nvSpPr>
        <p:spPr>
          <a:xfrm>
            <a:off x="5379381" y="6024908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8" name="Oval 147"/>
          <p:cNvSpPr/>
          <p:nvPr/>
        </p:nvSpPr>
        <p:spPr>
          <a:xfrm>
            <a:off x="6746672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115"/>
          <p:cNvSpPr/>
          <p:nvPr/>
        </p:nvSpPr>
        <p:spPr>
          <a:xfrm>
            <a:off x="5643570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9" name="Oval 118"/>
          <p:cNvSpPr/>
          <p:nvPr/>
        </p:nvSpPr>
        <p:spPr>
          <a:xfrm>
            <a:off x="4588625" y="2802683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0" name="Oval 119"/>
          <p:cNvSpPr/>
          <p:nvPr/>
        </p:nvSpPr>
        <p:spPr>
          <a:xfrm>
            <a:off x="5643570" y="164305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1" name="Oval 120"/>
          <p:cNvSpPr/>
          <p:nvPr/>
        </p:nvSpPr>
        <p:spPr>
          <a:xfrm>
            <a:off x="6215074" y="2786058"/>
            <a:ext cx="285752" cy="2857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2" name="Oval 121"/>
          <p:cNvSpPr/>
          <p:nvPr/>
        </p:nvSpPr>
        <p:spPr>
          <a:xfrm>
            <a:off x="3428992" y="2786058"/>
            <a:ext cx="285752" cy="2857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3" name="Oval 122"/>
          <p:cNvSpPr/>
          <p:nvPr/>
        </p:nvSpPr>
        <p:spPr>
          <a:xfrm>
            <a:off x="4000496" y="3929066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69633" name="Object 9"/>
          <p:cNvGraphicFramePr>
            <a:graphicFrameLocks noChangeAspect="1"/>
          </p:cNvGraphicFramePr>
          <p:nvPr/>
        </p:nvGraphicFramePr>
        <p:xfrm>
          <a:off x="7072330" y="4092584"/>
          <a:ext cx="18208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4" imgW="596880" imgH="203040" progId="">
                  <p:embed/>
                </p:oleObj>
              </mc:Choice>
              <mc:Fallback>
                <p:oleObj name="Equation" r:id="rId4" imgW="59688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092584"/>
                        <a:ext cx="182086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97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50" grpId="0" animBg="1"/>
      <p:bldP spid="51" grpId="0" animBg="1"/>
      <p:bldP spid="27" grpId="0" animBg="1"/>
      <p:bldP spid="109" grpId="0" animBg="1"/>
      <p:bldP spid="110" grpId="0" animBg="1"/>
      <p:bldP spid="113" grpId="0" animBg="1"/>
      <p:bldP spid="114" grpId="0" animBg="1"/>
      <p:bldP spid="148" grpId="0" animBg="1"/>
      <p:bldP spid="116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Penyusunan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Jadwal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matakuliah</a:t>
            </a:r>
            <a:r>
              <a:rPr lang="en-US" sz="2000" dirty="0"/>
              <a:t> yang </a:t>
            </a:r>
            <a:r>
              <a:rPr lang="en-US" sz="2000" dirty="0" err="1"/>
              <a:t>diambil</a:t>
            </a:r>
            <a:r>
              <a:rPr lang="en-US" sz="2000" dirty="0"/>
              <a:t> di semester </a:t>
            </a:r>
            <a:r>
              <a:rPr lang="en-US" sz="2000" dirty="0" err="1"/>
              <a:t>ganjil</a:t>
            </a:r>
            <a:r>
              <a:rPr lang="en-US" sz="2000" dirty="0"/>
              <a:t> </a:t>
            </a:r>
            <a:r>
              <a:rPr lang="en-US" sz="2000" dirty="0" err="1"/>
              <a:t>tahuan</a:t>
            </a:r>
            <a:r>
              <a:rPr lang="en-US" sz="2000" dirty="0"/>
              <a:t> </a:t>
            </a:r>
            <a:r>
              <a:rPr lang="en-US" sz="2000" dirty="0" err="1"/>
              <a:t>ajaran</a:t>
            </a:r>
            <a:r>
              <a:rPr lang="en-US" sz="2000" dirty="0"/>
              <a:t> 2014/2015. </a:t>
            </a:r>
            <a:r>
              <a:rPr lang="en-US" sz="2000" dirty="0" err="1"/>
              <a:t>Angka</a:t>
            </a:r>
            <a:r>
              <a:rPr lang="en-US" sz="2000" dirty="0"/>
              <a:t> 1 </a:t>
            </a:r>
            <a:r>
              <a:rPr lang="en-US" sz="2000" dirty="0" err="1"/>
              <a:t>menunjukan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0 </a:t>
            </a:r>
            <a:r>
              <a:rPr lang="en-US" sz="2000" dirty="0" err="1"/>
              <a:t>menunjukan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akademik</a:t>
            </a:r>
            <a:r>
              <a:rPr lang="en-US" sz="2000" dirty="0"/>
              <a:t> </a:t>
            </a:r>
            <a:r>
              <a:rPr lang="en-US" sz="2000" dirty="0" err="1"/>
              <a:t>hendak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ujian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catatan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mengikuti</a:t>
            </a:r>
            <a:r>
              <a:rPr lang="en-US" sz="2000" dirty="0"/>
              <a:t> </a:t>
            </a:r>
            <a:r>
              <a:rPr lang="en-US" sz="2000" dirty="0" err="1" smtClean="0"/>
              <a:t>ujian</a:t>
            </a:r>
            <a:r>
              <a:rPr lang="en-US" sz="2000" dirty="0" smtClean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yang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ujian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minimum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336" y="2884956"/>
            <a:ext cx="4176464" cy="195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9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b="1" dirty="0" err="1"/>
              <a:t>jadwal</a:t>
            </a:r>
            <a:r>
              <a:rPr lang="en-US" sz="2000" b="1" dirty="0"/>
              <a:t> </a:t>
            </a:r>
            <a:r>
              <a:rPr lang="en-US" sz="2000" b="1" dirty="0" err="1"/>
              <a:t>ujian</a:t>
            </a:r>
            <a:r>
              <a:rPr lang="en-US" sz="2000" b="1" dirty="0"/>
              <a:t> </a:t>
            </a:r>
            <a:r>
              <a:rPr lang="en-US" sz="2000" b="1" dirty="0" err="1"/>
              <a:t>mata</a:t>
            </a:r>
            <a:r>
              <a:rPr lang="en-US" sz="2000" b="1" dirty="0"/>
              <a:t> </a:t>
            </a:r>
            <a:r>
              <a:rPr lang="en-US" sz="2000" b="1" dirty="0" err="1"/>
              <a:t>kuliah</a:t>
            </a:r>
            <a:r>
              <a:rPr lang="en-US" sz="2000" b="1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yang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(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graf</a:t>
            </a:r>
            <a:r>
              <a:rPr lang="en-US" sz="2000" dirty="0"/>
              <a:t>) </a:t>
            </a:r>
          </a:p>
          <a:p>
            <a:pPr lvl="0" algn="just"/>
            <a:r>
              <a:rPr lang="en-US" sz="2000" dirty="0" err="1"/>
              <a:t>Perhatikan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yang </a:t>
            </a:r>
            <a:r>
              <a:rPr lang="en-US" sz="2000" dirty="0" err="1"/>
              <a:t>dikontrak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seoarang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: Heru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b="1" dirty="0" err="1"/>
              <a:t>matdis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siskom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2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ujian</a:t>
            </a:r>
            <a:r>
              <a:rPr lang="en-US" sz="2000" dirty="0"/>
              <a:t> yang </a:t>
            </a:r>
            <a:r>
              <a:rPr lang="en-US" sz="2000" dirty="0" err="1"/>
              <a:t>bersamaan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b="1" dirty="0" err="1"/>
              <a:t>keduanya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saling</a:t>
            </a:r>
            <a:r>
              <a:rPr lang="en-US" sz="2000" b="1" dirty="0"/>
              <a:t> </a:t>
            </a:r>
            <a:r>
              <a:rPr lang="en-US" sz="2000" b="1" dirty="0" err="1"/>
              <a:t>dihubungkan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graf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4496886"/>
            <a:ext cx="4176464" cy="19564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86386" y="457735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5976" y="633223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36096" y="5310465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43824" y="457735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43824" y="602297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79107" y="566344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Matdis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67191" y="414285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Alpro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7238" y="6570334"/>
            <a:ext cx="783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Office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32146" y="4133181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Siskom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7062" y="6355604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Agama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704916" y="4762812"/>
            <a:ext cx="1663823" cy="63208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2" idx="2"/>
          </p:cNvCxnSpPr>
          <p:nvPr/>
        </p:nvCxnSpPr>
        <p:spPr>
          <a:xfrm>
            <a:off x="5721848" y="5453341"/>
            <a:ext cx="1621976" cy="71250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6"/>
            <a:endCxn id="12" idx="2"/>
          </p:cNvCxnSpPr>
          <p:nvPr/>
        </p:nvCxnSpPr>
        <p:spPr>
          <a:xfrm flipV="1">
            <a:off x="4641728" y="6165849"/>
            <a:ext cx="2702096" cy="309259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6"/>
            <a:endCxn id="10" idx="1"/>
          </p:cNvCxnSpPr>
          <p:nvPr/>
        </p:nvCxnSpPr>
        <p:spPr>
          <a:xfrm>
            <a:off x="4672138" y="4720228"/>
            <a:ext cx="805805" cy="63208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9" idx="0"/>
          </p:cNvCxnSpPr>
          <p:nvPr/>
        </p:nvCxnSpPr>
        <p:spPr>
          <a:xfrm flipH="1">
            <a:off x="4498852" y="4863104"/>
            <a:ext cx="30410" cy="146912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85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minimum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Slot 1 : </a:t>
            </a:r>
            <a:r>
              <a:rPr lang="en-US" dirty="0" err="1"/>
              <a:t>Matdis</a:t>
            </a:r>
            <a:r>
              <a:rPr lang="en-US" dirty="0"/>
              <a:t>, Office</a:t>
            </a:r>
          </a:p>
          <a:p>
            <a:pPr lvl="1"/>
            <a:r>
              <a:rPr lang="en-US" dirty="0" smtClean="0"/>
              <a:t>Slot </a:t>
            </a:r>
            <a:r>
              <a:rPr lang="en-US" dirty="0"/>
              <a:t>2 </a:t>
            </a:r>
            <a:r>
              <a:rPr lang="en-US" dirty="0" smtClean="0"/>
              <a:t>: </a:t>
            </a:r>
            <a:r>
              <a:rPr lang="en-US" dirty="0" err="1"/>
              <a:t>Alpro</a:t>
            </a:r>
            <a:r>
              <a:rPr lang="en-US" dirty="0"/>
              <a:t>, </a:t>
            </a:r>
            <a:r>
              <a:rPr lang="en-US" dirty="0" err="1"/>
              <a:t>Siskom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Agama</a:t>
            </a:r>
          </a:p>
          <a:p>
            <a:pPr lvl="1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28352" y="1627358"/>
            <a:ext cx="4309067" cy="2899074"/>
            <a:chOff x="2428352" y="1627358"/>
            <a:chExt cx="4309067" cy="2899074"/>
          </a:xfrm>
        </p:grpSpPr>
        <p:sp>
          <p:nvSpPr>
            <p:cNvPr id="4" name="Oval 3"/>
            <p:cNvSpPr/>
            <p:nvPr/>
          </p:nvSpPr>
          <p:spPr>
            <a:xfrm>
              <a:off x="2850376" y="2071529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19966" y="3826409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900086" y="2804642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807814" y="2071529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807814" y="3517150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43097" y="3157623"/>
              <a:ext cx="864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Matdis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31181" y="1637035"/>
              <a:ext cx="7232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Alpro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6136" y="1627358"/>
              <a:ext cx="9412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Siskom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21052" y="3849781"/>
              <a:ext cx="9156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Agama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4168906" y="2256989"/>
              <a:ext cx="1663823" cy="63208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6"/>
              <a:endCxn id="8" idx="2"/>
            </p:cNvCxnSpPr>
            <p:nvPr/>
          </p:nvCxnSpPr>
          <p:spPr>
            <a:xfrm>
              <a:off x="4185838" y="2947518"/>
              <a:ext cx="1621976" cy="71250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8" idx="2"/>
            </p:cNvCxnSpPr>
            <p:nvPr/>
          </p:nvCxnSpPr>
          <p:spPr>
            <a:xfrm flipV="1">
              <a:off x="3105718" y="3660026"/>
              <a:ext cx="2702096" cy="309259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6"/>
              <a:endCxn id="6" idx="1"/>
            </p:cNvCxnSpPr>
            <p:nvPr/>
          </p:nvCxnSpPr>
          <p:spPr>
            <a:xfrm>
              <a:off x="3136128" y="2214405"/>
              <a:ext cx="805805" cy="63208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" idx="4"/>
              <a:endCxn id="5" idx="0"/>
            </p:cNvCxnSpPr>
            <p:nvPr/>
          </p:nvCxnSpPr>
          <p:spPr>
            <a:xfrm flipH="1">
              <a:off x="2962842" y="2357281"/>
              <a:ext cx="30410" cy="146912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428352" y="4157100"/>
              <a:ext cx="7832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Office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3901483" y="2797521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29338" y="3826409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39847" y="2056490"/>
            <a:ext cx="285752" cy="28575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8442" y="3507624"/>
            <a:ext cx="285752" cy="28575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8442" y="2084891"/>
            <a:ext cx="285752" cy="28575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Pengelompokan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Zat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Kimia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  <a:endParaRPr lang="en-US" sz="3600" dirty="0" smtClean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7577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Ada 6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gudang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gasnya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eksplosif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zat-zat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ruang-ruang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penyedot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minimum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622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Pengelompokan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Zat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Kimia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246" y="2060848"/>
            <a:ext cx="712550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1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0"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7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A,B,C,D,E,F,G. </a:t>
            </a:r>
            <a:r>
              <a:rPr lang="en-US" dirty="0" err="1"/>
              <a:t>Ketujuh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!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03848" y="4241002"/>
            <a:ext cx="3528392" cy="2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0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graf</a:t>
            </a:r>
            <a:r>
              <a:rPr lang="en-US" sz="2400" dirty="0" smtClean="0"/>
              <a:t> agar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berpotongan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well </a:t>
            </a:r>
            <a:r>
              <a:rPr lang="en-US" sz="2400" dirty="0" err="1" smtClean="0"/>
              <a:t>powel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lvl="0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minimum </a:t>
            </a:r>
            <a:r>
              <a:rPr lang="en-US" sz="2400" dirty="0" err="1"/>
              <a:t>ruangan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senyawa-senyawa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3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ruangan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Ruangan</a:t>
            </a:r>
            <a:r>
              <a:rPr lang="en-US" sz="2000" dirty="0"/>
              <a:t> 1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B </a:t>
            </a:r>
            <a:r>
              <a:rPr lang="en-US" sz="2000" dirty="0" err="1"/>
              <a:t>dan</a:t>
            </a:r>
            <a:r>
              <a:rPr lang="en-US" sz="2000" dirty="0"/>
              <a:t> C</a:t>
            </a:r>
          </a:p>
          <a:p>
            <a:pPr lvl="1"/>
            <a:r>
              <a:rPr lang="en-US" sz="2000" dirty="0" err="1"/>
              <a:t>Ruangan</a:t>
            </a:r>
            <a:r>
              <a:rPr lang="en-US" sz="2000" dirty="0"/>
              <a:t> 2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A, F, </a:t>
            </a:r>
            <a:r>
              <a:rPr lang="en-US" sz="2000" dirty="0" err="1"/>
              <a:t>dan</a:t>
            </a:r>
            <a:r>
              <a:rPr lang="en-US" sz="2000" dirty="0"/>
              <a:t> G</a:t>
            </a:r>
          </a:p>
          <a:p>
            <a:pPr lvl="1"/>
            <a:r>
              <a:rPr lang="en-US" sz="2000" dirty="0" err="1"/>
              <a:t>Ruangan</a:t>
            </a:r>
            <a:r>
              <a:rPr lang="en-US" sz="2000" dirty="0"/>
              <a:t> 3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D </a:t>
            </a:r>
            <a:r>
              <a:rPr lang="en-US" sz="2000" dirty="0" err="1"/>
              <a:t>dan</a:t>
            </a:r>
            <a:r>
              <a:rPr lang="en-US" sz="2000" dirty="0"/>
              <a:t> E.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95836" y="2492896"/>
            <a:ext cx="29523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Pengaturan </a:t>
            </a:r>
            <a:r>
              <a:rPr lang="pt-B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Warna Pada Rambu Lalu Lintas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r>
              <a:rPr lang="en-US" sz="2400" dirty="0"/>
              <a:t> </a:t>
            </a:r>
            <a:r>
              <a:rPr lang="en-US" sz="2400" dirty="0" err="1"/>
              <a:t>Universitas</a:t>
            </a:r>
            <a:r>
              <a:rPr lang="en-US" sz="2400" dirty="0"/>
              <a:t> Telkom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rambu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jam </a:t>
            </a:r>
            <a:r>
              <a:rPr lang="en-US" sz="2400" dirty="0" err="1"/>
              <a:t>pergi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kantor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jam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/>
              <a:t>Jika</a:t>
            </a:r>
            <a:r>
              <a:rPr lang="en-US" sz="2400" dirty="0"/>
              <a:t>,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pengaturannya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pewarnaan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771800" y="2852936"/>
            <a:ext cx="4320480" cy="298287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3033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665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Euler mengungkapkan bahwa tidak mungkin seseorang berjalan melewati tepat satu kali masing-masing jembatan dan kembali lagi ke tempat semula.</a:t>
            </a:r>
          </a:p>
          <a:p>
            <a:pPr algn="just"/>
            <a:r>
              <a:rPr lang="id-ID" dirty="0" smtClean="0"/>
              <a:t>Hal ini disebabkan pada graf model jembatan Königsberg itu tidak semua simpul berderajat genap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394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ilustrasi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telekomunikasi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Sehingga</a:t>
            </a:r>
            <a:r>
              <a:rPr lang="en-US" sz="2400" dirty="0"/>
              <a:t>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telekomunikasi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47864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872965"/>
              </p:ext>
            </p:extLst>
          </p:nvPr>
        </p:nvGraphicFramePr>
        <p:xfrm>
          <a:off x="5844456" y="980728"/>
          <a:ext cx="2880320" cy="396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Visio" r:id="rId4" imgW="4191135" imgH="5772285" progId="Visio.Drawing.15">
                  <p:embed/>
                </p:oleObj>
              </mc:Choice>
              <mc:Fallback>
                <p:oleObj name="Visio" r:id="rId4" imgW="4191135" imgH="5772285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456" y="980728"/>
                        <a:ext cx="2880320" cy="39689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3203848" y="4077072"/>
            <a:ext cx="3271746" cy="23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simpul</a:t>
            </a:r>
            <a:r>
              <a:rPr lang="en-US" sz="2400" dirty="0"/>
              <a:t> v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v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terpencil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beriringan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lain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belaku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hijau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Welch – Powell,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pewarnaan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 smtClean="0"/>
              <a:t>berikut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mininumun</a:t>
            </a:r>
            <a:r>
              <a:rPr lang="en-US" sz="2400" dirty="0" smtClean="0"/>
              <a:t> = 3)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47864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4509120"/>
            <a:ext cx="2592288" cy="20156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042" y="4509120"/>
            <a:ext cx="4871484" cy="165559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147839" y="5086884"/>
            <a:ext cx="857250" cy="500062"/>
          </a:xfrm>
          <a:prstGeom prst="rightArrow">
            <a:avLst>
              <a:gd name="adj1" fmla="val 50000"/>
              <a:gd name="adj2" fmla="val 1022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 Graf</a:t>
            </a:r>
            <a:endParaRPr lang="en-GB" b="1" dirty="0" smtClean="0"/>
          </a:p>
        </p:txBody>
      </p:sp>
      <p:sp>
        <p:nvSpPr>
          <p:cNvPr id="6758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4972050"/>
          </a:xfrm>
        </p:spPr>
        <p:txBody>
          <a:bodyPr/>
          <a:lstStyle/>
          <a:p>
            <a:r>
              <a:rPr lang="en-US" dirty="0" smtClean="0"/>
              <a:t>Graf  G  </a:t>
            </a:r>
            <a:r>
              <a:rPr lang="en-US" dirty="0" err="1" smtClean="0"/>
              <a:t>didefinisikan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(V,E),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G = (V, E),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V 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(vertices)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= { v</a:t>
            </a:r>
            <a:r>
              <a:rPr lang="en-US" baseline="-25000" dirty="0" smtClean="0"/>
              <a:t>1</a:t>
            </a:r>
            <a:r>
              <a:rPr lang="en-US" dirty="0" smtClean="0"/>
              <a:t> , v</a:t>
            </a:r>
            <a:r>
              <a:rPr lang="en-US" baseline="-25000" dirty="0" smtClean="0"/>
              <a:t>2</a:t>
            </a:r>
            <a:r>
              <a:rPr lang="en-US" dirty="0" smtClean="0"/>
              <a:t> , ...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} </a:t>
            </a:r>
          </a:p>
          <a:p>
            <a:r>
              <a:rPr lang="en-US" dirty="0" smtClean="0"/>
              <a:t> E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/</a:t>
            </a:r>
            <a:r>
              <a:rPr lang="en-US" dirty="0" err="1" smtClean="0"/>
              <a:t>sisi</a:t>
            </a:r>
            <a:r>
              <a:rPr lang="en-US" dirty="0" smtClean="0"/>
              <a:t>  (edges) yang </a:t>
            </a:r>
            <a:r>
              <a:rPr lang="en-US" dirty="0" err="1" smtClean="0"/>
              <a:t>menghubungkan</a:t>
            </a:r>
            <a:r>
              <a:rPr lang="en-US" dirty="0" smtClean="0"/>
              <a:t>   </a:t>
            </a:r>
            <a:r>
              <a:rPr lang="en-US" dirty="0" err="1" smtClean="0"/>
              <a:t>sepasang</a:t>
            </a:r>
            <a:r>
              <a:rPr lang="en-US" dirty="0" smtClean="0"/>
              <a:t> 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= {e</a:t>
            </a:r>
            <a:r>
              <a:rPr lang="en-US" baseline="-25000" dirty="0" smtClean="0"/>
              <a:t>1</a:t>
            </a:r>
            <a:r>
              <a:rPr lang="en-US" dirty="0" smtClean="0"/>
              <a:t> , e</a:t>
            </a:r>
            <a:r>
              <a:rPr lang="en-US" baseline="-25000" dirty="0" smtClean="0"/>
              <a:t>2</a:t>
            </a:r>
            <a:r>
              <a:rPr lang="en-US" dirty="0" smtClean="0"/>
              <a:t> , ... , e</a:t>
            </a:r>
            <a:r>
              <a:rPr lang="en-US" baseline="-25000" dirty="0" smtClean="0"/>
              <a:t>n</a:t>
            </a:r>
            <a:r>
              <a:rPr lang="en-US" dirty="0" smtClean="0"/>
              <a:t> }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168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8611" name="Content Placeholder 3"/>
          <p:cNvSpPr>
            <a:spLocks noGrp="1"/>
          </p:cNvSpPr>
          <p:nvPr>
            <p:ph sz="quarter" idx="1"/>
          </p:nvPr>
        </p:nvSpPr>
        <p:spPr>
          <a:xfrm>
            <a:off x="2428874" y="1643063"/>
            <a:ext cx="6500813" cy="20716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b="1" i="1" dirty="0" smtClean="0"/>
              <a:t>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b="1" i="1" dirty="0" smtClean="0"/>
              <a:t>V</a:t>
            </a:r>
            <a:r>
              <a:rPr lang="en-US" sz="2400" b="1" dirty="0" smtClean="0"/>
              <a:t> = { 1, 2, 3, 4 }	     </a:t>
            </a:r>
          </a:p>
          <a:p>
            <a:pPr>
              <a:buFont typeface="Arial" charset="0"/>
              <a:buNone/>
            </a:pPr>
            <a:r>
              <a:rPr lang="en-US" sz="2400" b="1" i="1" dirty="0" smtClean="0"/>
              <a:t>E</a:t>
            </a:r>
            <a:r>
              <a:rPr lang="en-US" sz="2400" b="1" dirty="0" smtClean="0"/>
              <a:t> =  { (1, 2), (1, 3), (2,3), (2, 4), (3, 4) }</a:t>
            </a:r>
            <a:endParaRPr lang="en-US" sz="2400" dirty="0" smtClean="0"/>
          </a:p>
        </p:txBody>
      </p:sp>
      <p:grpSp>
        <p:nvGrpSpPr>
          <p:cNvPr id="68612" name="Group 79"/>
          <p:cNvGrpSpPr>
            <a:grpSpLocks/>
          </p:cNvGrpSpPr>
          <p:nvPr/>
        </p:nvGrpSpPr>
        <p:grpSpPr bwMode="auto">
          <a:xfrm>
            <a:off x="142875" y="1714500"/>
            <a:ext cx="2286000" cy="2000250"/>
            <a:chOff x="2233" y="2063"/>
            <a:chExt cx="1927" cy="1971"/>
          </a:xfrm>
        </p:grpSpPr>
        <p:sp>
          <p:nvSpPr>
            <p:cNvPr id="68647" name="Freeform 80"/>
            <p:cNvSpPr>
              <a:spLocks/>
            </p:cNvSpPr>
            <p:nvPr/>
          </p:nvSpPr>
          <p:spPr bwMode="auto">
            <a:xfrm>
              <a:off x="3119" y="2302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8" name="Freeform 81"/>
            <p:cNvSpPr>
              <a:spLocks/>
            </p:cNvSpPr>
            <p:nvPr/>
          </p:nvSpPr>
          <p:spPr bwMode="auto">
            <a:xfrm>
              <a:off x="2426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9" name="Freeform 82"/>
            <p:cNvSpPr>
              <a:spLocks/>
            </p:cNvSpPr>
            <p:nvPr/>
          </p:nvSpPr>
          <p:spPr bwMode="auto">
            <a:xfrm>
              <a:off x="3119" y="3688"/>
              <a:ext cx="70" cy="65"/>
            </a:xfrm>
            <a:custGeom>
              <a:avLst/>
              <a:gdLst>
                <a:gd name="T0" fmla="*/ 0 w 70"/>
                <a:gd name="T1" fmla="*/ 34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4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4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4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0" name="Freeform 83"/>
            <p:cNvSpPr>
              <a:spLocks/>
            </p:cNvSpPr>
            <p:nvPr/>
          </p:nvSpPr>
          <p:spPr bwMode="auto">
            <a:xfrm>
              <a:off x="381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1" name="Line 84"/>
            <p:cNvSpPr>
              <a:spLocks noChangeShapeType="1"/>
            </p:cNvSpPr>
            <p:nvPr/>
          </p:nvSpPr>
          <p:spPr bwMode="auto">
            <a:xfrm flipH="1">
              <a:off x="2461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2" name="Line 85"/>
            <p:cNvSpPr>
              <a:spLocks noChangeShapeType="1"/>
            </p:cNvSpPr>
            <p:nvPr/>
          </p:nvSpPr>
          <p:spPr bwMode="auto">
            <a:xfrm>
              <a:off x="2461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3" name="Line 86"/>
            <p:cNvSpPr>
              <a:spLocks noChangeShapeType="1"/>
            </p:cNvSpPr>
            <p:nvPr/>
          </p:nvSpPr>
          <p:spPr bwMode="auto">
            <a:xfrm>
              <a:off x="3154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4" name="Line 87"/>
            <p:cNvSpPr>
              <a:spLocks noChangeShapeType="1"/>
            </p:cNvSpPr>
            <p:nvPr/>
          </p:nvSpPr>
          <p:spPr bwMode="auto">
            <a:xfrm flipH="1">
              <a:off x="3154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5" name="Line 88"/>
            <p:cNvSpPr>
              <a:spLocks noChangeShapeType="1"/>
            </p:cNvSpPr>
            <p:nvPr/>
          </p:nvSpPr>
          <p:spPr bwMode="auto">
            <a:xfrm>
              <a:off x="2461" y="3030"/>
              <a:ext cx="1386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6" name="Rectangle 89"/>
            <p:cNvSpPr>
              <a:spLocks noChangeArrowheads="1"/>
            </p:cNvSpPr>
            <p:nvPr/>
          </p:nvSpPr>
          <p:spPr bwMode="auto">
            <a:xfrm>
              <a:off x="3100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8657" name="Rectangle 90"/>
            <p:cNvSpPr>
              <a:spLocks noChangeArrowheads="1"/>
            </p:cNvSpPr>
            <p:nvPr/>
          </p:nvSpPr>
          <p:spPr bwMode="auto">
            <a:xfrm>
              <a:off x="2233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8658" name="Rectangle 91"/>
            <p:cNvSpPr>
              <a:spLocks noChangeArrowheads="1"/>
            </p:cNvSpPr>
            <p:nvPr/>
          </p:nvSpPr>
          <p:spPr bwMode="auto">
            <a:xfrm>
              <a:off x="3967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8659" name="Rectangle 92"/>
            <p:cNvSpPr>
              <a:spLocks noChangeArrowheads="1"/>
            </p:cNvSpPr>
            <p:nvPr/>
          </p:nvSpPr>
          <p:spPr bwMode="auto">
            <a:xfrm>
              <a:off x="3100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</p:grpSp>
      <p:sp>
        <p:nvSpPr>
          <p:cNvPr id="68613" name="Rectangle 94"/>
          <p:cNvSpPr>
            <a:spLocks noChangeArrowheads="1"/>
          </p:cNvSpPr>
          <p:nvPr/>
        </p:nvSpPr>
        <p:spPr bwMode="auto">
          <a:xfrm>
            <a:off x="1000125" y="3643313"/>
            <a:ext cx="449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1</a:t>
            </a:r>
            <a:endParaRPr lang="en-US"/>
          </a:p>
        </p:txBody>
      </p:sp>
      <p:sp>
        <p:nvSpPr>
          <p:cNvPr id="126" name="Content Placeholder 3"/>
          <p:cNvSpPr txBox="1">
            <a:spLocks/>
          </p:cNvSpPr>
          <p:nvPr/>
        </p:nvSpPr>
        <p:spPr bwMode="auto">
          <a:xfrm>
            <a:off x="2357438" y="3717032"/>
            <a:ext cx="63579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i="1" dirty="0">
                <a:latin typeface="+mn-lt"/>
              </a:rPr>
              <a:t>G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adalah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graf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dengan</a:t>
            </a:r>
            <a:r>
              <a:rPr lang="en-US" sz="2400" b="1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V</a:t>
            </a:r>
            <a:r>
              <a:rPr lang="en-US" sz="2400" b="1" dirty="0">
                <a:latin typeface="+mn-lt"/>
              </a:rPr>
              <a:t> = { 1, 2, 3, 4  }   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E</a:t>
            </a:r>
            <a:r>
              <a:rPr lang="en-US" sz="2400" b="1" dirty="0">
                <a:latin typeface="+mn-lt"/>
              </a:rPr>
              <a:t> = { (1, 2), (2, 3), (1, 3), (1, 3), (2, 4),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         (3, 4), (3, 4) }  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 = {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1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3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4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5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6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7</a:t>
            </a:r>
            <a:r>
              <a:rPr lang="en-US" sz="2400" b="1" dirty="0">
                <a:latin typeface="+mn-lt"/>
              </a:rPr>
              <a:t>}</a:t>
            </a:r>
            <a:endParaRPr lang="en-US" sz="2400" dirty="0">
              <a:latin typeface="+mn-lt"/>
            </a:endParaRPr>
          </a:p>
        </p:txBody>
      </p:sp>
      <p:grpSp>
        <p:nvGrpSpPr>
          <p:cNvPr id="68615" name="Group 128"/>
          <p:cNvGrpSpPr>
            <a:grpSpLocks/>
          </p:cNvGrpSpPr>
          <p:nvPr/>
        </p:nvGrpSpPr>
        <p:grpSpPr bwMode="auto">
          <a:xfrm>
            <a:off x="214313" y="4000500"/>
            <a:ext cx="1928812" cy="2357438"/>
            <a:chOff x="214282" y="4000504"/>
            <a:chExt cx="1928826" cy="2357454"/>
          </a:xfrm>
        </p:grpSpPr>
        <p:grpSp>
          <p:nvGrpSpPr>
            <p:cNvPr id="68616" name="Group 93"/>
            <p:cNvGrpSpPr>
              <a:grpSpLocks/>
            </p:cNvGrpSpPr>
            <p:nvPr/>
          </p:nvGrpSpPr>
          <p:grpSpPr bwMode="auto">
            <a:xfrm>
              <a:off x="214282" y="4000504"/>
              <a:ext cx="1928826" cy="1928826"/>
              <a:chOff x="4660" y="2063"/>
              <a:chExt cx="1927" cy="1971"/>
            </a:xfrm>
          </p:grpSpPr>
          <p:sp>
            <p:nvSpPr>
              <p:cNvPr id="68618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19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0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1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2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3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4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5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6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7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8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9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0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1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2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33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4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5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6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7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8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9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0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41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2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68643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4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68645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6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7</a:t>
                </a:r>
                <a:endParaRPr lang="en-US"/>
              </a:p>
            </p:txBody>
          </p:sp>
        </p:grpSp>
        <p:sp>
          <p:nvSpPr>
            <p:cNvPr id="68617" name="Rectangle 127"/>
            <p:cNvSpPr>
              <a:spLocks noChangeArrowheads="1"/>
            </p:cNvSpPr>
            <p:nvPr/>
          </p:nvSpPr>
          <p:spPr bwMode="auto">
            <a:xfrm>
              <a:off x="908128" y="5988626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2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509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93"/>
          <p:cNvGrpSpPr>
            <a:grpSpLocks/>
          </p:cNvGrpSpPr>
          <p:nvPr/>
        </p:nvGrpSpPr>
        <p:grpSpPr bwMode="auto">
          <a:xfrm>
            <a:off x="285750" y="2071688"/>
            <a:ext cx="1928813" cy="1928812"/>
            <a:chOff x="4660" y="2063"/>
            <a:chExt cx="1927" cy="1971"/>
          </a:xfrm>
        </p:grpSpPr>
        <p:sp>
          <p:nvSpPr>
            <p:cNvPr id="70661" name="Freeform 94"/>
            <p:cNvSpPr>
              <a:spLocks/>
            </p:cNvSpPr>
            <p:nvPr/>
          </p:nvSpPr>
          <p:spPr bwMode="auto">
            <a:xfrm>
              <a:off x="485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2" name="Freeform 95"/>
            <p:cNvSpPr>
              <a:spLocks/>
            </p:cNvSpPr>
            <p:nvPr/>
          </p:nvSpPr>
          <p:spPr bwMode="auto">
            <a:xfrm>
              <a:off x="5546" y="3688"/>
              <a:ext cx="69" cy="65"/>
            </a:xfrm>
            <a:custGeom>
              <a:avLst/>
              <a:gdLst>
                <a:gd name="T0" fmla="*/ 0 w 69"/>
                <a:gd name="T1" fmla="*/ 34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4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4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4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3" name="Freeform 96"/>
            <p:cNvSpPr>
              <a:spLocks/>
            </p:cNvSpPr>
            <p:nvPr/>
          </p:nvSpPr>
          <p:spPr bwMode="auto">
            <a:xfrm>
              <a:off x="5546" y="2302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4" name="Freeform 97"/>
            <p:cNvSpPr>
              <a:spLocks/>
            </p:cNvSpPr>
            <p:nvPr/>
          </p:nvSpPr>
          <p:spPr bwMode="auto">
            <a:xfrm>
              <a:off x="6239" y="2995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5" name="Freeform 98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38 w 693"/>
                <a:gd name="T3" fmla="*/ 103 h 693"/>
                <a:gd name="T4" fmla="*/ 88 w 693"/>
                <a:gd name="T5" fmla="*/ 207 h 693"/>
                <a:gd name="T6" fmla="*/ 150 w 693"/>
                <a:gd name="T7" fmla="*/ 304 h 693"/>
                <a:gd name="T8" fmla="*/ 219 w 693"/>
                <a:gd name="T9" fmla="*/ 392 h 693"/>
                <a:gd name="T10" fmla="*/ 300 w 693"/>
                <a:gd name="T11" fmla="*/ 469 h 693"/>
                <a:gd name="T12" fmla="*/ 389 w 693"/>
                <a:gd name="T13" fmla="*/ 542 h 693"/>
                <a:gd name="T14" fmla="*/ 485 w 693"/>
                <a:gd name="T15" fmla="*/ 604 h 693"/>
                <a:gd name="T16" fmla="*/ 585 w 693"/>
                <a:gd name="T17" fmla="*/ 654 h 693"/>
                <a:gd name="T18" fmla="*/ 693 w 693"/>
                <a:gd name="T19" fmla="*/ 693 h 6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3"/>
                <a:gd name="T32" fmla="*/ 693 w 693"/>
                <a:gd name="T33" fmla="*/ 693 h 6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3">
                  <a:moveTo>
                    <a:pt x="0" y="0"/>
                  </a:moveTo>
                  <a:lnTo>
                    <a:pt x="38" y="103"/>
                  </a:lnTo>
                  <a:lnTo>
                    <a:pt x="88" y="207"/>
                  </a:lnTo>
                  <a:lnTo>
                    <a:pt x="150" y="304"/>
                  </a:lnTo>
                  <a:lnTo>
                    <a:pt x="219" y="392"/>
                  </a:lnTo>
                  <a:lnTo>
                    <a:pt x="300" y="469"/>
                  </a:lnTo>
                  <a:lnTo>
                    <a:pt x="389" y="542"/>
                  </a:lnTo>
                  <a:lnTo>
                    <a:pt x="485" y="604"/>
                  </a:lnTo>
                  <a:lnTo>
                    <a:pt x="585" y="654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6" name="Freeform 99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585 w 693"/>
                <a:gd name="T3" fmla="*/ 38 h 692"/>
                <a:gd name="T4" fmla="*/ 485 w 693"/>
                <a:gd name="T5" fmla="*/ 88 h 692"/>
                <a:gd name="T6" fmla="*/ 389 w 693"/>
                <a:gd name="T7" fmla="*/ 150 h 692"/>
                <a:gd name="T8" fmla="*/ 300 w 693"/>
                <a:gd name="T9" fmla="*/ 219 h 692"/>
                <a:gd name="T10" fmla="*/ 219 w 693"/>
                <a:gd name="T11" fmla="*/ 300 h 692"/>
                <a:gd name="T12" fmla="*/ 150 w 693"/>
                <a:gd name="T13" fmla="*/ 388 h 692"/>
                <a:gd name="T14" fmla="*/ 88 w 693"/>
                <a:gd name="T15" fmla="*/ 485 h 692"/>
                <a:gd name="T16" fmla="*/ 38 w 693"/>
                <a:gd name="T17" fmla="*/ 585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585" y="38"/>
                  </a:lnTo>
                  <a:lnTo>
                    <a:pt x="485" y="88"/>
                  </a:lnTo>
                  <a:lnTo>
                    <a:pt x="389" y="150"/>
                  </a:lnTo>
                  <a:lnTo>
                    <a:pt x="300" y="219"/>
                  </a:lnTo>
                  <a:lnTo>
                    <a:pt x="219" y="300"/>
                  </a:lnTo>
                  <a:lnTo>
                    <a:pt x="150" y="388"/>
                  </a:lnTo>
                  <a:lnTo>
                    <a:pt x="88" y="485"/>
                  </a:lnTo>
                  <a:lnTo>
                    <a:pt x="38" y="585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7" name="Line 100"/>
            <p:cNvSpPr>
              <a:spLocks noChangeShapeType="1"/>
            </p:cNvSpPr>
            <p:nvPr/>
          </p:nvSpPr>
          <p:spPr bwMode="auto">
            <a:xfrm>
              <a:off x="4887" y="3030"/>
              <a:ext cx="694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8" name="Line 101"/>
            <p:cNvSpPr>
              <a:spLocks noChangeShapeType="1"/>
            </p:cNvSpPr>
            <p:nvPr/>
          </p:nvSpPr>
          <p:spPr bwMode="auto">
            <a:xfrm flipH="1">
              <a:off x="4887" y="2337"/>
              <a:ext cx="694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9" name="Line 102"/>
            <p:cNvSpPr>
              <a:spLocks noChangeShapeType="1"/>
            </p:cNvSpPr>
            <p:nvPr/>
          </p:nvSpPr>
          <p:spPr bwMode="auto">
            <a:xfrm>
              <a:off x="4887" y="3030"/>
              <a:ext cx="1387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0" name="Freeform 103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96 w 693"/>
                <a:gd name="T3" fmla="*/ 11 h 693"/>
                <a:gd name="T4" fmla="*/ 189 w 693"/>
                <a:gd name="T5" fmla="*/ 34 h 693"/>
                <a:gd name="T6" fmla="*/ 281 w 693"/>
                <a:gd name="T7" fmla="*/ 73 h 693"/>
                <a:gd name="T8" fmla="*/ 366 w 693"/>
                <a:gd name="T9" fmla="*/ 123 h 693"/>
                <a:gd name="T10" fmla="*/ 443 w 693"/>
                <a:gd name="T11" fmla="*/ 180 h 693"/>
                <a:gd name="T12" fmla="*/ 512 w 693"/>
                <a:gd name="T13" fmla="*/ 250 h 693"/>
                <a:gd name="T14" fmla="*/ 570 w 693"/>
                <a:gd name="T15" fmla="*/ 327 h 693"/>
                <a:gd name="T16" fmla="*/ 620 w 693"/>
                <a:gd name="T17" fmla="*/ 411 h 693"/>
                <a:gd name="T18" fmla="*/ 655 w 693"/>
                <a:gd name="T19" fmla="*/ 500 h 693"/>
                <a:gd name="T20" fmla="*/ 682 w 693"/>
                <a:gd name="T21" fmla="*/ 596 h 693"/>
                <a:gd name="T22" fmla="*/ 693 w 693"/>
                <a:gd name="T23" fmla="*/ 693 h 6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3"/>
                <a:gd name="T37" fmla="*/ 0 h 693"/>
                <a:gd name="T38" fmla="*/ 693 w 693"/>
                <a:gd name="T39" fmla="*/ 693 h 6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3" h="693">
                  <a:moveTo>
                    <a:pt x="0" y="0"/>
                  </a:moveTo>
                  <a:lnTo>
                    <a:pt x="96" y="11"/>
                  </a:lnTo>
                  <a:lnTo>
                    <a:pt x="189" y="34"/>
                  </a:lnTo>
                  <a:lnTo>
                    <a:pt x="281" y="73"/>
                  </a:lnTo>
                  <a:lnTo>
                    <a:pt x="366" y="123"/>
                  </a:lnTo>
                  <a:lnTo>
                    <a:pt x="443" y="180"/>
                  </a:lnTo>
                  <a:lnTo>
                    <a:pt x="512" y="250"/>
                  </a:lnTo>
                  <a:lnTo>
                    <a:pt x="570" y="327"/>
                  </a:lnTo>
                  <a:lnTo>
                    <a:pt x="620" y="411"/>
                  </a:lnTo>
                  <a:lnTo>
                    <a:pt x="655" y="500"/>
                  </a:lnTo>
                  <a:lnTo>
                    <a:pt x="682" y="596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1" name="Freeform 104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655 w 693"/>
                <a:gd name="T3" fmla="*/ 103 h 692"/>
                <a:gd name="T4" fmla="*/ 605 w 693"/>
                <a:gd name="T5" fmla="*/ 207 h 692"/>
                <a:gd name="T6" fmla="*/ 543 w 693"/>
                <a:gd name="T7" fmla="*/ 304 h 692"/>
                <a:gd name="T8" fmla="*/ 470 w 693"/>
                <a:gd name="T9" fmla="*/ 392 h 692"/>
                <a:gd name="T10" fmla="*/ 393 w 693"/>
                <a:gd name="T11" fmla="*/ 469 h 692"/>
                <a:gd name="T12" fmla="*/ 304 w 693"/>
                <a:gd name="T13" fmla="*/ 542 h 692"/>
                <a:gd name="T14" fmla="*/ 208 w 693"/>
                <a:gd name="T15" fmla="*/ 604 h 692"/>
                <a:gd name="T16" fmla="*/ 104 w 693"/>
                <a:gd name="T17" fmla="*/ 654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655" y="103"/>
                  </a:lnTo>
                  <a:lnTo>
                    <a:pt x="605" y="207"/>
                  </a:lnTo>
                  <a:lnTo>
                    <a:pt x="543" y="304"/>
                  </a:lnTo>
                  <a:lnTo>
                    <a:pt x="470" y="392"/>
                  </a:lnTo>
                  <a:lnTo>
                    <a:pt x="393" y="469"/>
                  </a:lnTo>
                  <a:lnTo>
                    <a:pt x="304" y="542"/>
                  </a:lnTo>
                  <a:lnTo>
                    <a:pt x="208" y="604"/>
                  </a:lnTo>
                  <a:lnTo>
                    <a:pt x="104" y="654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2" name="Rectangle 105"/>
            <p:cNvSpPr>
              <a:spLocks noChangeArrowheads="1"/>
            </p:cNvSpPr>
            <p:nvPr/>
          </p:nvSpPr>
          <p:spPr bwMode="auto">
            <a:xfrm>
              <a:off x="5527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3" name="Rectangle 106"/>
            <p:cNvSpPr>
              <a:spLocks noChangeArrowheads="1"/>
            </p:cNvSpPr>
            <p:nvPr/>
          </p:nvSpPr>
          <p:spPr bwMode="auto">
            <a:xfrm>
              <a:off x="4660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74" name="Rectangle 107"/>
            <p:cNvSpPr>
              <a:spLocks noChangeArrowheads="1"/>
            </p:cNvSpPr>
            <p:nvPr/>
          </p:nvSpPr>
          <p:spPr bwMode="auto">
            <a:xfrm>
              <a:off x="6394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75" name="Rectangle 108"/>
            <p:cNvSpPr>
              <a:spLocks noChangeArrowheads="1"/>
            </p:cNvSpPr>
            <p:nvPr/>
          </p:nvSpPr>
          <p:spPr bwMode="auto">
            <a:xfrm>
              <a:off x="5527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76" name="Rectangle 109"/>
            <p:cNvSpPr>
              <a:spLocks noChangeArrowheads="1"/>
            </p:cNvSpPr>
            <p:nvPr/>
          </p:nvSpPr>
          <p:spPr bwMode="auto">
            <a:xfrm>
              <a:off x="5146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7" name="Rectangle 110"/>
            <p:cNvSpPr>
              <a:spLocks noChangeArrowheads="1"/>
            </p:cNvSpPr>
            <p:nvPr/>
          </p:nvSpPr>
          <p:spPr bwMode="auto">
            <a:xfrm>
              <a:off x="5253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8" name="Rectangle 111"/>
            <p:cNvSpPr>
              <a:spLocks noChangeArrowheads="1"/>
            </p:cNvSpPr>
            <p:nvPr/>
          </p:nvSpPr>
          <p:spPr bwMode="auto">
            <a:xfrm>
              <a:off x="5361" y="2756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9" name="Rectangle 112"/>
            <p:cNvSpPr>
              <a:spLocks noChangeArrowheads="1"/>
            </p:cNvSpPr>
            <p:nvPr/>
          </p:nvSpPr>
          <p:spPr bwMode="auto">
            <a:xfrm>
              <a:off x="5469" y="28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80" name="Rectangle 113"/>
            <p:cNvSpPr>
              <a:spLocks noChangeArrowheads="1"/>
            </p:cNvSpPr>
            <p:nvPr/>
          </p:nvSpPr>
          <p:spPr bwMode="auto">
            <a:xfrm>
              <a:off x="5623" y="2564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1" name="Rectangle 114"/>
            <p:cNvSpPr>
              <a:spLocks noChangeArrowheads="1"/>
            </p:cNvSpPr>
            <p:nvPr/>
          </p:nvSpPr>
          <p:spPr bwMode="auto">
            <a:xfrm>
              <a:off x="5731" y="2683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82" name="Rectangle 115"/>
            <p:cNvSpPr>
              <a:spLocks noChangeArrowheads="1"/>
            </p:cNvSpPr>
            <p:nvPr/>
          </p:nvSpPr>
          <p:spPr bwMode="auto">
            <a:xfrm>
              <a:off x="6055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3" name="Rectangle 116"/>
            <p:cNvSpPr>
              <a:spLocks noChangeArrowheads="1"/>
            </p:cNvSpPr>
            <p:nvPr/>
          </p:nvSpPr>
          <p:spPr bwMode="auto">
            <a:xfrm>
              <a:off x="6162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84" name="Rectangle 117"/>
            <p:cNvSpPr>
              <a:spLocks noChangeArrowheads="1"/>
            </p:cNvSpPr>
            <p:nvPr/>
          </p:nvSpPr>
          <p:spPr bwMode="auto">
            <a:xfrm>
              <a:off x="5015" y="3257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5" name="Rectangle 118"/>
            <p:cNvSpPr>
              <a:spLocks noChangeArrowheads="1"/>
            </p:cNvSpPr>
            <p:nvPr/>
          </p:nvSpPr>
          <p:spPr bwMode="auto">
            <a:xfrm>
              <a:off x="5122" y="33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5</a:t>
              </a:r>
              <a:endParaRPr lang="en-US" sz="1200"/>
            </a:p>
          </p:txBody>
        </p:sp>
        <p:sp>
          <p:nvSpPr>
            <p:cNvPr id="70686" name="Rectangle 119"/>
            <p:cNvSpPr>
              <a:spLocks noChangeArrowheads="1"/>
            </p:cNvSpPr>
            <p:nvPr/>
          </p:nvSpPr>
          <p:spPr bwMode="auto">
            <a:xfrm>
              <a:off x="5623" y="3103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7" name="Rectangle 120"/>
            <p:cNvSpPr>
              <a:spLocks noChangeArrowheads="1"/>
            </p:cNvSpPr>
            <p:nvPr/>
          </p:nvSpPr>
          <p:spPr bwMode="auto">
            <a:xfrm>
              <a:off x="5731" y="3222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6</a:t>
              </a:r>
              <a:endParaRPr lang="en-US" sz="1200"/>
            </a:p>
          </p:txBody>
        </p:sp>
        <p:sp>
          <p:nvSpPr>
            <p:cNvPr id="70688" name="Rectangle 121"/>
            <p:cNvSpPr>
              <a:spLocks noChangeArrowheads="1"/>
            </p:cNvSpPr>
            <p:nvPr/>
          </p:nvSpPr>
          <p:spPr bwMode="auto">
            <a:xfrm>
              <a:off x="6055" y="341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 dirty="0">
                  <a:solidFill>
                    <a:srgbClr val="000000"/>
                  </a:solidFill>
                </a:rPr>
                <a:t>e</a:t>
              </a:r>
              <a:endParaRPr lang="en-US" sz="1200" dirty="0"/>
            </a:p>
          </p:txBody>
        </p:sp>
        <p:sp>
          <p:nvSpPr>
            <p:cNvPr id="70689" name="Rectangle 122"/>
            <p:cNvSpPr>
              <a:spLocks noChangeArrowheads="1"/>
            </p:cNvSpPr>
            <p:nvPr/>
          </p:nvSpPr>
          <p:spPr bwMode="auto">
            <a:xfrm>
              <a:off x="6162" y="3530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7</a:t>
              </a:r>
              <a:endParaRPr lang="en-US" sz="1200"/>
            </a:p>
          </p:txBody>
        </p:sp>
      </p:grpSp>
      <p:sp>
        <p:nvSpPr>
          <p:cNvPr id="34" name="Content Placeholder 3"/>
          <p:cNvSpPr txBox="1">
            <a:spLocks/>
          </p:cNvSpPr>
          <p:nvPr/>
        </p:nvSpPr>
        <p:spPr bwMode="auto">
          <a:xfrm>
            <a:off x="2428875" y="1714500"/>
            <a:ext cx="635793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latin typeface="+mn-lt"/>
              </a:rPr>
              <a:t>G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sisi</a:t>
            </a:r>
            <a:r>
              <a:rPr lang="en-US" sz="3200" dirty="0">
                <a:latin typeface="+mn-lt"/>
              </a:rPr>
              <a:t>  </a:t>
            </a:r>
            <a:r>
              <a:rPr lang="en-US" sz="3200" b="1" i="1" dirty="0">
                <a:latin typeface="+mn-lt"/>
              </a:rPr>
              <a:t>e</a:t>
            </a:r>
            <a:r>
              <a:rPr lang="en-US" sz="3200" b="1" baseline="-25000" dirty="0">
                <a:latin typeface="+mn-lt"/>
              </a:rPr>
              <a:t>3</a:t>
            </a:r>
            <a:r>
              <a:rPr lang="en-US" sz="3200" b="1" dirty="0">
                <a:latin typeface="+mn-lt"/>
              </a:rPr>
              <a:t> = (1, 3) </a:t>
            </a:r>
            <a:r>
              <a:rPr lang="en-US" sz="3200" b="1" dirty="0" err="1">
                <a:latin typeface="+mn-lt"/>
              </a:rPr>
              <a:t>dan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sisi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e</a:t>
            </a:r>
            <a:r>
              <a:rPr lang="en-US" sz="3200" b="1" baseline="-25000" dirty="0">
                <a:latin typeface="+mn-lt"/>
              </a:rPr>
              <a:t>4</a:t>
            </a:r>
            <a:r>
              <a:rPr lang="en-US" sz="3200" b="1" dirty="0">
                <a:latin typeface="+mn-lt"/>
              </a:rPr>
              <a:t> = (1, 3)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dinamakan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sisi-ganda</a:t>
            </a:r>
            <a:r>
              <a:rPr lang="en-US" sz="3200" dirty="0">
                <a:latin typeface="+mn-lt"/>
              </a:rPr>
              <a:t> (</a:t>
            </a:r>
            <a:r>
              <a:rPr lang="en-US" sz="3200" i="1" dirty="0">
                <a:latin typeface="+mn-lt"/>
              </a:rPr>
              <a:t>multiple edges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atau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 err="1">
                <a:latin typeface="+mn-lt"/>
              </a:rPr>
              <a:t>paralel</a:t>
            </a:r>
            <a:r>
              <a:rPr lang="en-US" sz="3200" i="1" dirty="0">
                <a:latin typeface="+mn-lt"/>
              </a:rPr>
              <a:t> edges</a:t>
            </a:r>
            <a:r>
              <a:rPr lang="en-US" sz="3200" dirty="0">
                <a:latin typeface="+mn-lt"/>
              </a:rPr>
              <a:t>) </a:t>
            </a:r>
            <a:r>
              <a:rPr lang="en-US" sz="3200" dirty="0" err="1">
                <a:latin typeface="+mn-lt"/>
              </a:rPr>
              <a:t>karena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kedua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menghubungi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dua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buah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sama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yaitu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1 </a:t>
            </a:r>
            <a:r>
              <a:rPr lang="en-US" sz="3200" dirty="0" err="1">
                <a:latin typeface="+mn-lt"/>
              </a:rPr>
              <a:t>dan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3.</a:t>
            </a:r>
          </a:p>
        </p:txBody>
      </p:sp>
      <p:sp>
        <p:nvSpPr>
          <p:cNvPr id="70660" name="Rectangle 34"/>
          <p:cNvSpPr>
            <a:spLocks noChangeArrowheads="1"/>
          </p:cNvSpPr>
          <p:nvPr/>
        </p:nvSpPr>
        <p:spPr bwMode="auto">
          <a:xfrm>
            <a:off x="979488" y="4059238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2</a:t>
            </a:r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25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06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7107132" cy="46863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sederhana</a:t>
            </a:r>
            <a:r>
              <a:rPr lang="en-US" b="1" dirty="0" smtClean="0">
                <a:solidFill>
                  <a:srgbClr val="FF0000"/>
                </a:solidFill>
              </a:rPr>
              <a:t> (simple graph)</a:t>
            </a:r>
          </a:p>
          <a:p>
            <a:pPr marL="514350" indent="-514350">
              <a:buNone/>
              <a:defRPr/>
            </a:pPr>
            <a:r>
              <a:rPr lang="en-US" dirty="0" smtClean="0"/>
              <a:t>Graf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</a:p>
          <a:p>
            <a:pPr marL="514350" indent="-514350">
              <a:buNone/>
              <a:defRPr/>
            </a:pPr>
            <a:r>
              <a:rPr lang="en-US" dirty="0" err="1" smtClean="0"/>
              <a:t>maupun</a:t>
            </a:r>
            <a:r>
              <a:rPr lang="en-US" dirty="0" smtClean="0"/>
              <a:t>  </a:t>
            </a:r>
            <a:r>
              <a:rPr lang="en-US" b="1" dirty="0" err="1" smtClean="0"/>
              <a:t>sisi-ganda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tak-sederhana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unsimple</a:t>
            </a:r>
            <a:r>
              <a:rPr lang="en-US" i="1" dirty="0" smtClean="0">
                <a:solidFill>
                  <a:srgbClr val="FF0000"/>
                </a:solidFill>
              </a:rPr>
              <a:t>-graph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tak-sederhana</a:t>
            </a:r>
            <a:r>
              <a:rPr lang="en-US" dirty="0" smtClean="0"/>
              <a:t> (</a:t>
            </a:r>
            <a:r>
              <a:rPr lang="en-US" i="1" dirty="0" err="1" smtClean="0"/>
              <a:t>unsimple</a:t>
            </a:r>
            <a:r>
              <a:rPr lang="en-US" i="1" dirty="0" smtClean="0"/>
              <a:t> graph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None/>
              <a:defRPr/>
            </a:pPr>
            <a:endParaRPr lang="en-US" b="1" dirty="0" smtClean="0"/>
          </a:p>
          <a:p>
            <a:pPr marL="514350" indent="-514350">
              <a:buNone/>
              <a:defRPr/>
            </a:pPr>
            <a:endParaRPr lang="id-ID" b="1" dirty="0" smtClean="0"/>
          </a:p>
          <a:p>
            <a:pPr marL="914400" lvl="1" indent="-514350"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72708" name="Group 19"/>
          <p:cNvGrpSpPr>
            <a:grpSpLocks/>
          </p:cNvGrpSpPr>
          <p:nvPr/>
        </p:nvGrpSpPr>
        <p:grpSpPr bwMode="auto">
          <a:xfrm>
            <a:off x="6948264" y="1268760"/>
            <a:ext cx="2286000" cy="2298700"/>
            <a:chOff x="6857984" y="4286256"/>
            <a:chExt cx="2286016" cy="2298158"/>
          </a:xfrm>
        </p:grpSpPr>
        <p:grpSp>
          <p:nvGrpSpPr>
            <p:cNvPr id="72710" name="Group 79"/>
            <p:cNvGrpSpPr>
              <a:grpSpLocks/>
            </p:cNvGrpSpPr>
            <p:nvPr/>
          </p:nvGrpSpPr>
          <p:grpSpPr bwMode="auto">
            <a:xfrm>
              <a:off x="6857984" y="4286256"/>
              <a:ext cx="2286016" cy="2000264"/>
              <a:chOff x="2233" y="2063"/>
              <a:chExt cx="1927" cy="1971"/>
            </a:xfrm>
          </p:grpSpPr>
          <p:sp>
            <p:nvSpPr>
              <p:cNvPr id="72712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3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4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5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6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7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8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9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0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1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2722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2723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2724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2711" name="Rectangle 18"/>
            <p:cNvSpPr>
              <a:spLocks noChangeArrowheads="1"/>
            </p:cNvSpPr>
            <p:nvPr/>
          </p:nvSpPr>
          <p:spPr bwMode="auto">
            <a:xfrm>
              <a:off x="7715240" y="6215082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7236296" y="3972199"/>
            <a:ext cx="1928802" cy="2265113"/>
            <a:chOff x="214258" y="4000499"/>
            <a:chExt cx="1928816" cy="2265128"/>
          </a:xfrm>
        </p:grpSpPr>
        <p:grpSp>
          <p:nvGrpSpPr>
            <p:cNvPr id="21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23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9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0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1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4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35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36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37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38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39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40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1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42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3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44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5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4</a:t>
                </a:r>
                <a:endParaRPr lang="en-US" sz="1200" dirty="0"/>
              </a:p>
            </p:txBody>
          </p:sp>
          <p:sp>
            <p:nvSpPr>
              <p:cNvPr id="46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7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48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9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50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51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94674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7475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Graf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tak-berarah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undirected 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571500" indent="-514350">
              <a:buNone/>
            </a:pPr>
            <a:r>
              <a:rPr lang="en-US" dirty="0" smtClean="0"/>
              <a:t>Graf yang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</a:p>
          <a:p>
            <a:pPr marL="571500" indent="-514350">
              <a:buNone/>
            </a:pP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tak-berarah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1868" y="3714752"/>
            <a:ext cx="1928802" cy="2265113"/>
            <a:chOff x="214258" y="4000499"/>
            <a:chExt cx="1928816" cy="2265128"/>
          </a:xfrm>
        </p:grpSpPr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74809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0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1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2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3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4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5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6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7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8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9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20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821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822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823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824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5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826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7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828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9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3</a:t>
                </a:r>
                <a:endParaRPr lang="en-US" sz="1200" dirty="0"/>
              </a:p>
            </p:txBody>
          </p:sp>
          <p:sp>
            <p:nvSpPr>
              <p:cNvPr id="74830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1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832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3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4834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5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4836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7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74808" name="Rectangle 6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143636" y="3500438"/>
            <a:ext cx="2571741" cy="2492028"/>
            <a:chOff x="428568" y="2000252"/>
            <a:chExt cx="2571759" cy="2491507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428568" y="2000252"/>
              <a:ext cx="2571759" cy="2286028"/>
              <a:chOff x="7087" y="2063"/>
              <a:chExt cx="2326" cy="1971"/>
            </a:xfrm>
          </p:grpSpPr>
          <p:sp>
            <p:nvSpPr>
              <p:cNvPr id="74775" name="Freeform 3"/>
              <p:cNvSpPr>
                <a:spLocks/>
              </p:cNvSpPr>
              <p:nvPr/>
            </p:nvSpPr>
            <p:spPr bwMode="auto">
              <a:xfrm>
                <a:off x="727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6" name="Freeform 4"/>
              <p:cNvSpPr>
                <a:spLocks/>
              </p:cNvSpPr>
              <p:nvPr/>
            </p:nvSpPr>
            <p:spPr bwMode="auto">
              <a:xfrm>
                <a:off x="7973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7" name="Freeform 5"/>
              <p:cNvSpPr>
                <a:spLocks/>
              </p:cNvSpPr>
              <p:nvPr/>
            </p:nvSpPr>
            <p:spPr bwMode="auto">
              <a:xfrm>
                <a:off x="7973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4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4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8" name="Freeform 6"/>
              <p:cNvSpPr>
                <a:spLocks/>
              </p:cNvSpPr>
              <p:nvPr/>
            </p:nvSpPr>
            <p:spPr bwMode="auto">
              <a:xfrm>
                <a:off x="8666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3 w 70"/>
                  <a:gd name="T5" fmla="*/ 0 h 65"/>
                  <a:gd name="T6" fmla="*/ 46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6 w 70"/>
                  <a:gd name="T15" fmla="*/ 65 h 65"/>
                  <a:gd name="T16" fmla="*/ 23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9" name="Line 7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0" name="Freeform 8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39 w 694"/>
                  <a:gd name="T3" fmla="*/ 103 h 693"/>
                  <a:gd name="T4" fmla="*/ 89 w 694"/>
                  <a:gd name="T5" fmla="*/ 207 h 693"/>
                  <a:gd name="T6" fmla="*/ 151 w 694"/>
                  <a:gd name="T7" fmla="*/ 304 h 693"/>
                  <a:gd name="T8" fmla="*/ 220 w 694"/>
                  <a:gd name="T9" fmla="*/ 392 h 693"/>
                  <a:gd name="T10" fmla="*/ 301 w 694"/>
                  <a:gd name="T11" fmla="*/ 469 h 693"/>
                  <a:gd name="T12" fmla="*/ 390 w 694"/>
                  <a:gd name="T13" fmla="*/ 542 h 693"/>
                  <a:gd name="T14" fmla="*/ 486 w 694"/>
                  <a:gd name="T15" fmla="*/ 604 h 693"/>
                  <a:gd name="T16" fmla="*/ 586 w 694"/>
                  <a:gd name="T17" fmla="*/ 654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39" y="103"/>
                    </a:lnTo>
                    <a:lnTo>
                      <a:pt x="89" y="207"/>
                    </a:lnTo>
                    <a:lnTo>
                      <a:pt x="151" y="304"/>
                    </a:lnTo>
                    <a:lnTo>
                      <a:pt x="220" y="392"/>
                    </a:lnTo>
                    <a:lnTo>
                      <a:pt x="301" y="469"/>
                    </a:lnTo>
                    <a:lnTo>
                      <a:pt x="390" y="542"/>
                    </a:lnTo>
                    <a:lnTo>
                      <a:pt x="486" y="604"/>
                    </a:lnTo>
                    <a:lnTo>
                      <a:pt x="586" y="654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1" name="Freeform 9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586 w 694"/>
                  <a:gd name="T3" fmla="*/ 38 h 692"/>
                  <a:gd name="T4" fmla="*/ 486 w 694"/>
                  <a:gd name="T5" fmla="*/ 88 h 692"/>
                  <a:gd name="T6" fmla="*/ 390 w 694"/>
                  <a:gd name="T7" fmla="*/ 150 h 692"/>
                  <a:gd name="T8" fmla="*/ 301 w 694"/>
                  <a:gd name="T9" fmla="*/ 219 h 692"/>
                  <a:gd name="T10" fmla="*/ 220 w 694"/>
                  <a:gd name="T11" fmla="*/ 300 h 692"/>
                  <a:gd name="T12" fmla="*/ 151 w 694"/>
                  <a:gd name="T13" fmla="*/ 388 h 692"/>
                  <a:gd name="T14" fmla="*/ 89 w 694"/>
                  <a:gd name="T15" fmla="*/ 485 h 692"/>
                  <a:gd name="T16" fmla="*/ 39 w 694"/>
                  <a:gd name="T17" fmla="*/ 585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586" y="38"/>
                    </a:lnTo>
                    <a:lnTo>
                      <a:pt x="486" y="88"/>
                    </a:lnTo>
                    <a:lnTo>
                      <a:pt x="390" y="150"/>
                    </a:lnTo>
                    <a:lnTo>
                      <a:pt x="301" y="219"/>
                    </a:lnTo>
                    <a:lnTo>
                      <a:pt x="220" y="300"/>
                    </a:lnTo>
                    <a:lnTo>
                      <a:pt x="151" y="388"/>
                    </a:lnTo>
                    <a:lnTo>
                      <a:pt x="89" y="485"/>
                    </a:lnTo>
                    <a:lnTo>
                      <a:pt x="39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2" name="Line 10"/>
              <p:cNvSpPr>
                <a:spLocks noChangeShapeType="1"/>
              </p:cNvSpPr>
              <p:nvPr/>
            </p:nvSpPr>
            <p:spPr bwMode="auto">
              <a:xfrm flipH="1">
                <a:off x="731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3" name="Line 11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4" name="Freeform 12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104 w 694"/>
                  <a:gd name="T3" fmla="*/ 38 h 693"/>
                  <a:gd name="T4" fmla="*/ 208 w 694"/>
                  <a:gd name="T5" fmla="*/ 88 h 693"/>
                  <a:gd name="T6" fmla="*/ 305 w 694"/>
                  <a:gd name="T7" fmla="*/ 150 h 693"/>
                  <a:gd name="T8" fmla="*/ 393 w 694"/>
                  <a:gd name="T9" fmla="*/ 219 h 693"/>
                  <a:gd name="T10" fmla="*/ 470 w 694"/>
                  <a:gd name="T11" fmla="*/ 300 h 693"/>
                  <a:gd name="T12" fmla="*/ 544 w 694"/>
                  <a:gd name="T13" fmla="*/ 388 h 693"/>
                  <a:gd name="T14" fmla="*/ 605 w 694"/>
                  <a:gd name="T15" fmla="*/ 485 h 693"/>
                  <a:gd name="T16" fmla="*/ 655 w 694"/>
                  <a:gd name="T17" fmla="*/ 585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104" y="38"/>
                    </a:lnTo>
                    <a:lnTo>
                      <a:pt x="208" y="88"/>
                    </a:lnTo>
                    <a:lnTo>
                      <a:pt x="305" y="150"/>
                    </a:lnTo>
                    <a:lnTo>
                      <a:pt x="393" y="219"/>
                    </a:lnTo>
                    <a:lnTo>
                      <a:pt x="470" y="300"/>
                    </a:lnTo>
                    <a:lnTo>
                      <a:pt x="544" y="388"/>
                    </a:lnTo>
                    <a:lnTo>
                      <a:pt x="605" y="485"/>
                    </a:lnTo>
                    <a:lnTo>
                      <a:pt x="655" y="585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5" name="Freeform 13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655 w 694"/>
                  <a:gd name="T3" fmla="*/ 103 h 692"/>
                  <a:gd name="T4" fmla="*/ 605 w 694"/>
                  <a:gd name="T5" fmla="*/ 207 h 692"/>
                  <a:gd name="T6" fmla="*/ 544 w 694"/>
                  <a:gd name="T7" fmla="*/ 304 h 692"/>
                  <a:gd name="T8" fmla="*/ 470 w 694"/>
                  <a:gd name="T9" fmla="*/ 392 h 692"/>
                  <a:gd name="T10" fmla="*/ 393 w 694"/>
                  <a:gd name="T11" fmla="*/ 469 h 692"/>
                  <a:gd name="T12" fmla="*/ 305 w 694"/>
                  <a:gd name="T13" fmla="*/ 542 h 692"/>
                  <a:gd name="T14" fmla="*/ 208 w 694"/>
                  <a:gd name="T15" fmla="*/ 604 h 692"/>
                  <a:gd name="T16" fmla="*/ 104 w 694"/>
                  <a:gd name="T17" fmla="*/ 654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4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5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6" name="Freeform 14"/>
              <p:cNvSpPr>
                <a:spLocks/>
              </p:cNvSpPr>
              <p:nvPr/>
            </p:nvSpPr>
            <p:spPr bwMode="auto">
              <a:xfrm>
                <a:off x="8701" y="2814"/>
                <a:ext cx="389" cy="389"/>
              </a:xfrm>
              <a:custGeom>
                <a:avLst/>
                <a:gdLst>
                  <a:gd name="T0" fmla="*/ 0 w 389"/>
                  <a:gd name="T1" fmla="*/ 192 h 389"/>
                  <a:gd name="T2" fmla="*/ 8 w 389"/>
                  <a:gd name="T3" fmla="*/ 142 h 389"/>
                  <a:gd name="T4" fmla="*/ 27 w 389"/>
                  <a:gd name="T5" fmla="*/ 96 h 389"/>
                  <a:gd name="T6" fmla="*/ 58 w 389"/>
                  <a:gd name="T7" fmla="*/ 54 h 389"/>
                  <a:gd name="T8" fmla="*/ 96 w 389"/>
                  <a:gd name="T9" fmla="*/ 23 h 389"/>
                  <a:gd name="T10" fmla="*/ 142 w 389"/>
                  <a:gd name="T11" fmla="*/ 4 h 389"/>
                  <a:gd name="T12" fmla="*/ 192 w 389"/>
                  <a:gd name="T13" fmla="*/ 0 h 389"/>
                  <a:gd name="T14" fmla="*/ 246 w 389"/>
                  <a:gd name="T15" fmla="*/ 4 h 389"/>
                  <a:gd name="T16" fmla="*/ 293 w 389"/>
                  <a:gd name="T17" fmla="*/ 23 h 389"/>
                  <a:gd name="T18" fmla="*/ 331 w 389"/>
                  <a:gd name="T19" fmla="*/ 54 h 389"/>
                  <a:gd name="T20" fmla="*/ 362 w 389"/>
                  <a:gd name="T21" fmla="*/ 96 h 389"/>
                  <a:gd name="T22" fmla="*/ 381 w 389"/>
                  <a:gd name="T23" fmla="*/ 142 h 389"/>
                  <a:gd name="T24" fmla="*/ 389 w 389"/>
                  <a:gd name="T25" fmla="*/ 192 h 389"/>
                  <a:gd name="T26" fmla="*/ 381 w 389"/>
                  <a:gd name="T27" fmla="*/ 242 h 389"/>
                  <a:gd name="T28" fmla="*/ 362 w 389"/>
                  <a:gd name="T29" fmla="*/ 292 h 389"/>
                  <a:gd name="T30" fmla="*/ 331 w 389"/>
                  <a:gd name="T31" fmla="*/ 331 h 389"/>
                  <a:gd name="T32" fmla="*/ 293 w 389"/>
                  <a:gd name="T33" fmla="*/ 362 h 389"/>
                  <a:gd name="T34" fmla="*/ 246 w 389"/>
                  <a:gd name="T35" fmla="*/ 381 h 389"/>
                  <a:gd name="T36" fmla="*/ 192 w 389"/>
                  <a:gd name="T37" fmla="*/ 389 h 389"/>
                  <a:gd name="T38" fmla="*/ 142 w 389"/>
                  <a:gd name="T39" fmla="*/ 381 h 389"/>
                  <a:gd name="T40" fmla="*/ 96 w 389"/>
                  <a:gd name="T41" fmla="*/ 362 h 389"/>
                  <a:gd name="T42" fmla="*/ 58 w 389"/>
                  <a:gd name="T43" fmla="*/ 331 h 389"/>
                  <a:gd name="T44" fmla="*/ 27 w 389"/>
                  <a:gd name="T45" fmla="*/ 292 h 389"/>
                  <a:gd name="T46" fmla="*/ 8 w 389"/>
                  <a:gd name="T47" fmla="*/ 242 h 389"/>
                  <a:gd name="T48" fmla="*/ 0 w 389"/>
                  <a:gd name="T49" fmla="*/ 192 h 3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9"/>
                  <a:gd name="T76" fmla="*/ 0 h 389"/>
                  <a:gd name="T77" fmla="*/ 389 w 389"/>
                  <a:gd name="T78" fmla="*/ 389 h 3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9" h="389">
                    <a:moveTo>
                      <a:pt x="0" y="192"/>
                    </a:moveTo>
                    <a:lnTo>
                      <a:pt x="8" y="142"/>
                    </a:lnTo>
                    <a:lnTo>
                      <a:pt x="27" y="96"/>
                    </a:lnTo>
                    <a:lnTo>
                      <a:pt x="58" y="54"/>
                    </a:lnTo>
                    <a:lnTo>
                      <a:pt x="96" y="23"/>
                    </a:lnTo>
                    <a:lnTo>
                      <a:pt x="142" y="4"/>
                    </a:lnTo>
                    <a:lnTo>
                      <a:pt x="192" y="0"/>
                    </a:lnTo>
                    <a:lnTo>
                      <a:pt x="246" y="4"/>
                    </a:lnTo>
                    <a:lnTo>
                      <a:pt x="293" y="23"/>
                    </a:lnTo>
                    <a:lnTo>
                      <a:pt x="331" y="54"/>
                    </a:lnTo>
                    <a:lnTo>
                      <a:pt x="362" y="96"/>
                    </a:lnTo>
                    <a:lnTo>
                      <a:pt x="381" y="142"/>
                    </a:lnTo>
                    <a:lnTo>
                      <a:pt x="389" y="192"/>
                    </a:lnTo>
                    <a:lnTo>
                      <a:pt x="381" y="242"/>
                    </a:lnTo>
                    <a:lnTo>
                      <a:pt x="362" y="292"/>
                    </a:lnTo>
                    <a:lnTo>
                      <a:pt x="331" y="331"/>
                    </a:lnTo>
                    <a:lnTo>
                      <a:pt x="293" y="362"/>
                    </a:lnTo>
                    <a:lnTo>
                      <a:pt x="246" y="381"/>
                    </a:lnTo>
                    <a:lnTo>
                      <a:pt x="192" y="389"/>
                    </a:lnTo>
                    <a:lnTo>
                      <a:pt x="142" y="381"/>
                    </a:lnTo>
                    <a:lnTo>
                      <a:pt x="96" y="362"/>
                    </a:lnTo>
                    <a:lnTo>
                      <a:pt x="58" y="331"/>
                    </a:lnTo>
                    <a:lnTo>
                      <a:pt x="27" y="292"/>
                    </a:lnTo>
                    <a:lnTo>
                      <a:pt x="8" y="242"/>
                    </a:lnTo>
                    <a:lnTo>
                      <a:pt x="0" y="192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7" name="Rectangle 15"/>
              <p:cNvSpPr>
                <a:spLocks noChangeArrowheads="1"/>
              </p:cNvSpPr>
              <p:nvPr/>
            </p:nvSpPr>
            <p:spPr bwMode="auto">
              <a:xfrm>
                <a:off x="7954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88" name="Rectangle 16"/>
              <p:cNvSpPr>
                <a:spLocks noChangeArrowheads="1"/>
              </p:cNvSpPr>
              <p:nvPr/>
            </p:nvSpPr>
            <p:spPr bwMode="auto">
              <a:xfrm>
                <a:off x="708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89" name="Rectangle 17"/>
              <p:cNvSpPr>
                <a:spLocks noChangeArrowheads="1"/>
              </p:cNvSpPr>
              <p:nvPr/>
            </p:nvSpPr>
            <p:spPr bwMode="auto">
              <a:xfrm>
                <a:off x="7954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790" name="Rectangle 18"/>
              <p:cNvSpPr>
                <a:spLocks noChangeArrowheads="1"/>
              </p:cNvSpPr>
              <p:nvPr/>
            </p:nvSpPr>
            <p:spPr bwMode="auto">
              <a:xfrm>
                <a:off x="8647" y="310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91" name="Rectangle 19"/>
              <p:cNvSpPr>
                <a:spLocks noChangeArrowheads="1"/>
              </p:cNvSpPr>
              <p:nvPr/>
            </p:nvSpPr>
            <p:spPr bwMode="auto">
              <a:xfrm>
                <a:off x="7572" y="24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2" name="Rectangle 20"/>
              <p:cNvSpPr>
                <a:spLocks noChangeArrowheads="1"/>
              </p:cNvSpPr>
              <p:nvPr/>
            </p:nvSpPr>
            <p:spPr bwMode="auto">
              <a:xfrm>
                <a:off x="7680" y="252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93" name="Rectangle 21"/>
              <p:cNvSpPr>
                <a:spLocks noChangeArrowheads="1"/>
              </p:cNvSpPr>
              <p:nvPr/>
            </p:nvSpPr>
            <p:spPr bwMode="auto">
              <a:xfrm>
                <a:off x="7703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4" name="Rectangle 22"/>
              <p:cNvSpPr>
                <a:spLocks noChangeArrowheads="1"/>
              </p:cNvSpPr>
              <p:nvPr/>
            </p:nvSpPr>
            <p:spPr bwMode="auto">
              <a:xfrm>
                <a:off x="7811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95" name="Rectangle 23"/>
              <p:cNvSpPr>
                <a:spLocks noChangeArrowheads="1"/>
              </p:cNvSpPr>
              <p:nvPr/>
            </p:nvSpPr>
            <p:spPr bwMode="auto">
              <a:xfrm>
                <a:off x="8050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6" name="Rectangle 24"/>
              <p:cNvSpPr>
                <a:spLocks noChangeArrowheads="1"/>
              </p:cNvSpPr>
              <p:nvPr/>
            </p:nvSpPr>
            <p:spPr bwMode="auto">
              <a:xfrm>
                <a:off x="8158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97" name="Rectangle 25"/>
              <p:cNvSpPr>
                <a:spLocks noChangeArrowheads="1"/>
              </p:cNvSpPr>
              <p:nvPr/>
            </p:nvSpPr>
            <p:spPr bwMode="auto">
              <a:xfrm>
                <a:off x="8397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8" name="Rectangle 26"/>
              <p:cNvSpPr>
                <a:spLocks noChangeArrowheads="1"/>
              </p:cNvSpPr>
              <p:nvPr/>
            </p:nvSpPr>
            <p:spPr bwMode="auto">
              <a:xfrm>
                <a:off x="8504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799" name="Rectangle 27"/>
              <p:cNvSpPr>
                <a:spLocks noChangeArrowheads="1"/>
              </p:cNvSpPr>
              <p:nvPr/>
            </p:nvSpPr>
            <p:spPr bwMode="auto">
              <a:xfrm>
                <a:off x="7441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0" name="Rectangle 28"/>
              <p:cNvSpPr>
                <a:spLocks noChangeArrowheads="1"/>
              </p:cNvSpPr>
              <p:nvPr/>
            </p:nvSpPr>
            <p:spPr bwMode="auto">
              <a:xfrm>
                <a:off x="7549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4801" name="Rectangle 29"/>
              <p:cNvSpPr>
                <a:spLocks noChangeArrowheads="1"/>
              </p:cNvSpPr>
              <p:nvPr/>
            </p:nvSpPr>
            <p:spPr bwMode="auto">
              <a:xfrm>
                <a:off x="8050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2" name="Rectangle 30"/>
              <p:cNvSpPr>
                <a:spLocks noChangeArrowheads="1"/>
              </p:cNvSpPr>
              <p:nvPr/>
            </p:nvSpPr>
            <p:spPr bwMode="auto">
              <a:xfrm>
                <a:off x="8158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4803" name="Rectangle 31"/>
              <p:cNvSpPr>
                <a:spLocks noChangeArrowheads="1"/>
              </p:cNvSpPr>
              <p:nvPr/>
            </p:nvSpPr>
            <p:spPr bwMode="auto">
              <a:xfrm>
                <a:off x="8397" y="3449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4" name="Rectangle 32"/>
              <p:cNvSpPr>
                <a:spLocks noChangeArrowheads="1"/>
              </p:cNvSpPr>
              <p:nvPr/>
            </p:nvSpPr>
            <p:spPr bwMode="auto">
              <a:xfrm>
                <a:off x="8504" y="356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  <p:sp>
            <p:nvSpPr>
              <p:cNvPr id="74805" name="Rectangle 33"/>
              <p:cNvSpPr>
                <a:spLocks noChangeArrowheads="1"/>
              </p:cNvSpPr>
              <p:nvPr/>
            </p:nvSpPr>
            <p:spPr bwMode="auto">
              <a:xfrm>
                <a:off x="9175" y="29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6" name="Rectangle 34"/>
              <p:cNvSpPr>
                <a:spLocks noChangeArrowheads="1"/>
              </p:cNvSpPr>
              <p:nvPr/>
            </p:nvSpPr>
            <p:spPr bwMode="auto">
              <a:xfrm>
                <a:off x="9282" y="30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8</a:t>
                </a:r>
                <a:endParaRPr lang="en-US" sz="1200"/>
              </a:p>
            </p:txBody>
          </p:sp>
        </p:grpSp>
        <p:sp>
          <p:nvSpPr>
            <p:cNvPr id="74774" name="Rectangle 38"/>
            <p:cNvSpPr>
              <a:spLocks noChangeArrowheads="1"/>
            </p:cNvSpPr>
            <p:nvPr/>
          </p:nvSpPr>
          <p:spPr bwMode="auto">
            <a:xfrm>
              <a:off x="1214415" y="4214818"/>
              <a:ext cx="362603" cy="276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3</a:t>
              </a:r>
              <a:endParaRPr lang="en-US" sz="1200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000100" y="3571876"/>
            <a:ext cx="2286012" cy="2206283"/>
            <a:chOff x="6857998" y="4286253"/>
            <a:chExt cx="2286028" cy="2205763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6857998" y="4286253"/>
              <a:ext cx="2286028" cy="2000261"/>
              <a:chOff x="2233" y="2063"/>
              <a:chExt cx="1927" cy="1971"/>
            </a:xfrm>
          </p:grpSpPr>
          <p:sp>
            <p:nvSpPr>
              <p:cNvPr id="7476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7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7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7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</p:grpSp>
        <p:sp>
          <p:nvSpPr>
            <p:cNvPr id="74759" name="Rectangle 73"/>
            <p:cNvSpPr>
              <a:spLocks noChangeArrowheads="1"/>
            </p:cNvSpPr>
            <p:nvPr/>
          </p:nvSpPr>
          <p:spPr bwMode="auto">
            <a:xfrm>
              <a:off x="7715240" y="6215082"/>
              <a:ext cx="362603" cy="276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1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2091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8393</TotalTime>
  <Words>1687</Words>
  <Application>Microsoft Office PowerPoint</Application>
  <PresentationFormat>On-screen Show (4:3)</PresentationFormat>
  <Paragraphs>555</Paragraphs>
  <Slides>41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Diseño predeterminado</vt:lpstr>
      <vt:lpstr>Visio</vt:lpstr>
      <vt:lpstr>Equation</vt:lpstr>
      <vt:lpstr>PowerPoint Presentation</vt:lpstr>
      <vt:lpstr>Sejarah Graf</vt:lpstr>
      <vt:lpstr>Sejarah Graf</vt:lpstr>
      <vt:lpstr>Sejarah Graf</vt:lpstr>
      <vt:lpstr>Definisi Graf</vt:lpstr>
      <vt:lpstr>Contoh</vt:lpstr>
      <vt:lpstr>Contoh</vt:lpstr>
      <vt:lpstr>Jenis-Jenis Graf</vt:lpstr>
      <vt:lpstr>Jenis-Jenis Graf</vt:lpstr>
      <vt:lpstr>Jenis-Jenis Graf</vt:lpstr>
      <vt:lpstr>Terminologi Graf</vt:lpstr>
      <vt:lpstr>Terminologi Graf</vt:lpstr>
      <vt:lpstr>Terminologi Graf</vt:lpstr>
      <vt:lpstr>Terminologi Graf</vt:lpstr>
      <vt:lpstr>Terminologi Graf</vt:lpstr>
      <vt:lpstr>Contoh</vt:lpstr>
      <vt:lpstr>Contoh</vt:lpstr>
      <vt:lpstr>Derajat Graf Berarah</vt:lpstr>
      <vt:lpstr>Contoh</vt:lpstr>
      <vt:lpstr>Lemma Jabat Tangan</vt:lpstr>
      <vt:lpstr>Contoh</vt:lpstr>
      <vt:lpstr>Contoh</vt:lpstr>
      <vt:lpstr>Contoh</vt:lpstr>
      <vt:lpstr>Solusi</vt:lpstr>
      <vt:lpstr> Pewarnaan Graf</vt:lpstr>
      <vt:lpstr> Algoritma Welch Powel</vt:lpstr>
      <vt:lpstr> Contoh</vt:lpstr>
      <vt:lpstr> Solusi</vt:lpstr>
      <vt:lpstr> Solusi</vt:lpstr>
      <vt:lpstr> Contoh</vt:lpstr>
      <vt:lpstr>Solusi</vt:lpstr>
      <vt:lpstr>Penyusunan Jadwal Dengan Pewarnaan Graf</vt:lpstr>
      <vt:lpstr>Solusi</vt:lpstr>
      <vt:lpstr>Solusi</vt:lpstr>
      <vt:lpstr>Pengelompokan Zat Kimia Dengan Pewarnaan Graf</vt:lpstr>
      <vt:lpstr>Pengelompokan Zat Kimia Dengan Pewarnaan Graf</vt:lpstr>
      <vt:lpstr>Solusi</vt:lpstr>
      <vt:lpstr>Solusi</vt:lpstr>
      <vt:lpstr>Pengaturan Warna Pada Rambu Lalu Lintas</vt:lpstr>
      <vt:lpstr>Solusi</vt:lpstr>
      <vt:lpstr>Solusi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868</cp:revision>
  <dcterms:created xsi:type="dcterms:W3CDTF">2010-05-23T14:28:12Z</dcterms:created>
  <dcterms:modified xsi:type="dcterms:W3CDTF">2015-11-17T02:50:11Z</dcterms:modified>
</cp:coreProperties>
</file>