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310" r:id="rId3"/>
    <p:sldId id="324" r:id="rId4"/>
    <p:sldId id="325" r:id="rId5"/>
    <p:sldId id="326" r:id="rId6"/>
    <p:sldId id="327" r:id="rId7"/>
    <p:sldId id="328" r:id="rId8"/>
    <p:sldId id="329" r:id="rId9"/>
    <p:sldId id="330" r:id="rId10"/>
    <p:sldId id="331" r:id="rId11"/>
    <p:sldId id="332" r:id="rId12"/>
    <p:sldId id="333" r:id="rId13"/>
    <p:sldId id="335" r:id="rId14"/>
    <p:sldId id="336" r:id="rId15"/>
    <p:sldId id="337" r:id="rId16"/>
    <p:sldId id="338" r:id="rId17"/>
    <p:sldId id="339" r:id="rId18"/>
    <p:sldId id="340" r:id="rId19"/>
    <p:sldId id="341" r:id="rId20"/>
    <p:sldId id="342" r:id="rId21"/>
    <p:sldId id="343" r:id="rId22"/>
    <p:sldId id="344" r:id="rId23"/>
    <p:sldId id="345" r:id="rId24"/>
    <p:sldId id="346" r:id="rId25"/>
    <p:sldId id="347" r:id="rId26"/>
    <p:sldId id="349" r:id="rId27"/>
    <p:sldId id="357" r:id="rId28"/>
    <p:sldId id="358" r:id="rId29"/>
    <p:sldId id="360" r:id="rId30"/>
    <p:sldId id="350" r:id="rId31"/>
    <p:sldId id="351" r:id="rId32"/>
    <p:sldId id="352" r:id="rId33"/>
    <p:sldId id="353" r:id="rId34"/>
    <p:sldId id="354" r:id="rId35"/>
    <p:sldId id="355" r:id="rId36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422C16"/>
    <a:srgbClr val="0C788E"/>
    <a:srgbClr val="006666"/>
    <a:srgbClr val="0099CC"/>
    <a:srgbClr val="E0C0A0"/>
    <a:srgbClr val="DDDDDD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35" autoAdjust="0"/>
    <p:restoredTop sz="94652" autoAdjust="0"/>
  </p:normalViewPr>
  <p:slideViewPr>
    <p:cSldViewPr>
      <p:cViewPr varScale="1">
        <p:scale>
          <a:sx n="66" d="100"/>
          <a:sy n="66" d="100"/>
        </p:scale>
        <p:origin x="124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95CFB-2F6E-4369-B509-B04FED873036}" type="datetimeFigureOut">
              <a:rPr lang="en-US" smtClean="0"/>
              <a:t>8/20/2015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535E9D-75C7-4CE9-9A01-BA75690069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30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fld id="{0D50EF39-45B9-4B6B-9070-91858A41CA02}" type="datetime3">
              <a:rPr lang="en-US" smtClean="0"/>
              <a:pPr/>
              <a:t>20 August 2015</a:t>
            </a:fld>
            <a:endParaRPr lang="en-US" smtClean="0"/>
          </a:p>
        </p:txBody>
      </p:sp>
      <p:sp>
        <p:nvSpPr>
          <p:cNvPr id="2253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modul kuliah logika matematika- T. Kustendi, M.T 2007</a:t>
            </a:r>
          </a:p>
        </p:txBody>
      </p:sp>
      <p:sp>
        <p:nvSpPr>
          <p:cNvPr id="2253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FFEA160-8731-4178-81DC-053C7286B23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53776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8E495-E2FE-4E2F-99BA-125475ED0C4D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96189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706FB-BC99-4D0C-80CF-214168FA666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47935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90DE7-E061-401F-BA11-7C869DBAB99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12755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C88F7-5F62-47DB-A77C-B2010AD9F97A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854981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5FB804-2339-423C-9D26-03D38981E9A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360532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AF7AC4-D0FD-478F-AF05-5983370EF33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9765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338A3-108B-431B-AD7B-EE43A2507180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30621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C34BC-17EA-4B35-A39B-E7FFE51748FB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55270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71F68-A5F0-4FB4-A5A1-25ABC78F4DA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627604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7D9B5-153B-4F91-AFB3-39D32EDAC94C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95595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E8A751-2DC5-4354-BD0F-5FC7FAE7B686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450786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80B2A5A7-DE69-45E7-8938-4188FAB97E24}" type="slidenum">
              <a:rPr lang="es-ES" altLang="en-US"/>
              <a:pPr>
                <a:defRPr/>
              </a:pPr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175"/>
          <p:cNvSpPr>
            <a:spLocks noChangeArrowheads="1"/>
          </p:cNvSpPr>
          <p:nvPr/>
        </p:nvSpPr>
        <p:spPr bwMode="auto">
          <a:xfrm>
            <a:off x="254000" y="4797425"/>
            <a:ext cx="52546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s-UY" altLang="en-US" sz="2000" b="1" dirty="0">
                <a:solidFill>
                  <a:srgbClr val="663300"/>
                </a:solidFill>
              </a:rPr>
              <a:t>Heru </a:t>
            </a:r>
            <a:r>
              <a:rPr lang="es-UY" altLang="en-US" sz="2000" b="1" dirty="0" err="1">
                <a:solidFill>
                  <a:srgbClr val="663300"/>
                </a:solidFill>
              </a:rPr>
              <a:t>Nugroho</a:t>
            </a:r>
            <a:r>
              <a:rPr lang="es-UY" altLang="en-US" sz="2000" b="1" dirty="0">
                <a:solidFill>
                  <a:srgbClr val="663300"/>
                </a:solidFill>
              </a:rPr>
              <a:t>, </a:t>
            </a:r>
            <a:r>
              <a:rPr lang="es-UY" altLang="en-US" sz="2000" b="1" dirty="0" err="1">
                <a:solidFill>
                  <a:srgbClr val="663300"/>
                </a:solidFill>
              </a:rPr>
              <a:t>S.Si</a:t>
            </a:r>
            <a:r>
              <a:rPr lang="es-UY" altLang="en-US" sz="2000" b="1" dirty="0">
                <a:solidFill>
                  <a:srgbClr val="663300"/>
                </a:solidFill>
              </a:rPr>
              <a:t>., M.T.</a:t>
            </a:r>
            <a:endParaRPr lang="es-ES" altLang="en-US" sz="2000" b="1" dirty="0">
              <a:solidFill>
                <a:srgbClr val="663300"/>
              </a:solidFill>
            </a:endParaRPr>
          </a:p>
        </p:txBody>
      </p:sp>
      <p:grpSp>
        <p:nvGrpSpPr>
          <p:cNvPr id="3076" name="Group 1"/>
          <p:cNvGrpSpPr>
            <a:grpSpLocks/>
          </p:cNvGrpSpPr>
          <p:nvPr/>
        </p:nvGrpSpPr>
        <p:grpSpPr bwMode="auto">
          <a:xfrm>
            <a:off x="4121769" y="2719713"/>
            <a:ext cx="1080950" cy="1038020"/>
            <a:chOff x="7092280" y="332656"/>
            <a:chExt cx="1592238" cy="1580791"/>
          </a:xfrm>
        </p:grpSpPr>
        <p:pic>
          <p:nvPicPr>
            <p:cNvPr id="3079" name="Picture 12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1870" b="-4478"/>
            <a:stretch>
              <a:fillRect/>
            </a:stretch>
          </p:blipFill>
          <p:spPr bwMode="auto">
            <a:xfrm>
              <a:off x="7523149" y="332656"/>
              <a:ext cx="865275" cy="9286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0" name="Picture 13" descr="telkom-university.pn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940" b="4630"/>
            <a:stretch>
              <a:fillRect/>
            </a:stretch>
          </p:blipFill>
          <p:spPr bwMode="auto">
            <a:xfrm>
              <a:off x="7092280" y="1261344"/>
              <a:ext cx="1592238" cy="652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2225" name="Picture 177" descr="https://fbcdn-sphotos-g-a.akamaihd.net/hphotos-ak-xaf1/v/t1.0-9/995625_10203166200897218_9210651446856539772_n.jpg?oh=5a18bdc14bca61dd6c8bf1ce72de3824&amp;oe=5463FA83&amp;__gda__=1415701810_0d5bfac5bafc124b3739f5f52b01c56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36" y="692696"/>
            <a:ext cx="2802334" cy="280233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3078" name="Rectangle 2"/>
          <p:cNvSpPr>
            <a:spLocks noChangeArrowheads="1"/>
          </p:cNvSpPr>
          <p:nvPr/>
        </p:nvSpPr>
        <p:spPr bwMode="auto">
          <a:xfrm>
            <a:off x="282536" y="5399059"/>
            <a:ext cx="4905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No </a:t>
            </a:r>
            <a:r>
              <a:rPr lang="en-US" altLang="en-US" b="1" dirty="0" err="1" smtClean="0"/>
              <a:t>Tlp</a:t>
            </a:r>
            <a:r>
              <a:rPr lang="en-US" altLang="en-US" b="1" dirty="0" smtClean="0"/>
              <a:t> 	: 081394322043</a:t>
            </a:r>
          </a:p>
          <a:p>
            <a:pPr eaLnBrk="1" hangingPunct="1"/>
            <a:r>
              <a:rPr lang="en-US" altLang="en-US" b="1" dirty="0" smtClean="0"/>
              <a:t>Email</a:t>
            </a:r>
            <a:r>
              <a:rPr lang="en-US" altLang="en-US" b="1" dirty="0"/>
              <a:t>	: heru@tass.telkomuniversity.ac.id</a:t>
            </a:r>
          </a:p>
        </p:txBody>
      </p:sp>
      <p:sp>
        <p:nvSpPr>
          <p:cNvPr id="2" name="Rectangle 1"/>
          <p:cNvSpPr/>
          <p:nvPr/>
        </p:nvSpPr>
        <p:spPr>
          <a:xfrm>
            <a:off x="4211959" y="222865"/>
            <a:ext cx="4608513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Matematika</a:t>
            </a:r>
            <a:r>
              <a:rPr lang="en-US" sz="3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en-US" sz="36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Diskrit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02719" y="913418"/>
            <a:ext cx="344190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b="1" dirty="0" smtClean="0"/>
              <a:t>Semester </a:t>
            </a:r>
            <a:r>
              <a:rPr lang="en-US" altLang="en-US" b="1" dirty="0" err="1" smtClean="0"/>
              <a:t>Ganjil</a:t>
            </a:r>
            <a:r>
              <a:rPr lang="en-US" altLang="en-US" b="1" dirty="0" smtClean="0"/>
              <a:t> TA </a:t>
            </a:r>
            <a:r>
              <a:rPr lang="en-US" altLang="en-US" b="1" dirty="0" smtClean="0"/>
              <a:t>2015-2016</a:t>
            </a:r>
            <a:endParaRPr lang="en-US" alt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51519" y="4151094"/>
            <a:ext cx="283335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3600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Himpunan</a:t>
            </a:r>
            <a:endParaRPr lang="en-US" sz="3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ISTILAH-ISTILAH DALAM HIMPUNAN</a:t>
            </a:r>
            <a:endParaRPr lang="en-US" sz="36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</a:pPr>
            <a:r>
              <a:rPr lang="en-US" i="1" u="sng" dirty="0" smtClean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DIAGRAM  VENN</a:t>
            </a:r>
            <a:r>
              <a:rPr lang="en-US" u="sng" dirty="0" smtClean="0">
                <a:cs typeface="Arial" charset="0"/>
              </a:rPr>
              <a:t> (</a:t>
            </a:r>
            <a:r>
              <a:rPr lang="en-US" i="1" dirty="0" smtClean="0">
                <a:solidFill>
                  <a:srgbClr val="FF3300"/>
                </a:solidFill>
                <a:cs typeface="Arial" charset="0"/>
              </a:rPr>
              <a:t>John  Venn</a:t>
            </a:r>
            <a:r>
              <a:rPr lang="en-US" dirty="0" smtClean="0">
                <a:solidFill>
                  <a:srgbClr val="FF3300"/>
                </a:solidFill>
                <a:cs typeface="Arial" charset="0"/>
              </a:rPr>
              <a:t>  </a:t>
            </a:r>
            <a:r>
              <a:rPr lang="en-US" dirty="0" err="1" smtClean="0">
                <a:solidFill>
                  <a:srgbClr val="FF3300"/>
                </a:solidFill>
                <a:cs typeface="Arial" charset="0"/>
              </a:rPr>
              <a:t>pada</a:t>
            </a:r>
            <a:r>
              <a:rPr lang="en-US" dirty="0" smtClean="0">
                <a:solidFill>
                  <a:srgbClr val="FF3300"/>
                </a:solidFill>
                <a:cs typeface="Arial" charset="0"/>
              </a:rPr>
              <a:t> </a:t>
            </a:r>
            <a:r>
              <a:rPr lang="en-US" dirty="0" err="1" smtClean="0">
                <a:solidFill>
                  <a:srgbClr val="FF3300"/>
                </a:solidFill>
                <a:cs typeface="Arial" charset="0"/>
              </a:rPr>
              <a:t>tahun</a:t>
            </a:r>
            <a:r>
              <a:rPr lang="en-US" dirty="0" smtClean="0">
                <a:solidFill>
                  <a:srgbClr val="FF3300"/>
                </a:solidFill>
                <a:cs typeface="Arial" charset="0"/>
              </a:rPr>
              <a:t> 1881</a:t>
            </a:r>
            <a:r>
              <a:rPr lang="en-US" dirty="0" smtClean="0">
                <a:cs typeface="Arial" charset="0"/>
              </a:rPr>
              <a:t>)</a:t>
            </a:r>
          </a:p>
          <a:p>
            <a:pPr marL="457200" lvl="1" indent="0" algn="just">
              <a:spcBef>
                <a:spcPct val="50000"/>
              </a:spcBef>
              <a:buNone/>
            </a:pPr>
            <a:r>
              <a:rPr lang="en-US" dirty="0" err="1" smtClean="0">
                <a:cs typeface="Arial" charset="0"/>
              </a:rPr>
              <a:t>Himpunan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digambarkan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dengan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sebuah</a:t>
            </a:r>
            <a:r>
              <a:rPr lang="en-US" dirty="0" smtClean="0">
                <a:cs typeface="Arial" charset="0"/>
              </a:rPr>
              <a:t> oval (</a:t>
            </a:r>
            <a:r>
              <a:rPr lang="en-US" dirty="0" err="1" smtClean="0">
                <a:cs typeface="Arial" charset="0"/>
              </a:rPr>
              <a:t>tidak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harus</a:t>
            </a:r>
            <a:r>
              <a:rPr lang="en-US" dirty="0" smtClean="0">
                <a:cs typeface="Arial" charset="0"/>
              </a:rPr>
              <a:t>), </a:t>
            </a:r>
            <a:r>
              <a:rPr lang="en-US" dirty="0" err="1" smtClean="0">
                <a:cs typeface="Arial" charset="0"/>
              </a:rPr>
              <a:t>dan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anggota-anggotanta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digambarkan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dengan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sebuah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noktah</a:t>
            </a:r>
            <a:r>
              <a:rPr lang="en-US" dirty="0" smtClean="0">
                <a:cs typeface="Arial" charset="0"/>
              </a:rPr>
              <a:t> (</a:t>
            </a:r>
            <a:r>
              <a:rPr lang="en-US" dirty="0" err="1" smtClean="0">
                <a:cs typeface="Arial" charset="0"/>
              </a:rPr>
              <a:t>titik</a:t>
            </a:r>
            <a:r>
              <a:rPr lang="en-US" dirty="0" smtClean="0">
                <a:cs typeface="Arial" charset="0"/>
              </a:rPr>
              <a:t>) yang </a:t>
            </a:r>
            <a:r>
              <a:rPr lang="en-US" dirty="0" err="1" smtClean="0">
                <a:cs typeface="Arial" charset="0"/>
              </a:rPr>
              <a:t>diberi</a:t>
            </a:r>
            <a:r>
              <a:rPr lang="en-US" dirty="0" smtClean="0">
                <a:cs typeface="Arial" charset="0"/>
              </a:rPr>
              <a:t> label, </a:t>
            </a:r>
            <a:r>
              <a:rPr lang="en-US" dirty="0" err="1" smtClean="0">
                <a:cs typeface="Arial" charset="0"/>
              </a:rPr>
              <a:t>sedangkan</a:t>
            </a:r>
            <a:r>
              <a:rPr lang="en-US" dirty="0" smtClean="0">
                <a:cs typeface="Arial" charset="0"/>
              </a:rPr>
              <a:t>  </a:t>
            </a:r>
            <a:r>
              <a:rPr lang="en-US" dirty="0" err="1" smtClean="0">
                <a:cs typeface="Arial" charset="0"/>
              </a:rPr>
              <a:t>himpunan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semesta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digambarkan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dengan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segi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empat</a:t>
            </a:r>
            <a:r>
              <a:rPr lang="en-US" dirty="0" smtClean="0">
                <a:cs typeface="Arial" charset="0"/>
              </a:rPr>
              <a:t>.</a:t>
            </a:r>
          </a:p>
          <a:p>
            <a:pPr algn="just">
              <a:spcBef>
                <a:spcPct val="50000"/>
              </a:spcBef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CC7A8-C237-41A6-B930-945D97A41515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422207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 DIAGRAM VENN</a:t>
            </a:r>
            <a:endParaRPr lang="en-US" sz="3600" dirty="0" smtClean="0"/>
          </a:p>
        </p:txBody>
      </p:sp>
      <p:sp>
        <p:nvSpPr>
          <p:cNvPr id="26" name="Content Placeholder 2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ct val="50000"/>
              </a:spcBef>
              <a:buNone/>
            </a:pPr>
            <a:r>
              <a:rPr lang="en-US" sz="2800" dirty="0" err="1" smtClean="0">
                <a:cs typeface="Arial" charset="0"/>
              </a:rPr>
              <a:t>Jika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diketahui</a:t>
            </a:r>
            <a:endParaRPr lang="en-US" sz="2800" dirty="0" smtClean="0">
              <a:cs typeface="Arial" charset="0"/>
            </a:endParaRPr>
          </a:p>
          <a:p>
            <a:pPr algn="just">
              <a:spcBef>
                <a:spcPct val="50000"/>
              </a:spcBef>
            </a:pPr>
            <a:r>
              <a:rPr lang="en-US" sz="2800" dirty="0" smtClean="0">
                <a:cs typeface="Arial" charset="0"/>
              </a:rPr>
              <a:t>S = {1,2,3,4,5,6,7,8,9,10,11,12}</a:t>
            </a:r>
            <a:endParaRPr lang="en-US" sz="2800" dirty="0" smtClean="0"/>
          </a:p>
          <a:p>
            <a:pPr algn="just">
              <a:spcBef>
                <a:spcPct val="50000"/>
              </a:spcBef>
            </a:pPr>
            <a:r>
              <a:rPr lang="en-US" sz="2800" dirty="0" smtClean="0">
                <a:cs typeface="Arial" charset="0"/>
              </a:rPr>
              <a:t>A = {</a:t>
            </a:r>
            <a:r>
              <a:rPr lang="en-US" sz="2800" dirty="0" smtClean="0">
                <a:solidFill>
                  <a:schemeClr val="accent2"/>
                </a:solidFill>
                <a:cs typeface="Arial" charset="0"/>
              </a:rPr>
              <a:t>2</a:t>
            </a:r>
            <a:r>
              <a:rPr lang="en-US" sz="2800" dirty="0" smtClean="0">
                <a:cs typeface="Arial" charset="0"/>
              </a:rPr>
              <a:t>,</a:t>
            </a:r>
            <a:r>
              <a:rPr lang="en-US" sz="2800" dirty="0" smtClean="0">
                <a:solidFill>
                  <a:srgbClr val="FF3300"/>
                </a:solidFill>
                <a:cs typeface="Arial" charset="0"/>
              </a:rPr>
              <a:t>3</a:t>
            </a:r>
            <a:r>
              <a:rPr lang="en-US" sz="2800" dirty="0" smtClean="0">
                <a:cs typeface="Arial" charset="0"/>
              </a:rPr>
              <a:t>,</a:t>
            </a:r>
            <a:r>
              <a:rPr lang="en-US" sz="2800" dirty="0" smtClean="0">
                <a:solidFill>
                  <a:schemeClr val="accent2"/>
                </a:solidFill>
                <a:cs typeface="Arial" charset="0"/>
              </a:rPr>
              <a:t>6,</a:t>
            </a:r>
            <a:r>
              <a:rPr lang="en-US" sz="2800" dirty="0" smtClean="0">
                <a:solidFill>
                  <a:srgbClr val="FF3300"/>
                </a:solidFill>
                <a:cs typeface="Arial" charset="0"/>
              </a:rPr>
              <a:t>8</a:t>
            </a:r>
            <a:r>
              <a:rPr lang="en-US" sz="2800" dirty="0" smtClean="0">
                <a:cs typeface="Arial" charset="0"/>
              </a:rPr>
              <a:t>,</a:t>
            </a:r>
            <a:r>
              <a:rPr lang="en-US" sz="2800" dirty="0" smtClean="0">
                <a:solidFill>
                  <a:schemeClr val="accent2"/>
                </a:solidFill>
                <a:cs typeface="Arial" charset="0"/>
              </a:rPr>
              <a:t>9,11</a:t>
            </a:r>
            <a:r>
              <a:rPr lang="en-US" sz="2800" dirty="0" smtClean="0">
                <a:cs typeface="Arial" charset="0"/>
              </a:rPr>
              <a:t>}                   </a:t>
            </a:r>
            <a:endParaRPr lang="en-US" sz="2800" dirty="0" smtClean="0"/>
          </a:p>
          <a:p>
            <a:pPr algn="just">
              <a:spcBef>
                <a:spcPct val="50000"/>
              </a:spcBef>
            </a:pPr>
            <a:r>
              <a:rPr lang="en-US" sz="2800" dirty="0" smtClean="0">
                <a:cs typeface="Arial" charset="0"/>
              </a:rPr>
              <a:t>B = {</a:t>
            </a:r>
            <a:r>
              <a:rPr lang="en-US" sz="2800" dirty="0" smtClean="0">
                <a:solidFill>
                  <a:srgbClr val="993366"/>
                </a:solidFill>
                <a:cs typeface="Arial" charset="0"/>
              </a:rPr>
              <a:t>1</a:t>
            </a:r>
            <a:r>
              <a:rPr lang="en-US" sz="2800" dirty="0" smtClean="0">
                <a:cs typeface="Arial" charset="0"/>
              </a:rPr>
              <a:t>,</a:t>
            </a:r>
            <a:r>
              <a:rPr lang="en-US" sz="2800" dirty="0" smtClean="0">
                <a:solidFill>
                  <a:srgbClr val="FF3300"/>
                </a:solidFill>
                <a:cs typeface="Arial" charset="0"/>
              </a:rPr>
              <a:t>3</a:t>
            </a:r>
            <a:r>
              <a:rPr lang="en-US" sz="2800" dirty="0" smtClean="0">
                <a:cs typeface="Arial" charset="0"/>
              </a:rPr>
              <a:t>,</a:t>
            </a:r>
            <a:r>
              <a:rPr lang="en-US" sz="2800" dirty="0" smtClean="0">
                <a:solidFill>
                  <a:srgbClr val="993366"/>
                </a:solidFill>
                <a:cs typeface="Arial" charset="0"/>
              </a:rPr>
              <a:t>4,5,7</a:t>
            </a:r>
            <a:r>
              <a:rPr lang="en-US" sz="2800" dirty="0" smtClean="0">
                <a:cs typeface="Arial" charset="0"/>
              </a:rPr>
              <a:t>,</a:t>
            </a:r>
            <a:r>
              <a:rPr lang="en-US" sz="2800" dirty="0" smtClean="0">
                <a:solidFill>
                  <a:srgbClr val="FF3300"/>
                </a:solidFill>
                <a:cs typeface="Arial" charset="0"/>
              </a:rPr>
              <a:t>8</a:t>
            </a:r>
            <a:r>
              <a:rPr lang="en-US" sz="2800" dirty="0" smtClean="0">
                <a:cs typeface="Arial" charset="0"/>
              </a:rPr>
              <a:t>}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2800" dirty="0" err="1" smtClean="0">
                <a:cs typeface="Arial" charset="0"/>
              </a:rPr>
              <a:t>Maka</a:t>
            </a:r>
            <a:r>
              <a:rPr lang="en-US" sz="2800" dirty="0" smtClean="0">
                <a:cs typeface="Arial" charset="0"/>
              </a:rPr>
              <a:t> diagram </a:t>
            </a:r>
            <a:r>
              <a:rPr lang="en-US" sz="2800" dirty="0" err="1" smtClean="0">
                <a:cs typeface="Arial" charset="0"/>
              </a:rPr>
              <a:t>ven</a:t>
            </a:r>
            <a:r>
              <a:rPr lang="en-US" sz="2800" dirty="0" smtClean="0">
                <a:cs typeface="Arial" charset="0"/>
              </a:rPr>
              <a:t>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2800" dirty="0" err="1" smtClean="0">
                <a:cs typeface="Arial" charset="0"/>
              </a:rPr>
              <a:t>untuk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kasus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tersebut</a:t>
            </a:r>
            <a:r>
              <a:rPr lang="en-US" sz="2800" dirty="0" smtClean="0">
                <a:cs typeface="Arial" charset="0"/>
              </a:rPr>
              <a:t>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2800" dirty="0" err="1" smtClean="0">
                <a:cs typeface="Arial" charset="0"/>
              </a:rPr>
              <a:t>adalah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sebagai</a:t>
            </a:r>
            <a:r>
              <a:rPr lang="en-US" sz="2800" dirty="0" smtClean="0">
                <a:cs typeface="Arial" charset="0"/>
              </a:rPr>
              <a:t> </a:t>
            </a:r>
            <a:r>
              <a:rPr lang="en-US" sz="2800" dirty="0" err="1" smtClean="0">
                <a:cs typeface="Arial" charset="0"/>
              </a:rPr>
              <a:t>berikut</a:t>
            </a:r>
            <a:endParaRPr lang="en-US" sz="2800" dirty="0" smtClean="0">
              <a:cs typeface="Arial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endParaRPr lang="en-US" sz="2800" dirty="0"/>
          </a:p>
        </p:txBody>
      </p:sp>
      <p:sp>
        <p:nvSpPr>
          <p:cNvPr id="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86D302-2791-4763-8C90-2C82C0857D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4668866" y="4000504"/>
            <a:ext cx="3975100" cy="2459037"/>
          </a:xfrm>
          <a:prstGeom prst="rect">
            <a:avLst/>
          </a:prstGeom>
          <a:solidFill>
            <a:srgbClr val="CC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Oval 7"/>
          <p:cNvSpPr>
            <a:spLocks noChangeArrowheads="1"/>
          </p:cNvSpPr>
          <p:nvPr/>
        </p:nvSpPr>
        <p:spPr bwMode="auto">
          <a:xfrm>
            <a:off x="5038754" y="4351341"/>
            <a:ext cx="1835150" cy="1757363"/>
          </a:xfrm>
          <a:prstGeom prst="ellipse">
            <a:avLst/>
          </a:prstGeom>
          <a:solidFill>
            <a:srgbClr val="C0C0C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6108729" y="4351341"/>
            <a:ext cx="1835150" cy="1757363"/>
          </a:xfrm>
          <a:prstGeom prst="ellipse">
            <a:avLst/>
          </a:prstGeom>
          <a:solidFill>
            <a:srgbClr val="C0C0C0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993366"/>
              </a:solidFill>
            </a:endParaRP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267479" y="4789491"/>
            <a:ext cx="452437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ym typeface="Symbol" pitchFamily="18" charset="2"/>
              </a:rPr>
              <a:t></a:t>
            </a:r>
            <a:r>
              <a:rPr lang="en-US">
                <a:solidFill>
                  <a:srgbClr val="FF3300"/>
                </a:solidFill>
              </a:rPr>
              <a:t>3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6261129" y="5311779"/>
            <a:ext cx="612775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ym typeface="Symbol" pitchFamily="18" charset="2"/>
              </a:rPr>
              <a:t></a:t>
            </a:r>
            <a:r>
              <a:rPr lang="en-US">
                <a:solidFill>
                  <a:srgbClr val="FF3300"/>
                </a:solidFill>
              </a:rPr>
              <a:t>8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7026304" y="5229229"/>
            <a:ext cx="61118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ym typeface="Symbol" pitchFamily="18" charset="2"/>
              </a:rPr>
              <a:t></a:t>
            </a:r>
            <a:r>
              <a:rPr lang="en-US">
                <a:solidFill>
                  <a:srgbClr val="993366"/>
                </a:solidFill>
              </a:rPr>
              <a:t>5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7178704" y="4702179"/>
            <a:ext cx="61118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rgbClr val="993366"/>
                </a:solidFill>
                <a:sym typeface="Symbol" pitchFamily="18" charset="2"/>
              </a:rPr>
              <a:t></a:t>
            </a:r>
            <a:r>
              <a:rPr lang="en-US">
                <a:solidFill>
                  <a:srgbClr val="993366"/>
                </a:solidFill>
              </a:rPr>
              <a:t>4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6873904" y="4351341"/>
            <a:ext cx="61118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olidFill>
                  <a:srgbClr val="993366"/>
                </a:solidFill>
                <a:sym typeface="Symbol" pitchFamily="18" charset="2"/>
              </a:rPr>
              <a:t></a:t>
            </a:r>
            <a:r>
              <a:rPr lang="en-US">
                <a:solidFill>
                  <a:srgbClr val="993366"/>
                </a:solidFill>
              </a:rPr>
              <a:t>1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6719916" y="5581654"/>
            <a:ext cx="61277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ym typeface="Symbol" pitchFamily="18" charset="2"/>
              </a:rPr>
              <a:t></a:t>
            </a:r>
            <a:r>
              <a:rPr lang="en-US">
                <a:solidFill>
                  <a:srgbClr val="993366"/>
                </a:solidFill>
              </a:rPr>
              <a:t>7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191154" y="4702179"/>
            <a:ext cx="61277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ym typeface="Symbol" pitchFamily="18" charset="2"/>
              </a:rPr>
              <a:t></a:t>
            </a:r>
            <a:r>
              <a:rPr lang="en-US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497541" y="4527554"/>
            <a:ext cx="611188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ym typeface="Symbol" pitchFamily="18" charset="2"/>
              </a:rPr>
              <a:t></a:t>
            </a:r>
            <a:r>
              <a:rPr lang="en-US">
                <a:solidFill>
                  <a:schemeClr val="accent2"/>
                </a:solidFill>
              </a:rPr>
              <a:t>9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5700741" y="5287966"/>
            <a:ext cx="61277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ym typeface="Symbol" pitchFamily="18" charset="2"/>
              </a:rPr>
              <a:t></a:t>
            </a:r>
            <a:r>
              <a:rPr lang="en-US">
                <a:solidFill>
                  <a:schemeClr val="accent2"/>
                </a:solidFill>
              </a:rPr>
              <a:t>6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7178704" y="4000504"/>
            <a:ext cx="611187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B</a:t>
            </a:r>
          </a:p>
        </p:txBody>
      </p:sp>
      <p:sp>
        <p:nvSpPr>
          <p:cNvPr id="9235" name="Text Box 19"/>
          <p:cNvSpPr txBox="1">
            <a:spLocks noChangeArrowheads="1"/>
          </p:cNvSpPr>
          <p:nvPr/>
        </p:nvSpPr>
        <p:spPr bwMode="auto">
          <a:xfrm>
            <a:off x="5238779" y="4084641"/>
            <a:ext cx="61277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/>
              <a:t>A</a:t>
            </a:r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4687916" y="4000504"/>
            <a:ext cx="458788" cy="527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800" dirty="0"/>
              <a:t>S</a:t>
            </a:r>
          </a:p>
        </p:txBody>
      </p:sp>
      <p:sp>
        <p:nvSpPr>
          <p:cNvPr id="9237" name="Oval 21"/>
          <p:cNvSpPr>
            <a:spLocks noChangeArrowheads="1"/>
          </p:cNvSpPr>
          <p:nvPr/>
        </p:nvSpPr>
        <p:spPr bwMode="auto">
          <a:xfrm>
            <a:off x="5038754" y="4348166"/>
            <a:ext cx="1835150" cy="1757363"/>
          </a:xfrm>
          <a:prstGeom prst="ellips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7739091" y="5807079"/>
            <a:ext cx="765175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ym typeface="Symbol" pitchFamily="18" charset="2"/>
              </a:rPr>
              <a:t></a:t>
            </a:r>
            <a:r>
              <a:rPr lang="en-US"/>
              <a:t>12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703791" y="5740404"/>
            <a:ext cx="711200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ym typeface="Symbol" pitchFamily="18" charset="2"/>
              </a:rPr>
              <a:t></a:t>
            </a:r>
            <a:r>
              <a:rPr lang="en-US"/>
              <a:t>10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5343554" y="5468941"/>
            <a:ext cx="765175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>
                <a:sym typeface="Symbol" pitchFamily="18" charset="2"/>
              </a:rPr>
              <a:t></a:t>
            </a:r>
            <a:r>
              <a:rPr lang="en-US">
                <a:solidFill>
                  <a:schemeClr val="accent2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19072571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HIMPUNAN BAGIAN</a:t>
            </a:r>
            <a:endParaRPr lang="en-US" sz="3600" dirty="0" smtClean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2621B8-A062-4048-821C-8E570AFDB49A}" type="slidenum">
              <a:rPr lang="en-US" smtClean="0"/>
              <a:pPr>
                <a:defRPr/>
              </a:pPr>
              <a:t>12</a:t>
            </a:fld>
            <a:endParaRPr lang="en-US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</a:pPr>
            <a:r>
              <a:rPr lang="en-US" dirty="0" err="1" smtClean="0">
                <a:cs typeface="Arial" charset="0"/>
              </a:rPr>
              <a:t>Himpunan</a:t>
            </a:r>
            <a:r>
              <a:rPr lang="en-US" dirty="0" smtClean="0">
                <a:cs typeface="Arial" charset="0"/>
              </a:rPr>
              <a:t> B </a:t>
            </a:r>
            <a:r>
              <a:rPr lang="en-US" dirty="0" err="1" smtClean="0">
                <a:cs typeface="Arial" charset="0"/>
              </a:rPr>
              <a:t>dikatakan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himpunan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bagian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dari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himpunan</a:t>
            </a:r>
            <a:r>
              <a:rPr lang="en-US" dirty="0" smtClean="0">
                <a:cs typeface="Arial" charset="0"/>
              </a:rPr>
              <a:t> A  </a:t>
            </a:r>
            <a:r>
              <a:rPr lang="en-US" dirty="0" err="1" smtClean="0">
                <a:cs typeface="Arial" charset="0"/>
              </a:rPr>
              <a:t>jika</a:t>
            </a:r>
            <a:r>
              <a:rPr lang="en-US" dirty="0" smtClean="0">
                <a:cs typeface="Arial" charset="0"/>
              </a:rPr>
              <a:t>  </a:t>
            </a:r>
            <a:r>
              <a:rPr lang="en-US" dirty="0" err="1" smtClean="0">
                <a:cs typeface="Arial" charset="0"/>
              </a:rPr>
              <a:t>setiap</a:t>
            </a:r>
            <a:r>
              <a:rPr lang="en-US" dirty="0" smtClean="0">
                <a:cs typeface="Arial" charset="0"/>
              </a:rPr>
              <a:t> </a:t>
            </a:r>
            <a:r>
              <a:rPr lang="en-US" i="1" dirty="0" err="1" smtClean="0">
                <a:cs typeface="Arial" charset="0"/>
              </a:rPr>
              <a:t>x</a:t>
            </a:r>
            <a:r>
              <a:rPr lang="en-US" i="1" dirty="0" err="1" smtClean="0">
                <a:sym typeface="Symbol" pitchFamily="18" charset="2"/>
              </a:rPr>
              <a:t></a:t>
            </a:r>
            <a:r>
              <a:rPr lang="en-US" i="1" dirty="0" err="1" smtClean="0">
                <a:cs typeface="Arial" charset="0"/>
              </a:rPr>
              <a:t>B</a:t>
            </a:r>
            <a:r>
              <a:rPr lang="en-US" i="1" dirty="0" smtClean="0">
                <a:cs typeface="Arial" charset="0"/>
              </a:rPr>
              <a:t> </a:t>
            </a:r>
            <a:r>
              <a:rPr lang="en-US" i="1" dirty="0" err="1" smtClean="0">
                <a:cs typeface="Arial" charset="0"/>
              </a:rPr>
              <a:t>maka</a:t>
            </a:r>
            <a:r>
              <a:rPr lang="en-US" i="1" dirty="0" smtClean="0">
                <a:cs typeface="Arial" charset="0"/>
              </a:rPr>
              <a:t>  x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>
                <a:cs typeface="Arial" charset="0"/>
              </a:rPr>
              <a:t> A , </a:t>
            </a:r>
            <a:r>
              <a:rPr lang="en-US" dirty="0" err="1" smtClean="0">
                <a:cs typeface="Arial" charset="0"/>
              </a:rPr>
              <a:t>dinotasikan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dengan</a:t>
            </a:r>
            <a:r>
              <a:rPr lang="en-US" dirty="0" smtClean="0">
                <a:cs typeface="Arial" charset="0"/>
              </a:rPr>
              <a:t>  B </a:t>
            </a:r>
            <a:r>
              <a:rPr lang="en-US" dirty="0" smtClean="0">
                <a:sym typeface="Symbol" pitchFamily="18" charset="2"/>
              </a:rPr>
              <a:t></a:t>
            </a:r>
            <a:r>
              <a:rPr lang="en-US" dirty="0" smtClean="0">
                <a:cs typeface="Arial" charset="0"/>
              </a:rPr>
              <a:t> A 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1880" y="3278071"/>
            <a:ext cx="5410200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1048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HIMPUNAN KUASA</a:t>
            </a:r>
            <a:endParaRPr lang="en-US" sz="3600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</a:pP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Kuasa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A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anggotanya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bagian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A, </a:t>
            </a:r>
            <a:r>
              <a:rPr lang="en-US" sz="2800" dirty="0" err="1" smtClean="0"/>
              <a:t>termasuk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kosong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A </a:t>
            </a:r>
            <a:r>
              <a:rPr lang="en-US" sz="2800" dirty="0" err="1" smtClean="0"/>
              <a:t>sendiri</a:t>
            </a:r>
            <a:r>
              <a:rPr lang="en-US" sz="2800" dirty="0" smtClean="0"/>
              <a:t>.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kuasa</a:t>
            </a:r>
            <a:r>
              <a:rPr lang="en-US" sz="2800" dirty="0" smtClean="0"/>
              <a:t> </a:t>
            </a:r>
            <a:r>
              <a:rPr lang="en-US" sz="2800" dirty="0" err="1" smtClean="0"/>
              <a:t>dinotasikan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 P(A)  </a:t>
            </a:r>
            <a:r>
              <a:rPr lang="en-US" sz="2800" dirty="0" err="1" smtClean="0"/>
              <a:t>atau</a:t>
            </a:r>
            <a:r>
              <a:rPr lang="en-US" sz="2800" dirty="0" smtClean="0"/>
              <a:t>  2</a:t>
            </a:r>
            <a:r>
              <a:rPr lang="en-US" sz="2800" baseline="30000" dirty="0" smtClean="0"/>
              <a:t>A</a:t>
            </a:r>
            <a:r>
              <a:rPr lang="en-US" sz="2800" dirty="0" smtClean="0"/>
              <a:t> .</a:t>
            </a:r>
          </a:p>
          <a:p>
            <a:pPr algn="just">
              <a:spcBef>
                <a:spcPct val="50000"/>
              </a:spcBef>
            </a:pPr>
            <a:r>
              <a:rPr lang="en-US" sz="2800" dirty="0" err="1" smtClean="0"/>
              <a:t>Contoh</a:t>
            </a:r>
            <a:r>
              <a:rPr lang="en-US" sz="2800" dirty="0" smtClean="0"/>
              <a:t>   :  </a:t>
            </a:r>
            <a:r>
              <a:rPr lang="en-US" sz="2800" dirty="0" err="1" smtClean="0"/>
              <a:t>Jika</a:t>
            </a:r>
            <a:r>
              <a:rPr lang="en-US" sz="2800" dirty="0" smtClean="0"/>
              <a:t>  A = {a, b, 5},  </a:t>
            </a:r>
            <a:r>
              <a:rPr lang="en-US" sz="2800" dirty="0" err="1" smtClean="0"/>
              <a:t>maka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kuasa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A </a:t>
            </a:r>
            <a:r>
              <a:rPr lang="en-US" sz="2800" dirty="0" err="1" smtClean="0"/>
              <a:t>adalah</a:t>
            </a:r>
            <a:endParaRPr lang="en-US" sz="2800" dirty="0" smtClean="0"/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2800" dirty="0"/>
              <a:t> </a:t>
            </a:r>
            <a:r>
              <a:rPr lang="en-US" sz="2800" dirty="0" smtClean="0"/>
              <a:t>  P(A) = </a:t>
            </a:r>
          </a:p>
          <a:p>
            <a:pPr algn="just">
              <a:spcBef>
                <a:spcPct val="50000"/>
              </a:spcBef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EA4BC-1B6A-4BF2-868C-180768C72422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4545088"/>
              </p:ext>
            </p:extLst>
          </p:nvPr>
        </p:nvGraphicFramePr>
        <p:xfrm>
          <a:off x="1979712" y="5085184"/>
          <a:ext cx="6507516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2806560" imgH="215640" progId="">
                  <p:embed/>
                </p:oleObj>
              </mc:Choice>
              <mc:Fallback>
                <p:oleObj name="Equation" r:id="rId3" imgW="2806560" imgH="2156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5085184"/>
                        <a:ext cx="6507516" cy="50006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39323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1. OPERASI - UNION</a:t>
            </a:r>
            <a:endParaRPr lang="en-US" sz="3600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spcBef>
                <a:spcPct val="50000"/>
              </a:spcBef>
              <a:buNone/>
            </a:pPr>
            <a:r>
              <a:rPr lang="en-US" sz="2800" b="1" dirty="0" err="1" smtClean="0"/>
              <a:t>Definisi</a:t>
            </a:r>
            <a:r>
              <a:rPr lang="en-US" sz="2800" b="1" dirty="0" smtClean="0"/>
              <a:t> :   A U B  =  { x | x </a:t>
            </a:r>
            <a:r>
              <a:rPr lang="en-US" sz="2800" b="1" dirty="0" smtClean="0">
                <a:latin typeface="Arial Black" pitchFamily="34" charset="0"/>
                <a:sym typeface="Symbol" pitchFamily="18" charset="2"/>
              </a:rPr>
              <a:t></a:t>
            </a:r>
            <a:r>
              <a:rPr lang="en-US" sz="2800" b="1" dirty="0" smtClean="0"/>
              <a:t> A   </a:t>
            </a:r>
            <a:r>
              <a:rPr lang="en-US" sz="2800" b="1" i="1" dirty="0" err="1" smtClean="0"/>
              <a:t>atau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  x </a:t>
            </a:r>
            <a:r>
              <a:rPr lang="en-US" sz="2800" b="1" dirty="0" smtClean="0">
                <a:latin typeface="Arial Black" pitchFamily="34" charset="0"/>
                <a:sym typeface="Symbol" pitchFamily="18" charset="2"/>
              </a:rPr>
              <a:t></a:t>
            </a:r>
            <a:r>
              <a:rPr lang="en-US" sz="2800" b="1" dirty="0" smtClean="0"/>
              <a:t>B }</a:t>
            </a:r>
          </a:p>
          <a:p>
            <a:pPr algn="just">
              <a:spcBef>
                <a:spcPct val="50000"/>
              </a:spcBef>
            </a:pPr>
            <a:r>
              <a:rPr lang="en-US" sz="2400" dirty="0" err="1" smtClean="0"/>
              <a:t>Jika</a:t>
            </a:r>
            <a:endParaRPr lang="en-US" sz="2400" dirty="0" smtClean="0"/>
          </a:p>
          <a:p>
            <a:pPr algn="just">
              <a:spcBef>
                <a:spcPct val="50000"/>
              </a:spcBef>
              <a:buNone/>
            </a:pPr>
            <a:r>
              <a:rPr lang="en-US" sz="2400" dirty="0" smtClean="0"/>
              <a:t>	A = { 2, 3, 5, 7, 9} ; B = { 0, 1, 2, 4, 5, 6, } ; E = {1, 2, 4 }</a:t>
            </a:r>
          </a:p>
          <a:p>
            <a:pPr algn="just">
              <a:spcBef>
                <a:spcPct val="50000"/>
              </a:spcBef>
              <a:buNone/>
            </a:pPr>
            <a:r>
              <a:rPr lang="en-US" sz="2400" dirty="0" smtClean="0"/>
              <a:t>	C = { 10, 11, 14, 15} ;  D = { </a:t>
            </a:r>
            <a:r>
              <a:rPr lang="en-US" sz="2400" dirty="0" err="1" smtClean="0"/>
              <a:t>Anto</a:t>
            </a:r>
            <a:r>
              <a:rPr lang="en-US" sz="2400" dirty="0" smtClean="0"/>
              <a:t>, 14, L}</a:t>
            </a:r>
          </a:p>
          <a:p>
            <a:pPr algn="just">
              <a:spcBef>
                <a:spcPct val="50000"/>
              </a:spcBef>
            </a:pPr>
            <a:r>
              <a:rPr lang="en-US" sz="2400" dirty="0" err="1" smtClean="0"/>
              <a:t>Maka</a:t>
            </a:r>
            <a:r>
              <a:rPr lang="en-US" sz="2400" dirty="0" smtClean="0"/>
              <a:t> :     </a:t>
            </a:r>
          </a:p>
          <a:p>
            <a:pPr algn="just">
              <a:spcBef>
                <a:spcPct val="50000"/>
              </a:spcBef>
              <a:buNone/>
            </a:pPr>
            <a:r>
              <a:rPr lang="en-US" sz="2400" dirty="0" smtClean="0"/>
              <a:t>	A U B  =  { 0, 1, 2, 3, 4, 5, 6, 7, 9}</a:t>
            </a:r>
          </a:p>
          <a:p>
            <a:pPr algn="just">
              <a:spcBef>
                <a:spcPct val="50000"/>
              </a:spcBef>
              <a:buNone/>
            </a:pPr>
            <a:r>
              <a:rPr lang="en-US" sz="2400" dirty="0" smtClean="0"/>
              <a:t>	A U D  =  {2, 3, 5, 7, 9, </a:t>
            </a:r>
            <a:r>
              <a:rPr lang="en-US" sz="2400" dirty="0" err="1" smtClean="0"/>
              <a:t>Anto</a:t>
            </a:r>
            <a:r>
              <a:rPr lang="en-US" sz="2400" dirty="0" smtClean="0"/>
              <a:t>, 14, L}</a:t>
            </a:r>
          </a:p>
          <a:p>
            <a:pPr algn="just">
              <a:spcBef>
                <a:spcPct val="50000"/>
              </a:spcBef>
            </a:pPr>
            <a:r>
              <a:rPr lang="en-US" sz="2400" dirty="0" smtClean="0"/>
              <a:t> B U C  =  ?  B U D  =  ?  C U D  = ?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F25B94-08B4-4DE2-9830-4109E6E70C24}" type="slidenum">
              <a:rPr lang="en-US" smtClean="0"/>
              <a:pPr>
                <a:defRPr/>
              </a:pPr>
              <a:t>14</a:t>
            </a:fld>
            <a:endParaRPr lang="en-US" smtClean="0"/>
          </a:p>
        </p:txBody>
      </p:sp>
      <p:grpSp>
        <p:nvGrpSpPr>
          <p:cNvPr id="12294" name="Group 4"/>
          <p:cNvGrpSpPr>
            <a:grpSpLocks/>
          </p:cNvGrpSpPr>
          <p:nvPr/>
        </p:nvGrpSpPr>
        <p:grpSpPr bwMode="auto">
          <a:xfrm>
            <a:off x="6000760" y="4071942"/>
            <a:ext cx="2857520" cy="1785950"/>
            <a:chOff x="7626" y="10255"/>
            <a:chExt cx="1872" cy="1380"/>
          </a:xfrm>
        </p:grpSpPr>
        <p:sp>
          <p:nvSpPr>
            <p:cNvPr id="12296" name="Oval 5"/>
            <p:cNvSpPr>
              <a:spLocks noChangeArrowheads="1"/>
            </p:cNvSpPr>
            <p:nvPr/>
          </p:nvSpPr>
          <p:spPr bwMode="auto">
            <a:xfrm>
              <a:off x="7977" y="10489"/>
              <a:ext cx="819" cy="1008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7" name="Oval 6"/>
            <p:cNvSpPr>
              <a:spLocks noChangeArrowheads="1"/>
            </p:cNvSpPr>
            <p:nvPr/>
          </p:nvSpPr>
          <p:spPr bwMode="auto">
            <a:xfrm>
              <a:off x="8426" y="10504"/>
              <a:ext cx="819" cy="1005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8" name="Rectangle 7"/>
            <p:cNvSpPr>
              <a:spLocks noChangeArrowheads="1"/>
            </p:cNvSpPr>
            <p:nvPr/>
          </p:nvSpPr>
          <p:spPr bwMode="auto">
            <a:xfrm>
              <a:off x="7626" y="10255"/>
              <a:ext cx="1872" cy="138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299" name="Oval 8"/>
            <p:cNvSpPr>
              <a:spLocks noChangeArrowheads="1"/>
            </p:cNvSpPr>
            <p:nvPr/>
          </p:nvSpPr>
          <p:spPr bwMode="auto">
            <a:xfrm>
              <a:off x="7983" y="10489"/>
              <a:ext cx="819" cy="1008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2300" name="Text Box 9"/>
            <p:cNvSpPr txBox="1">
              <a:spLocks noChangeArrowheads="1"/>
            </p:cNvSpPr>
            <p:nvPr/>
          </p:nvSpPr>
          <p:spPr bwMode="auto">
            <a:xfrm>
              <a:off x="8991" y="10343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B</a:t>
              </a:r>
              <a:endParaRPr lang="en-US" sz="1900"/>
            </a:p>
          </p:txBody>
        </p:sp>
        <p:sp>
          <p:nvSpPr>
            <p:cNvPr id="12301" name="Text Box 10"/>
            <p:cNvSpPr txBox="1">
              <a:spLocks noChangeArrowheads="1"/>
            </p:cNvSpPr>
            <p:nvPr/>
          </p:nvSpPr>
          <p:spPr bwMode="auto">
            <a:xfrm>
              <a:off x="7719" y="10391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A</a:t>
              </a:r>
              <a:endParaRPr lang="en-US" sz="1900"/>
            </a:p>
          </p:txBody>
        </p:sp>
      </p:grpSp>
    </p:spTree>
    <p:extLst>
      <p:ext uri="{BB962C8B-B14F-4D97-AF65-F5344CB8AC3E}">
        <p14:creationId xmlns:p14="http://schemas.microsoft.com/office/powerpoint/2010/main" val="34031997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2. OPERASI - IRISAN</a:t>
            </a:r>
            <a:endParaRPr lang="en-US" sz="3600" dirty="0" smtClean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" indent="0" algn="just" defTabSz="906463">
              <a:spcBef>
                <a:spcPct val="50000"/>
              </a:spcBef>
              <a:buNone/>
            </a:pPr>
            <a:r>
              <a:rPr lang="en-US" sz="2800" b="1" dirty="0" err="1" smtClean="0"/>
              <a:t>Definisi</a:t>
            </a:r>
            <a:r>
              <a:rPr lang="en-US" sz="2800" b="1" dirty="0" smtClean="0"/>
              <a:t> :    A </a:t>
            </a:r>
            <a:r>
              <a:rPr lang="en-US" sz="2800" b="1" dirty="0" smtClean="0">
                <a:sym typeface="Symbol" pitchFamily="18" charset="2"/>
              </a:rPr>
              <a:t></a:t>
            </a:r>
            <a:r>
              <a:rPr lang="en-US" sz="2800" b="1" dirty="0" smtClean="0"/>
              <a:t>B  =  { x | x </a:t>
            </a:r>
            <a:r>
              <a:rPr lang="en-US" sz="2800" b="1" dirty="0" smtClean="0">
                <a:sym typeface="Symbol" pitchFamily="18" charset="2"/>
              </a:rPr>
              <a:t></a:t>
            </a:r>
            <a:r>
              <a:rPr lang="en-US" sz="2800" b="1" dirty="0" smtClean="0"/>
              <a:t> A   </a:t>
            </a:r>
            <a:r>
              <a:rPr lang="en-US" sz="2800" b="1" i="1" dirty="0" err="1" smtClean="0"/>
              <a:t>dan</a:t>
            </a:r>
            <a:r>
              <a:rPr lang="en-US" sz="2800" b="1" dirty="0" smtClean="0"/>
              <a:t>   x </a:t>
            </a:r>
            <a:r>
              <a:rPr lang="en-US" sz="2800" b="1" dirty="0" smtClean="0">
                <a:sym typeface="Symbol" pitchFamily="18" charset="2"/>
              </a:rPr>
              <a:t></a:t>
            </a:r>
            <a:r>
              <a:rPr lang="en-US" sz="2800" b="1" dirty="0" smtClean="0"/>
              <a:t>B }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400" dirty="0" err="1" smtClean="0"/>
              <a:t>Jika</a:t>
            </a:r>
            <a:r>
              <a:rPr lang="en-US" sz="2400" dirty="0" smtClean="0"/>
              <a:t> :                              </a:t>
            </a:r>
            <a:r>
              <a:rPr lang="en-US" sz="2400" dirty="0" err="1" smtClean="0"/>
              <a:t>Maka</a:t>
            </a:r>
            <a:r>
              <a:rPr lang="en-US" sz="2400" dirty="0" smtClean="0"/>
              <a:t> :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400" dirty="0" smtClean="0"/>
              <a:t>A = { 2, 3, 5, 7, 9}               A </a:t>
            </a:r>
            <a:r>
              <a:rPr lang="en-US" sz="2400" dirty="0" smtClean="0">
                <a:sym typeface="Symbol" pitchFamily="18" charset="2"/>
              </a:rPr>
              <a:t></a:t>
            </a:r>
            <a:r>
              <a:rPr lang="en-US" sz="2400" dirty="0" smtClean="0"/>
              <a:t> B =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400" dirty="0" smtClean="0"/>
              <a:t>B = { 0, 1, 2, 4, 5, 6, }        E </a:t>
            </a:r>
            <a:r>
              <a:rPr lang="en-US" sz="2400" dirty="0" smtClean="0">
                <a:sym typeface="Symbol" pitchFamily="18" charset="2"/>
              </a:rPr>
              <a:t></a:t>
            </a:r>
            <a:r>
              <a:rPr lang="en-US" sz="2400" dirty="0" smtClean="0"/>
              <a:t> B =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400" dirty="0" smtClean="0"/>
              <a:t>C = { 10, 11, 14, 15}           A </a:t>
            </a:r>
            <a:r>
              <a:rPr lang="en-US" sz="2400" dirty="0" smtClean="0">
                <a:sym typeface="Symbol" pitchFamily="18" charset="2"/>
              </a:rPr>
              <a:t></a:t>
            </a:r>
            <a:r>
              <a:rPr lang="en-US" sz="2400" dirty="0" smtClean="0"/>
              <a:t> C =                A </a:t>
            </a:r>
            <a:r>
              <a:rPr lang="en-US" sz="2400" dirty="0" smtClean="0">
                <a:sym typeface="Symbol" pitchFamily="18" charset="2"/>
              </a:rPr>
              <a:t></a:t>
            </a:r>
            <a:r>
              <a:rPr lang="en-US" sz="2400" dirty="0" smtClean="0"/>
              <a:t> E =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400" dirty="0" smtClean="0"/>
              <a:t>D = { </a:t>
            </a:r>
            <a:r>
              <a:rPr lang="en-US" sz="2400" dirty="0" err="1" smtClean="0"/>
              <a:t>Anto</a:t>
            </a:r>
            <a:r>
              <a:rPr lang="en-US" sz="2400" dirty="0" smtClean="0"/>
              <a:t>, 14, L}               D </a:t>
            </a:r>
            <a:r>
              <a:rPr lang="en-US" sz="2400" dirty="0" smtClean="0">
                <a:sym typeface="Symbol" pitchFamily="18" charset="2"/>
              </a:rPr>
              <a:t></a:t>
            </a:r>
            <a:r>
              <a:rPr lang="en-US" sz="2400" dirty="0" smtClean="0"/>
              <a:t> C =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400" dirty="0" smtClean="0"/>
              <a:t>E = {1, 2, 4 }                       A </a:t>
            </a:r>
            <a:r>
              <a:rPr lang="en-US" sz="2400" dirty="0" smtClean="0">
                <a:sym typeface="Symbol" pitchFamily="18" charset="2"/>
              </a:rPr>
              <a:t></a:t>
            </a:r>
            <a:r>
              <a:rPr lang="en-US" sz="2400" dirty="0" smtClean="0"/>
              <a:t> D = </a:t>
            </a:r>
          </a:p>
          <a:p>
            <a:pPr marL="381000" algn="just" defTabSz="906463">
              <a:spcBef>
                <a:spcPct val="50000"/>
              </a:spcBef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1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51EFB4-E4AD-440C-BD12-9E4101FC2CC4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grpSp>
        <p:nvGrpSpPr>
          <p:cNvPr id="13318" name="Group 4"/>
          <p:cNvGrpSpPr>
            <a:grpSpLocks/>
          </p:cNvGrpSpPr>
          <p:nvPr/>
        </p:nvGrpSpPr>
        <p:grpSpPr bwMode="auto">
          <a:xfrm>
            <a:off x="6602993" y="2420888"/>
            <a:ext cx="1849437" cy="1144587"/>
            <a:chOff x="4689" y="3850"/>
            <a:chExt cx="1872" cy="1103"/>
          </a:xfrm>
        </p:grpSpPr>
        <p:sp>
          <p:nvSpPr>
            <p:cNvPr id="13320" name="Oval 5"/>
            <p:cNvSpPr>
              <a:spLocks noChangeArrowheads="1"/>
            </p:cNvSpPr>
            <p:nvPr/>
          </p:nvSpPr>
          <p:spPr bwMode="auto">
            <a:xfrm>
              <a:off x="5040" y="4055"/>
              <a:ext cx="819" cy="702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Oval 6"/>
            <p:cNvSpPr>
              <a:spLocks noChangeArrowheads="1"/>
            </p:cNvSpPr>
            <p:nvPr/>
          </p:nvSpPr>
          <p:spPr bwMode="auto">
            <a:xfrm>
              <a:off x="5502" y="4046"/>
              <a:ext cx="819" cy="70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2" name="Rectangle 7"/>
            <p:cNvSpPr>
              <a:spLocks noChangeArrowheads="1"/>
            </p:cNvSpPr>
            <p:nvPr/>
          </p:nvSpPr>
          <p:spPr bwMode="auto">
            <a:xfrm>
              <a:off x="4689" y="3850"/>
              <a:ext cx="1872" cy="1103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3" name="Oval 8"/>
            <p:cNvSpPr>
              <a:spLocks noChangeArrowheads="1"/>
            </p:cNvSpPr>
            <p:nvPr/>
          </p:nvSpPr>
          <p:spPr bwMode="auto">
            <a:xfrm>
              <a:off x="5517" y="4146"/>
              <a:ext cx="318" cy="495"/>
            </a:xfrm>
            <a:prstGeom prst="ellipse">
              <a:avLst/>
            </a:prstGeom>
            <a:solidFill>
              <a:srgbClr val="C0C0C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324" name="Text Box 9"/>
            <p:cNvSpPr txBox="1">
              <a:spLocks noChangeArrowheads="1"/>
            </p:cNvSpPr>
            <p:nvPr/>
          </p:nvSpPr>
          <p:spPr bwMode="auto">
            <a:xfrm>
              <a:off x="6108" y="3903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B</a:t>
              </a:r>
              <a:endParaRPr lang="en-US" sz="1900"/>
            </a:p>
          </p:txBody>
        </p:sp>
        <p:sp>
          <p:nvSpPr>
            <p:cNvPr id="13325" name="Text Box 10"/>
            <p:cNvSpPr txBox="1">
              <a:spLocks noChangeArrowheads="1"/>
            </p:cNvSpPr>
            <p:nvPr/>
          </p:nvSpPr>
          <p:spPr bwMode="auto">
            <a:xfrm>
              <a:off x="4806" y="3888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A</a:t>
              </a:r>
              <a:endParaRPr lang="en-US" sz="1900"/>
            </a:p>
          </p:txBody>
        </p:sp>
      </p:grpSp>
    </p:spTree>
    <p:extLst>
      <p:ext uri="{BB962C8B-B14F-4D97-AF65-F5344CB8AC3E}">
        <p14:creationId xmlns:p14="http://schemas.microsoft.com/office/powerpoint/2010/main" val="39405154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3. OPERASI - SELISIH</a:t>
            </a:r>
            <a:endParaRPr lang="en-US" sz="3600" dirty="0" smtClean="0"/>
          </a:p>
        </p:txBody>
      </p:sp>
      <p:sp>
        <p:nvSpPr>
          <p:cNvPr id="1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8F89927-E8F2-4E9F-AB02-C68F108F8804}" type="datetime3">
              <a:rPr lang="en-US" smtClean="0"/>
              <a:pPr>
                <a:defRPr/>
              </a:pPr>
              <a:t>20 August 2015</a:t>
            </a:fld>
            <a:endParaRPr lang="en-US" smtClean="0"/>
          </a:p>
        </p:txBody>
      </p:sp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MATEMATIKA DISKRIT</a:t>
            </a:r>
          </a:p>
        </p:txBody>
      </p:sp>
      <p:sp>
        <p:nvSpPr>
          <p:cNvPr id="1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DEA7D-D4B6-4F2C-93BA-92A7F65E2B49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381000" algn="just" defTabSz="906463">
              <a:spcBef>
                <a:spcPct val="50000"/>
              </a:spcBef>
            </a:pPr>
            <a:r>
              <a:rPr lang="en-US" dirty="0" err="1" smtClean="0"/>
              <a:t>Definisi</a:t>
            </a:r>
            <a:r>
              <a:rPr lang="en-US" dirty="0" smtClean="0"/>
              <a:t> :  A – B  =  { x | x </a:t>
            </a:r>
            <a:r>
              <a:rPr lang="en-US" dirty="0" smtClean="0">
                <a:latin typeface="Arial Black" pitchFamily="34" charset="0"/>
                <a:sym typeface="Symbol" pitchFamily="18" charset="2"/>
              </a:rPr>
              <a:t></a:t>
            </a:r>
            <a:r>
              <a:rPr lang="en-US" dirty="0" smtClean="0"/>
              <a:t> A   </a:t>
            </a:r>
            <a:r>
              <a:rPr lang="en-US" dirty="0" err="1" smtClean="0"/>
              <a:t>dan</a:t>
            </a:r>
            <a:r>
              <a:rPr lang="en-US" dirty="0" smtClean="0"/>
              <a:t>   x 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>
                <a:latin typeface="Arial Black" pitchFamily="34" charset="0"/>
                <a:sym typeface="Symbol" pitchFamily="18" charset="2"/>
              </a:rPr>
              <a:t>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smtClean="0"/>
              <a:t>B }</a:t>
            </a:r>
          </a:p>
          <a:p>
            <a:pPr marL="381000" algn="just" defTabSz="906463">
              <a:spcBef>
                <a:spcPct val="50000"/>
              </a:spcBef>
            </a:pPr>
            <a:endParaRPr lang="en-US" sz="2800" dirty="0" smtClean="0"/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 err="1" smtClean="0"/>
              <a:t>Contoh</a:t>
            </a:r>
            <a:endParaRPr lang="en-US" sz="2800" dirty="0" smtClean="0"/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 smtClean="0"/>
              <a:t>A = {2,3,4,6,7,9}; B = {1,2,3,5,6,8,9,10} ; C = {3,5,9}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 err="1" smtClean="0"/>
              <a:t>Maka</a:t>
            </a:r>
            <a:r>
              <a:rPr lang="en-US" sz="2800" dirty="0" smtClean="0"/>
              <a:t> :   </a:t>
            </a:r>
          </a:p>
          <a:p>
            <a:pPr marL="381000" algn="just" defTabSz="906463">
              <a:spcBef>
                <a:spcPct val="50000"/>
              </a:spcBef>
              <a:buNone/>
            </a:pPr>
            <a:r>
              <a:rPr lang="en-US" sz="2800" dirty="0" smtClean="0"/>
              <a:t>	A – B = {4,7}		B – C = ?</a:t>
            </a:r>
          </a:p>
          <a:p>
            <a:pPr marL="381000" algn="just" defTabSz="906463">
              <a:spcBef>
                <a:spcPct val="50000"/>
              </a:spcBef>
              <a:buNone/>
            </a:pPr>
            <a:r>
              <a:rPr lang="en-US" sz="2800" dirty="0" smtClean="0"/>
              <a:t>	B – A = {1,5,8,10}	C – A = ?</a:t>
            </a:r>
          </a:p>
          <a:p>
            <a:pPr>
              <a:buNone/>
            </a:pPr>
            <a:endParaRPr lang="en-US" sz="2800" b="1" dirty="0"/>
          </a:p>
        </p:txBody>
      </p:sp>
      <p:grpSp>
        <p:nvGrpSpPr>
          <p:cNvPr id="14342" name="Group 12"/>
          <p:cNvGrpSpPr>
            <a:grpSpLocks/>
          </p:cNvGrpSpPr>
          <p:nvPr/>
        </p:nvGrpSpPr>
        <p:grpSpPr bwMode="auto">
          <a:xfrm>
            <a:off x="6072198" y="2214554"/>
            <a:ext cx="1965325" cy="1266825"/>
            <a:chOff x="7626" y="8912"/>
            <a:chExt cx="1872" cy="1240"/>
          </a:xfrm>
        </p:grpSpPr>
        <p:sp>
          <p:nvSpPr>
            <p:cNvPr id="14344" name="Oval 13"/>
            <p:cNvSpPr>
              <a:spLocks noChangeArrowheads="1"/>
            </p:cNvSpPr>
            <p:nvPr/>
          </p:nvSpPr>
          <p:spPr bwMode="auto">
            <a:xfrm>
              <a:off x="7977" y="9142"/>
              <a:ext cx="819" cy="789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Oval 14"/>
            <p:cNvSpPr>
              <a:spLocks noChangeArrowheads="1"/>
            </p:cNvSpPr>
            <p:nvPr/>
          </p:nvSpPr>
          <p:spPr bwMode="auto">
            <a:xfrm>
              <a:off x="8430" y="9179"/>
              <a:ext cx="819" cy="789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6" name="Rectangle 15"/>
            <p:cNvSpPr>
              <a:spLocks noChangeArrowheads="1"/>
            </p:cNvSpPr>
            <p:nvPr/>
          </p:nvSpPr>
          <p:spPr bwMode="auto">
            <a:xfrm>
              <a:off x="7626" y="8912"/>
              <a:ext cx="1872" cy="124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Text Box 16"/>
            <p:cNvSpPr txBox="1">
              <a:spLocks noChangeArrowheads="1"/>
            </p:cNvSpPr>
            <p:nvPr/>
          </p:nvSpPr>
          <p:spPr bwMode="auto">
            <a:xfrm>
              <a:off x="8931" y="8938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B</a:t>
              </a:r>
              <a:endParaRPr lang="en-US" sz="1900"/>
            </a:p>
          </p:txBody>
        </p:sp>
        <p:sp>
          <p:nvSpPr>
            <p:cNvPr id="14348" name="Text Box 17"/>
            <p:cNvSpPr txBox="1">
              <a:spLocks noChangeArrowheads="1"/>
            </p:cNvSpPr>
            <p:nvPr/>
          </p:nvSpPr>
          <p:spPr bwMode="auto">
            <a:xfrm>
              <a:off x="7734" y="9022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A</a:t>
              </a:r>
              <a:endParaRPr lang="en-US" sz="1900"/>
            </a:p>
          </p:txBody>
        </p:sp>
      </p:grpSp>
    </p:spTree>
    <p:extLst>
      <p:ext uri="{BB962C8B-B14F-4D97-AF65-F5344CB8AC3E}">
        <p14:creationId xmlns:p14="http://schemas.microsoft.com/office/powerpoint/2010/main" val="28511067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4. OPERASI – BEDA SETANGKUP</a:t>
            </a:r>
            <a:endParaRPr lang="en-US" sz="3600" dirty="0" smtClean="0"/>
          </a:p>
        </p:txBody>
      </p:sp>
      <p:sp>
        <p:nvSpPr>
          <p:cNvPr id="16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8FEC1C-8807-4C54-86AE-31F9CDECE448}" type="datetime3">
              <a:rPr lang="en-US" smtClean="0"/>
              <a:pPr>
                <a:defRPr/>
              </a:pPr>
              <a:t>20 August 2015</a:t>
            </a:fld>
            <a:endParaRPr lang="en-US" smtClean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MATEMATIKA DISKRIT</a:t>
            </a:r>
          </a:p>
        </p:txBody>
      </p:sp>
      <p:sp>
        <p:nvSpPr>
          <p:cNvPr id="1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A1ACA7-DB93-4828-A711-5CE442FE99A0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defTabSz="906463">
              <a:spcBef>
                <a:spcPct val="50000"/>
              </a:spcBef>
            </a:pPr>
            <a:r>
              <a:rPr lang="en-US" sz="2800" dirty="0" err="1" smtClean="0"/>
              <a:t>Definisi</a:t>
            </a:r>
            <a:r>
              <a:rPr lang="en-US" sz="2800" dirty="0" smtClean="0"/>
              <a:t>: A </a:t>
            </a:r>
            <a:r>
              <a:rPr lang="en-US" sz="2800" dirty="0" smtClean="0">
                <a:sym typeface="Symbol" pitchFamily="18" charset="2"/>
              </a:rPr>
              <a:t></a:t>
            </a:r>
            <a:r>
              <a:rPr lang="en-US" sz="2800" dirty="0" smtClean="0"/>
              <a:t> B = { x |(x </a:t>
            </a:r>
            <a:r>
              <a:rPr lang="en-US" sz="2800" dirty="0" smtClean="0">
                <a:latin typeface="Arial Black" pitchFamily="34" charset="0"/>
                <a:sym typeface="Symbol" pitchFamily="18" charset="2"/>
              </a:rPr>
              <a:t></a:t>
            </a:r>
            <a:r>
              <a:rPr lang="en-US" sz="2800" dirty="0" smtClean="0"/>
              <a:t> A </a:t>
            </a:r>
            <a:r>
              <a:rPr lang="en-US" sz="2800" i="1" dirty="0" err="1" smtClean="0"/>
              <a:t>atau</a:t>
            </a:r>
            <a:r>
              <a:rPr lang="en-US" sz="2800" dirty="0" smtClean="0"/>
              <a:t>  x </a:t>
            </a:r>
            <a:r>
              <a:rPr lang="en-US" sz="2800" dirty="0" smtClean="0">
                <a:latin typeface="Arial Black" pitchFamily="34" charset="0"/>
                <a:sym typeface="Symbol" pitchFamily="18" charset="2"/>
              </a:rPr>
              <a:t></a:t>
            </a:r>
            <a:r>
              <a:rPr lang="en-US" sz="2800" dirty="0" smtClean="0"/>
              <a:t>B) </a:t>
            </a:r>
            <a:r>
              <a:rPr lang="en-US" sz="2800" i="1" dirty="0" smtClean="0"/>
              <a:t>&amp; </a:t>
            </a:r>
            <a:r>
              <a:rPr lang="en-US" sz="2800" dirty="0" smtClean="0"/>
              <a:t>x </a:t>
            </a:r>
            <a:r>
              <a:rPr lang="en-US" sz="2800" dirty="0" smtClean="0">
                <a:sym typeface="Symbol" pitchFamily="18" charset="2"/>
              </a:rPr>
              <a:t></a:t>
            </a:r>
            <a:r>
              <a:rPr lang="en-US" sz="2800" dirty="0" smtClean="0"/>
              <a:t>(A </a:t>
            </a:r>
            <a:r>
              <a:rPr lang="en-US" sz="2800" dirty="0" smtClean="0">
                <a:sym typeface="Symbol" pitchFamily="18" charset="2"/>
              </a:rPr>
              <a:t></a:t>
            </a:r>
            <a:r>
              <a:rPr lang="en-US" sz="2800" dirty="0" smtClean="0"/>
              <a:t>B) }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 smtClean="0"/>
              <a:t>A </a:t>
            </a:r>
            <a:r>
              <a:rPr lang="en-US" sz="2800" dirty="0" smtClean="0">
                <a:sym typeface="Symbol" pitchFamily="18" charset="2"/>
              </a:rPr>
              <a:t></a:t>
            </a:r>
            <a:r>
              <a:rPr lang="en-US" sz="2800" dirty="0" smtClean="0"/>
              <a:t> B  =  (A U B) – (A </a:t>
            </a:r>
            <a:r>
              <a:rPr lang="en-US" sz="2800" dirty="0" smtClean="0">
                <a:sym typeface="Symbol" pitchFamily="18" charset="2"/>
              </a:rPr>
              <a:t></a:t>
            </a:r>
            <a:r>
              <a:rPr lang="en-US" sz="2800" dirty="0" smtClean="0"/>
              <a:t> B)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 smtClean="0"/>
              <a:t>A </a:t>
            </a:r>
            <a:r>
              <a:rPr lang="en-US" sz="2800" dirty="0" smtClean="0">
                <a:sym typeface="Symbol" pitchFamily="18" charset="2"/>
              </a:rPr>
              <a:t></a:t>
            </a:r>
            <a:r>
              <a:rPr lang="en-US" sz="2800" dirty="0" smtClean="0"/>
              <a:t> B  =  (A - B) U (B - A)</a:t>
            </a:r>
          </a:p>
          <a:p>
            <a:pPr algn="just" defTabSz="906463">
              <a:spcBef>
                <a:spcPct val="50000"/>
              </a:spcBef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  <p:grpSp>
        <p:nvGrpSpPr>
          <p:cNvPr id="15366" name="Group 5"/>
          <p:cNvGrpSpPr>
            <a:grpSpLocks/>
          </p:cNvGrpSpPr>
          <p:nvPr/>
        </p:nvGrpSpPr>
        <p:grpSpPr bwMode="auto">
          <a:xfrm>
            <a:off x="6429388" y="2714620"/>
            <a:ext cx="1924050" cy="1239837"/>
            <a:chOff x="7626" y="2566"/>
            <a:chExt cx="1872" cy="1240"/>
          </a:xfrm>
        </p:grpSpPr>
        <p:sp>
          <p:nvSpPr>
            <p:cNvPr id="15372" name="Oval 6"/>
            <p:cNvSpPr>
              <a:spLocks noChangeArrowheads="1"/>
            </p:cNvSpPr>
            <p:nvPr/>
          </p:nvSpPr>
          <p:spPr bwMode="auto">
            <a:xfrm>
              <a:off x="7977" y="2796"/>
              <a:ext cx="819" cy="789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3" name="Oval 7"/>
            <p:cNvSpPr>
              <a:spLocks noChangeArrowheads="1"/>
            </p:cNvSpPr>
            <p:nvPr/>
          </p:nvSpPr>
          <p:spPr bwMode="auto">
            <a:xfrm>
              <a:off x="8426" y="2796"/>
              <a:ext cx="819" cy="789"/>
            </a:xfrm>
            <a:prstGeom prst="ellipse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4" name="Rectangle 8"/>
            <p:cNvSpPr>
              <a:spLocks noChangeArrowheads="1"/>
            </p:cNvSpPr>
            <p:nvPr/>
          </p:nvSpPr>
          <p:spPr bwMode="auto">
            <a:xfrm>
              <a:off x="7626" y="2566"/>
              <a:ext cx="1872" cy="1240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5" name="Oval 9"/>
            <p:cNvSpPr>
              <a:spLocks noChangeArrowheads="1"/>
            </p:cNvSpPr>
            <p:nvPr/>
          </p:nvSpPr>
          <p:spPr bwMode="auto">
            <a:xfrm>
              <a:off x="7983" y="2800"/>
              <a:ext cx="819" cy="789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6" name="Oval 10"/>
            <p:cNvSpPr>
              <a:spLocks noChangeArrowheads="1"/>
            </p:cNvSpPr>
            <p:nvPr/>
          </p:nvSpPr>
          <p:spPr bwMode="auto">
            <a:xfrm>
              <a:off x="8400" y="2899"/>
              <a:ext cx="408" cy="57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7" name="Text Box 11"/>
            <p:cNvSpPr txBox="1">
              <a:spLocks noChangeArrowheads="1"/>
            </p:cNvSpPr>
            <p:nvPr/>
          </p:nvSpPr>
          <p:spPr bwMode="auto">
            <a:xfrm>
              <a:off x="8991" y="2608"/>
              <a:ext cx="432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B</a:t>
              </a:r>
              <a:endParaRPr lang="en-US" sz="1900"/>
            </a:p>
          </p:txBody>
        </p:sp>
        <p:sp>
          <p:nvSpPr>
            <p:cNvPr id="15378" name="Text Box 12"/>
            <p:cNvSpPr txBox="1">
              <a:spLocks noChangeArrowheads="1"/>
            </p:cNvSpPr>
            <p:nvPr/>
          </p:nvSpPr>
          <p:spPr bwMode="auto">
            <a:xfrm>
              <a:off x="7749" y="2662"/>
              <a:ext cx="420" cy="5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A</a:t>
              </a:r>
              <a:endParaRPr lang="en-US" sz="1900"/>
            </a:p>
          </p:txBody>
        </p:sp>
      </p:grpSp>
    </p:spTree>
    <p:extLst>
      <p:ext uri="{BB962C8B-B14F-4D97-AF65-F5344CB8AC3E}">
        <p14:creationId xmlns:p14="http://schemas.microsoft.com/office/powerpoint/2010/main" val="1264407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4. OPERASI – BEDA SETANGKUP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/>
          </a:bodyPr>
          <a:lstStyle/>
          <a:p>
            <a:pPr algn="just" defTabSz="906463">
              <a:spcBef>
                <a:spcPct val="50000"/>
              </a:spcBef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:    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 smtClean="0"/>
              <a:t> A = {1,2,3,5,6,8,9,10}    ;    B = {2,7,8,11} ;  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 smtClean="0"/>
              <a:t> C = {1,3,5,7,9,11}          ;    D = {0,1,2,5,6,7,9,12}</a:t>
            </a:r>
          </a:p>
          <a:p>
            <a:pPr algn="just" defTabSz="906463">
              <a:spcBef>
                <a:spcPct val="50000"/>
              </a:spcBef>
              <a:buNone/>
            </a:pPr>
            <a:r>
              <a:rPr lang="en-US" sz="2800" dirty="0" err="1" smtClean="0"/>
              <a:t>Maka</a:t>
            </a:r>
            <a:r>
              <a:rPr lang="en-US" sz="2800" dirty="0" smtClean="0"/>
              <a:t> :   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 smtClean="0"/>
              <a:t>A </a:t>
            </a:r>
            <a:r>
              <a:rPr lang="en-US" sz="2800" dirty="0" smtClean="0">
                <a:latin typeface="Arial Black" pitchFamily="34" charset="0"/>
                <a:sym typeface="Symbol" pitchFamily="18" charset="2"/>
              </a:rPr>
              <a:t></a:t>
            </a:r>
            <a:r>
              <a:rPr lang="en-US" sz="2800" dirty="0" smtClean="0"/>
              <a:t> B = {1,3,5,6, 7, 9,10,11} 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 smtClean="0"/>
              <a:t>B </a:t>
            </a:r>
            <a:r>
              <a:rPr lang="en-US" sz="2800" dirty="0" smtClean="0">
                <a:sym typeface="Symbol" pitchFamily="18" charset="2"/>
              </a:rPr>
              <a:t></a:t>
            </a:r>
            <a:r>
              <a:rPr lang="en-US" sz="2800" dirty="0" smtClean="0"/>
              <a:t> C = {1,2,3,5,8,9} 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 smtClean="0"/>
              <a:t>A </a:t>
            </a:r>
            <a:r>
              <a:rPr lang="en-US" sz="2800" dirty="0" smtClean="0">
                <a:latin typeface="Arial Black" pitchFamily="34" charset="0"/>
                <a:sym typeface="Symbol" pitchFamily="18" charset="2"/>
              </a:rPr>
              <a:t></a:t>
            </a:r>
            <a:r>
              <a:rPr lang="en-US" sz="2800" dirty="0" smtClean="0"/>
              <a:t> C = ?</a:t>
            </a:r>
          </a:p>
          <a:p>
            <a:pPr algn="just" defTabSz="906463">
              <a:spcBef>
                <a:spcPct val="50000"/>
              </a:spcBef>
            </a:pPr>
            <a:r>
              <a:rPr lang="en-US" sz="2800" dirty="0" smtClean="0"/>
              <a:t>A </a:t>
            </a:r>
            <a:r>
              <a:rPr lang="en-US" sz="2800" dirty="0" smtClean="0">
                <a:latin typeface="Arial Black" pitchFamily="34" charset="0"/>
                <a:sym typeface="Symbol" pitchFamily="18" charset="2"/>
              </a:rPr>
              <a:t></a:t>
            </a:r>
            <a:r>
              <a:rPr lang="en-US" sz="2800" dirty="0" smtClean="0"/>
              <a:t> D = ?</a:t>
            </a:r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276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5. OPERASI - KOMPLEMEN</a:t>
            </a:r>
            <a:endParaRPr lang="en-US" sz="3600" dirty="0" smtClean="0"/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894FF-ECAD-4B9A-A3A6-114AC440E60A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/>
          <a:lstStyle/>
          <a:p>
            <a:pPr marL="381000" algn="just" defTabSz="906463">
              <a:spcBef>
                <a:spcPct val="50000"/>
              </a:spcBef>
            </a:pPr>
            <a:r>
              <a:rPr lang="en-US" sz="2800" dirty="0" err="1" smtClean="0"/>
              <a:t>Definisi</a:t>
            </a:r>
            <a:r>
              <a:rPr lang="en-US" sz="2800" dirty="0" smtClean="0"/>
              <a:t> :  </a:t>
            </a:r>
            <a:r>
              <a:rPr lang="en-US" dirty="0" smtClean="0"/>
              <a:t>A</a:t>
            </a:r>
            <a:r>
              <a:rPr lang="en-US" sz="4000" baseline="30000" dirty="0" smtClean="0"/>
              <a:t>c</a:t>
            </a:r>
            <a:r>
              <a:rPr lang="en-US" dirty="0" smtClean="0"/>
              <a:t>    =  { x | x </a:t>
            </a:r>
            <a:r>
              <a:rPr lang="en-US" dirty="0" smtClean="0">
                <a:sym typeface="Symbol" pitchFamily="18" charset="2"/>
              </a:rPr>
              <a:t></a:t>
            </a:r>
            <a:r>
              <a:rPr lang="en-US" dirty="0" smtClean="0"/>
              <a:t> A </a:t>
            </a:r>
            <a:r>
              <a:rPr lang="en-US" dirty="0" err="1" smtClean="0"/>
              <a:t>dan</a:t>
            </a:r>
            <a:r>
              <a:rPr lang="en-US" dirty="0" smtClean="0"/>
              <a:t>  x </a:t>
            </a:r>
            <a:r>
              <a:rPr lang="en-US" dirty="0" smtClean="0">
                <a:sym typeface="Symbol" pitchFamily="18" charset="2"/>
              </a:rPr>
              <a:t></a:t>
            </a:r>
            <a:r>
              <a:rPr lang="en-US" dirty="0" smtClean="0"/>
              <a:t>S }</a:t>
            </a:r>
            <a:endParaRPr lang="en-US" sz="3600" dirty="0" smtClean="0"/>
          </a:p>
          <a:p>
            <a:pPr marL="381000" algn="just" defTabSz="906463">
              <a:spcBef>
                <a:spcPct val="50000"/>
              </a:spcBef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 :  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 smtClean="0"/>
              <a:t>A = { 2, 3, 5, 6, 8)   ; B = {1, 2, 4, 6, 7, 9, 13}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 smtClean="0"/>
              <a:t>S = { x | x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asli</a:t>
            </a:r>
            <a:r>
              <a:rPr lang="en-US" sz="2800" dirty="0" smtClean="0"/>
              <a:t>  </a:t>
            </a:r>
            <a:r>
              <a:rPr lang="en-US" sz="2800" dirty="0" smtClean="0">
                <a:sym typeface="Symbol" pitchFamily="18" charset="2"/>
              </a:rPr>
              <a:t></a:t>
            </a:r>
            <a:r>
              <a:rPr lang="en-US" sz="2800" dirty="0" smtClean="0"/>
              <a:t> 14}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 err="1" smtClean="0"/>
              <a:t>Maka</a:t>
            </a:r>
            <a:r>
              <a:rPr lang="en-US" sz="2800" dirty="0" smtClean="0"/>
              <a:t> : 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 smtClean="0"/>
              <a:t>A</a:t>
            </a:r>
            <a:r>
              <a:rPr lang="en-US" sz="4000" baseline="30000" dirty="0" smtClean="0"/>
              <a:t>c</a:t>
            </a:r>
            <a:r>
              <a:rPr lang="en-US" sz="2800" dirty="0" smtClean="0"/>
              <a:t> = { 1,4,7, 9,10,11,12,13,14}  </a:t>
            </a:r>
          </a:p>
          <a:p>
            <a:pPr marL="381000" algn="just" defTabSz="906463">
              <a:spcBef>
                <a:spcPct val="50000"/>
              </a:spcBef>
            </a:pPr>
            <a:r>
              <a:rPr lang="en-US" sz="2800" dirty="0" err="1" smtClean="0"/>
              <a:t>B</a:t>
            </a:r>
            <a:r>
              <a:rPr lang="en-US" sz="4000" baseline="30000" dirty="0" err="1" smtClean="0"/>
              <a:t>c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= {3,5, 8,11,12,14}</a:t>
            </a:r>
          </a:p>
          <a:p>
            <a:pPr marL="381000" algn="just" defTabSz="906463">
              <a:spcBef>
                <a:spcPct val="50000"/>
              </a:spcBef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  <p:grpSp>
        <p:nvGrpSpPr>
          <p:cNvPr id="16390" name="Group 1029"/>
          <p:cNvGrpSpPr>
            <a:grpSpLocks/>
          </p:cNvGrpSpPr>
          <p:nvPr/>
        </p:nvGrpSpPr>
        <p:grpSpPr bwMode="auto">
          <a:xfrm>
            <a:off x="7215206" y="1428736"/>
            <a:ext cx="1684337" cy="1095375"/>
            <a:chOff x="7730" y="6847"/>
            <a:chExt cx="2043" cy="1240"/>
          </a:xfrm>
        </p:grpSpPr>
        <p:sp>
          <p:nvSpPr>
            <p:cNvPr id="16413" name="Rectangle 1030"/>
            <p:cNvSpPr>
              <a:spLocks noChangeArrowheads="1"/>
            </p:cNvSpPr>
            <p:nvPr/>
          </p:nvSpPr>
          <p:spPr bwMode="auto">
            <a:xfrm>
              <a:off x="7730" y="6847"/>
              <a:ext cx="1872" cy="1240"/>
            </a:xfrm>
            <a:prstGeom prst="rect">
              <a:avLst/>
            </a:prstGeom>
            <a:solidFill>
              <a:srgbClr val="C0C0C0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414" name="Oval 1031"/>
            <p:cNvSpPr>
              <a:spLocks noChangeArrowheads="1"/>
            </p:cNvSpPr>
            <p:nvPr/>
          </p:nvSpPr>
          <p:spPr bwMode="auto">
            <a:xfrm>
              <a:off x="8195" y="7017"/>
              <a:ext cx="957" cy="935"/>
            </a:xfrm>
            <a:prstGeom prst="ellipse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A</a:t>
              </a:r>
            </a:p>
          </p:txBody>
        </p:sp>
        <p:sp>
          <p:nvSpPr>
            <p:cNvPr id="16415" name="Text Box 1032"/>
            <p:cNvSpPr txBox="1">
              <a:spLocks noChangeArrowheads="1"/>
            </p:cNvSpPr>
            <p:nvPr/>
          </p:nvSpPr>
          <p:spPr bwMode="auto">
            <a:xfrm>
              <a:off x="9053" y="6965"/>
              <a:ext cx="720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/>
                <a:t>A</a:t>
              </a:r>
              <a:r>
                <a:rPr lang="en-US" baseline="30000"/>
                <a:t>c</a:t>
              </a:r>
              <a:endParaRPr lang="en-US" sz="1900" baseline="30000"/>
            </a:p>
          </p:txBody>
        </p:sp>
      </p:grpSp>
      <p:grpSp>
        <p:nvGrpSpPr>
          <p:cNvPr id="16391" name="Group 1054"/>
          <p:cNvGrpSpPr>
            <a:grpSpLocks/>
          </p:cNvGrpSpPr>
          <p:nvPr/>
        </p:nvGrpSpPr>
        <p:grpSpPr bwMode="auto">
          <a:xfrm>
            <a:off x="5753129" y="4214818"/>
            <a:ext cx="2890837" cy="2065338"/>
            <a:chOff x="3495" y="2372"/>
            <a:chExt cx="1821" cy="1301"/>
          </a:xfrm>
        </p:grpSpPr>
        <p:sp>
          <p:nvSpPr>
            <p:cNvPr id="16393" name="Rectangle 1034"/>
            <p:cNvSpPr>
              <a:spLocks noChangeArrowheads="1"/>
            </p:cNvSpPr>
            <p:nvPr/>
          </p:nvSpPr>
          <p:spPr bwMode="auto">
            <a:xfrm>
              <a:off x="3590" y="2372"/>
              <a:ext cx="1726" cy="1301"/>
            </a:xfrm>
            <a:prstGeom prst="rect">
              <a:avLst/>
            </a:prstGeom>
            <a:noFill/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4" name="Oval 1036"/>
            <p:cNvSpPr>
              <a:spLocks noChangeArrowheads="1"/>
            </p:cNvSpPr>
            <p:nvPr/>
          </p:nvSpPr>
          <p:spPr bwMode="auto">
            <a:xfrm>
              <a:off x="3719" y="2520"/>
              <a:ext cx="960" cy="911"/>
            </a:xfrm>
            <a:prstGeom prst="ellipse">
              <a:avLst/>
            </a:prstGeom>
            <a:solidFill>
              <a:srgbClr val="CCFFFF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6395" name="Rectangle 1037"/>
            <p:cNvSpPr>
              <a:spLocks noChangeArrowheads="1"/>
            </p:cNvSpPr>
            <p:nvPr/>
          </p:nvSpPr>
          <p:spPr bwMode="auto">
            <a:xfrm>
              <a:off x="4367" y="2984"/>
              <a:ext cx="323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2</a:t>
              </a:r>
              <a:endParaRPr lang="en-US" sz="2000"/>
            </a:p>
          </p:txBody>
        </p:sp>
        <p:sp>
          <p:nvSpPr>
            <p:cNvPr id="16396" name="Rectangle 1038"/>
            <p:cNvSpPr>
              <a:spLocks noChangeArrowheads="1"/>
            </p:cNvSpPr>
            <p:nvPr/>
          </p:nvSpPr>
          <p:spPr bwMode="auto">
            <a:xfrm>
              <a:off x="4367" y="2714"/>
              <a:ext cx="323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6</a:t>
              </a:r>
              <a:endParaRPr lang="en-US" sz="2000"/>
            </a:p>
          </p:txBody>
        </p:sp>
        <p:sp>
          <p:nvSpPr>
            <p:cNvPr id="16397" name="Rectangle 1039"/>
            <p:cNvSpPr>
              <a:spLocks noChangeArrowheads="1"/>
            </p:cNvSpPr>
            <p:nvPr/>
          </p:nvSpPr>
          <p:spPr bwMode="auto">
            <a:xfrm>
              <a:off x="4798" y="2634"/>
              <a:ext cx="32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13</a:t>
              </a:r>
              <a:endParaRPr lang="en-US" sz="2000"/>
            </a:p>
          </p:txBody>
        </p:sp>
        <p:sp>
          <p:nvSpPr>
            <p:cNvPr id="16398" name="Rectangle 1040"/>
            <p:cNvSpPr>
              <a:spLocks noChangeArrowheads="1"/>
            </p:cNvSpPr>
            <p:nvPr/>
          </p:nvSpPr>
          <p:spPr bwMode="auto">
            <a:xfrm>
              <a:off x="4690" y="2828"/>
              <a:ext cx="3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7</a:t>
              </a:r>
              <a:endParaRPr lang="en-US" sz="2000"/>
            </a:p>
          </p:txBody>
        </p:sp>
        <p:sp>
          <p:nvSpPr>
            <p:cNvPr id="16399" name="Rectangle 1041"/>
            <p:cNvSpPr>
              <a:spLocks noChangeArrowheads="1"/>
            </p:cNvSpPr>
            <p:nvPr/>
          </p:nvSpPr>
          <p:spPr bwMode="auto">
            <a:xfrm>
              <a:off x="3935" y="2714"/>
              <a:ext cx="32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5</a:t>
              </a:r>
              <a:endParaRPr lang="en-US" sz="2000"/>
            </a:p>
          </p:txBody>
        </p:sp>
        <p:sp>
          <p:nvSpPr>
            <p:cNvPr id="16400" name="Rectangle 1042"/>
            <p:cNvSpPr>
              <a:spLocks noChangeArrowheads="1"/>
            </p:cNvSpPr>
            <p:nvPr/>
          </p:nvSpPr>
          <p:spPr bwMode="auto">
            <a:xfrm>
              <a:off x="4582" y="2600"/>
              <a:ext cx="32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4</a:t>
              </a:r>
              <a:endParaRPr lang="en-US" sz="2000"/>
            </a:p>
          </p:txBody>
        </p:sp>
        <p:sp>
          <p:nvSpPr>
            <p:cNvPr id="16401" name="Rectangle 1043"/>
            <p:cNvSpPr>
              <a:spLocks noChangeArrowheads="1"/>
            </p:cNvSpPr>
            <p:nvPr/>
          </p:nvSpPr>
          <p:spPr bwMode="auto">
            <a:xfrm>
              <a:off x="3827" y="3098"/>
              <a:ext cx="32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3</a:t>
              </a:r>
              <a:endParaRPr lang="en-US" sz="2000"/>
            </a:p>
          </p:txBody>
        </p:sp>
        <p:sp>
          <p:nvSpPr>
            <p:cNvPr id="16402" name="Rectangle 1044"/>
            <p:cNvSpPr>
              <a:spLocks noChangeArrowheads="1"/>
            </p:cNvSpPr>
            <p:nvPr/>
          </p:nvSpPr>
          <p:spPr bwMode="auto">
            <a:xfrm>
              <a:off x="4798" y="3098"/>
              <a:ext cx="32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9</a:t>
              </a:r>
              <a:endParaRPr lang="en-US" sz="2000"/>
            </a:p>
          </p:txBody>
        </p:sp>
        <p:sp>
          <p:nvSpPr>
            <p:cNvPr id="16403" name="Rectangle 1045"/>
            <p:cNvSpPr>
              <a:spLocks noChangeArrowheads="1"/>
            </p:cNvSpPr>
            <p:nvPr/>
          </p:nvSpPr>
          <p:spPr bwMode="auto">
            <a:xfrm>
              <a:off x="3935" y="2984"/>
              <a:ext cx="32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8</a:t>
              </a:r>
              <a:endParaRPr lang="en-US" sz="2000"/>
            </a:p>
          </p:txBody>
        </p:sp>
        <p:sp>
          <p:nvSpPr>
            <p:cNvPr id="16404" name="Rectangle 1046"/>
            <p:cNvSpPr>
              <a:spLocks noChangeArrowheads="1"/>
            </p:cNvSpPr>
            <p:nvPr/>
          </p:nvSpPr>
          <p:spPr bwMode="auto">
            <a:xfrm>
              <a:off x="3719" y="3440"/>
              <a:ext cx="3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11</a:t>
              </a:r>
              <a:endParaRPr lang="en-US" sz="2000"/>
            </a:p>
          </p:txBody>
        </p:sp>
        <p:sp>
          <p:nvSpPr>
            <p:cNvPr id="16406" name="Rectangle 1048"/>
            <p:cNvSpPr>
              <a:spLocks noChangeArrowheads="1"/>
            </p:cNvSpPr>
            <p:nvPr/>
          </p:nvSpPr>
          <p:spPr bwMode="auto">
            <a:xfrm>
              <a:off x="4259" y="3397"/>
              <a:ext cx="323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14</a:t>
              </a:r>
              <a:endParaRPr lang="en-US" sz="2000"/>
            </a:p>
          </p:txBody>
        </p:sp>
        <p:sp>
          <p:nvSpPr>
            <p:cNvPr id="16407" name="Rectangle 1049"/>
            <p:cNvSpPr>
              <a:spLocks noChangeArrowheads="1"/>
            </p:cNvSpPr>
            <p:nvPr/>
          </p:nvSpPr>
          <p:spPr bwMode="auto">
            <a:xfrm>
              <a:off x="4906" y="3440"/>
              <a:ext cx="324" cy="2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12</a:t>
              </a:r>
              <a:endParaRPr lang="en-US" sz="2000"/>
            </a:p>
          </p:txBody>
        </p:sp>
        <p:sp>
          <p:nvSpPr>
            <p:cNvPr id="16408" name="Rectangle 1050"/>
            <p:cNvSpPr>
              <a:spLocks noChangeArrowheads="1"/>
            </p:cNvSpPr>
            <p:nvPr/>
          </p:nvSpPr>
          <p:spPr bwMode="auto">
            <a:xfrm>
              <a:off x="4582" y="3212"/>
              <a:ext cx="324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2000">
                  <a:sym typeface="Symbol" pitchFamily="18" charset="2"/>
                </a:rPr>
                <a:t></a:t>
              </a:r>
              <a:r>
                <a:rPr lang="en-US" sz="1400"/>
                <a:t>1</a:t>
              </a:r>
              <a:endParaRPr lang="en-US" sz="2000"/>
            </a:p>
          </p:txBody>
        </p:sp>
        <p:sp>
          <p:nvSpPr>
            <p:cNvPr id="16409" name="Rectangle 1051"/>
            <p:cNvSpPr>
              <a:spLocks noChangeArrowheads="1"/>
            </p:cNvSpPr>
            <p:nvPr/>
          </p:nvSpPr>
          <p:spPr bwMode="auto">
            <a:xfrm>
              <a:off x="3495" y="2373"/>
              <a:ext cx="324" cy="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/>
                <a:t>S</a:t>
              </a:r>
            </a:p>
          </p:txBody>
        </p:sp>
        <p:sp>
          <p:nvSpPr>
            <p:cNvPr id="16410" name="Rectangle 1052"/>
            <p:cNvSpPr>
              <a:spLocks noChangeArrowheads="1"/>
            </p:cNvSpPr>
            <p:nvPr/>
          </p:nvSpPr>
          <p:spPr bwMode="auto">
            <a:xfrm>
              <a:off x="3935" y="2372"/>
              <a:ext cx="324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/>
                <a:t>A</a:t>
              </a:r>
            </a:p>
          </p:txBody>
        </p:sp>
        <p:sp>
          <p:nvSpPr>
            <p:cNvPr id="16411" name="Rectangle 1053"/>
            <p:cNvSpPr>
              <a:spLocks noChangeArrowheads="1"/>
            </p:cNvSpPr>
            <p:nvPr/>
          </p:nvSpPr>
          <p:spPr bwMode="auto">
            <a:xfrm>
              <a:off x="4863" y="2372"/>
              <a:ext cx="324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US" sz="2000"/>
                <a:t>B</a:t>
              </a:r>
            </a:p>
          </p:txBody>
        </p:sp>
        <p:sp>
          <p:nvSpPr>
            <p:cNvPr id="16412" name="Oval 1035" descr="10%"/>
            <p:cNvSpPr>
              <a:spLocks noChangeArrowheads="1"/>
            </p:cNvSpPr>
            <p:nvPr/>
          </p:nvSpPr>
          <p:spPr bwMode="auto">
            <a:xfrm>
              <a:off x="4259" y="2531"/>
              <a:ext cx="971" cy="91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2" name="Rectangle 1047"/>
          <p:cNvSpPr>
            <a:spLocks noChangeArrowheads="1"/>
          </p:cNvSpPr>
          <p:nvPr/>
        </p:nvSpPr>
        <p:spPr bwMode="auto">
          <a:xfrm>
            <a:off x="7215206" y="5500702"/>
            <a:ext cx="514350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2000" dirty="0">
                <a:sym typeface="Symbol" pitchFamily="18" charset="2"/>
              </a:rPr>
              <a:t></a:t>
            </a:r>
            <a:r>
              <a:rPr lang="en-US" sz="1400" dirty="0"/>
              <a:t>10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06311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Himpunan</a:t>
            </a:r>
            <a:endParaRPr lang="en-US" alt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 err="1">
                <a:solidFill>
                  <a:srgbClr val="FF3300"/>
                </a:solidFill>
                <a:cs typeface="Arial" charset="0"/>
              </a:rPr>
              <a:t>Himpunan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adalah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i="1" dirty="0" err="1">
                <a:cs typeface="Arial" charset="0"/>
              </a:rPr>
              <a:t>kumpulan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dari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i="1" dirty="0" err="1">
                <a:cs typeface="Arial" charset="0"/>
              </a:rPr>
              <a:t>objek-objek</a:t>
            </a:r>
            <a:r>
              <a:rPr lang="en-US" sz="2400" dirty="0">
                <a:cs typeface="Arial" charset="0"/>
              </a:rPr>
              <a:t> yang </a:t>
            </a:r>
            <a:r>
              <a:rPr lang="en-US" sz="2400" i="1" dirty="0" err="1">
                <a:cs typeface="Arial" charset="0"/>
              </a:rPr>
              <a:t>berbeda</a:t>
            </a:r>
            <a:r>
              <a:rPr lang="en-US" sz="2400" dirty="0">
                <a:cs typeface="Arial" charset="0"/>
              </a:rPr>
              <a:t>.</a:t>
            </a:r>
            <a:endParaRPr lang="en-US" sz="2400" dirty="0"/>
          </a:p>
          <a:p>
            <a:pPr algn="just">
              <a:spcBef>
                <a:spcPct val="50000"/>
              </a:spcBef>
            </a:pPr>
            <a:r>
              <a:rPr lang="en-US" sz="2400" dirty="0" err="1">
                <a:cs typeface="Arial" charset="0"/>
              </a:rPr>
              <a:t>Untuk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menyatakan</a:t>
            </a:r>
            <a:r>
              <a:rPr lang="en-US" sz="2400" dirty="0">
                <a:cs typeface="Arial" charset="0"/>
              </a:rPr>
              <a:t>, </a:t>
            </a:r>
            <a:r>
              <a:rPr lang="en-US" sz="2400" dirty="0" err="1">
                <a:cs typeface="Arial" charset="0"/>
              </a:rPr>
              <a:t>digunakan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huruf</a:t>
            </a:r>
            <a:r>
              <a:rPr lang="en-US" sz="2400" dirty="0">
                <a:cs typeface="Arial" charset="0"/>
              </a:rPr>
              <a:t> KAPITAL </a:t>
            </a:r>
            <a:r>
              <a:rPr lang="en-US" sz="2400" dirty="0" err="1">
                <a:cs typeface="Arial" charset="0"/>
              </a:rPr>
              <a:t>seperti</a:t>
            </a:r>
            <a:r>
              <a:rPr lang="en-US" sz="2400" dirty="0">
                <a:cs typeface="Arial" charset="0"/>
              </a:rPr>
              <a:t>  A, B,  C, </a:t>
            </a:r>
            <a:r>
              <a:rPr lang="en-US" sz="2400" dirty="0" err="1">
                <a:cs typeface="Arial" charset="0"/>
              </a:rPr>
              <a:t>dsb</a:t>
            </a:r>
            <a:r>
              <a:rPr lang="en-US" sz="2400" dirty="0">
                <a:cs typeface="Arial" charset="0"/>
              </a:rPr>
              <a:t>. </a:t>
            </a:r>
            <a:r>
              <a:rPr lang="en-US" sz="2400" dirty="0" err="1">
                <a:cs typeface="Arial" charset="0"/>
              </a:rPr>
              <a:t>Untuk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menyatakan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anggota-anggotanya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digunakan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huruf</a:t>
            </a:r>
            <a:r>
              <a:rPr lang="en-US" sz="2400" dirty="0">
                <a:cs typeface="Arial" charset="0"/>
              </a:rPr>
              <a:t> </a:t>
            </a:r>
            <a:r>
              <a:rPr lang="en-US" sz="2400" dirty="0" err="1">
                <a:cs typeface="Arial" charset="0"/>
              </a:rPr>
              <a:t>kecil</a:t>
            </a:r>
            <a:r>
              <a:rPr lang="en-US" sz="2400" dirty="0">
                <a:cs typeface="Arial" charset="0"/>
              </a:rPr>
              <a:t>, </a:t>
            </a:r>
            <a:r>
              <a:rPr lang="en-US" sz="2400" dirty="0" err="1">
                <a:cs typeface="Arial" charset="0"/>
              </a:rPr>
              <a:t>seperti</a:t>
            </a:r>
            <a:r>
              <a:rPr lang="en-US" sz="2400" dirty="0">
                <a:cs typeface="Arial" charset="0"/>
              </a:rPr>
              <a:t>  </a:t>
            </a:r>
            <a:r>
              <a:rPr lang="en-US" sz="2400" dirty="0" err="1">
                <a:cs typeface="Arial" charset="0"/>
              </a:rPr>
              <a:t>a,b,c</a:t>
            </a:r>
            <a:r>
              <a:rPr lang="en-US" sz="2400" dirty="0">
                <a:cs typeface="Arial" charset="0"/>
              </a:rPr>
              <a:t>,  </a:t>
            </a:r>
            <a:r>
              <a:rPr lang="en-US" sz="2400" dirty="0" err="1">
                <a:cs typeface="Arial" charset="0"/>
              </a:rPr>
              <a:t>dsb</a:t>
            </a:r>
            <a:r>
              <a:rPr lang="en-US" sz="2400" dirty="0">
                <a:cs typeface="Arial" charset="0"/>
              </a:rPr>
              <a:t>.</a:t>
            </a:r>
          </a:p>
          <a:p>
            <a:pPr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Objek</a:t>
            </a:r>
            <a:r>
              <a:rPr lang="en-US" sz="2400" dirty="0">
                <a:cs typeface="Times New Roman" pitchFamily="18" charset="0"/>
              </a:rPr>
              <a:t> di </a:t>
            </a:r>
            <a:r>
              <a:rPr lang="en-US" sz="2400" dirty="0" err="1">
                <a:cs typeface="Times New Roman" pitchFamily="18" charset="0"/>
              </a:rPr>
              <a:t>dalam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disebut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elemen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b="1" dirty="0" err="1">
                <a:cs typeface="Times New Roman" pitchFamily="18" charset="0"/>
              </a:rPr>
              <a:t>unsur</a:t>
            </a:r>
            <a:r>
              <a:rPr lang="en-US" sz="2400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atau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b="1" dirty="0" err="1">
                <a:cs typeface="Times New Roman" pitchFamily="18" charset="0"/>
              </a:rPr>
              <a:t>anggota</a:t>
            </a:r>
            <a:endParaRPr lang="en-US" sz="2400" b="1" dirty="0">
              <a:cs typeface="Times New Roman" pitchFamily="18" charset="0"/>
            </a:endParaRPr>
          </a:p>
          <a:p>
            <a:pPr lvl="1" algn="just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400" dirty="0">
                <a:cs typeface="Times New Roman" pitchFamily="18" charset="0"/>
              </a:rPr>
              <a:t>HIMATEK </a:t>
            </a:r>
            <a:r>
              <a:rPr lang="en-US" sz="2400" dirty="0" err="1">
                <a:cs typeface="Times New Roman" pitchFamily="18" charset="0"/>
              </a:rPr>
              <a:t>adalah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contoh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sebuah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himpunan</a:t>
            </a:r>
            <a:r>
              <a:rPr lang="en-US" sz="2400" dirty="0">
                <a:cs typeface="Times New Roman" pitchFamily="18" charset="0"/>
              </a:rPr>
              <a:t>, di </a:t>
            </a:r>
            <a:r>
              <a:rPr lang="en-US" sz="2400" dirty="0" err="1">
                <a:cs typeface="Times New Roman" pitchFamily="18" charset="0"/>
              </a:rPr>
              <a:t>dalamnya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berisi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anggota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berupa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mahasiswa</a:t>
            </a:r>
            <a:r>
              <a:rPr lang="en-US" sz="2400" dirty="0">
                <a:cs typeface="Times New Roman" pitchFamily="18" charset="0"/>
              </a:rPr>
              <a:t>. </a:t>
            </a:r>
            <a:r>
              <a:rPr lang="en-US" sz="2400" dirty="0" err="1">
                <a:cs typeface="Times New Roman" pitchFamily="18" charset="0"/>
              </a:rPr>
              <a:t>Tiap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mahasiswa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berbeda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satu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sama</a:t>
            </a:r>
            <a:r>
              <a:rPr lang="en-US" sz="2400" dirty="0">
                <a:cs typeface="Times New Roman" pitchFamily="18" charset="0"/>
              </a:rPr>
              <a:t> lain.</a:t>
            </a:r>
            <a:endParaRPr lang="en-US" sz="2400" dirty="0">
              <a:cs typeface="Arial" charset="0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1411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 err="1" smtClean="0"/>
              <a:t>Diberikan</a:t>
            </a:r>
            <a:r>
              <a:rPr lang="en-US" sz="2400" dirty="0" smtClean="0"/>
              <a:t>  </a:t>
            </a:r>
            <a:r>
              <a:rPr lang="en-US" sz="2400" dirty="0" err="1" smtClean="0"/>
              <a:t>himpunan-himpunan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:</a:t>
            </a:r>
          </a:p>
          <a:p>
            <a:r>
              <a:rPr lang="en-US" sz="2400" b="1" dirty="0" smtClean="0"/>
              <a:t>A</a:t>
            </a:r>
            <a:r>
              <a:rPr lang="en-US" sz="2400" dirty="0" smtClean="0"/>
              <a:t>  = </a:t>
            </a:r>
            <a:r>
              <a:rPr lang="en-US" sz="2400" b="1" dirty="0" smtClean="0"/>
              <a:t>{</a:t>
            </a:r>
            <a:r>
              <a:rPr lang="en-US" sz="2400" dirty="0" smtClean="0"/>
              <a:t> 1, 2, 5, 6, 7, 11, 12, 13, 15, 18, 20 </a:t>
            </a:r>
            <a:r>
              <a:rPr lang="en-US" sz="2400" b="1" dirty="0" smtClean="0"/>
              <a:t>}</a:t>
            </a:r>
            <a:r>
              <a:rPr lang="en-US" sz="2400" dirty="0" smtClean="0"/>
              <a:t>           </a:t>
            </a:r>
          </a:p>
          <a:p>
            <a:r>
              <a:rPr lang="en-US" sz="2400" b="1" dirty="0" smtClean="0"/>
              <a:t>B</a:t>
            </a:r>
            <a:r>
              <a:rPr lang="en-US" sz="2400" dirty="0" smtClean="0"/>
              <a:t>  = </a:t>
            </a:r>
            <a:r>
              <a:rPr lang="en-US" sz="2400" b="1" dirty="0" smtClean="0"/>
              <a:t>{</a:t>
            </a:r>
            <a:r>
              <a:rPr lang="en-US" sz="2400" dirty="0" smtClean="0"/>
              <a:t>  2, 3, 4, 5, 6, 7, 8, 12, 13 </a:t>
            </a:r>
            <a:r>
              <a:rPr lang="en-US" sz="2400" b="1" dirty="0" smtClean="0"/>
              <a:t>}</a:t>
            </a:r>
            <a:r>
              <a:rPr lang="en-US" sz="2400" dirty="0" smtClean="0"/>
              <a:t> </a:t>
            </a:r>
          </a:p>
          <a:p>
            <a:r>
              <a:rPr lang="en-US" sz="2400" b="1" dirty="0" smtClean="0"/>
              <a:t>C</a:t>
            </a:r>
            <a:r>
              <a:rPr lang="en-US" sz="2400" dirty="0" smtClean="0"/>
              <a:t> =  </a:t>
            </a:r>
            <a:r>
              <a:rPr lang="en-US" sz="2400" b="1" dirty="0" smtClean="0"/>
              <a:t>{</a:t>
            </a:r>
            <a:r>
              <a:rPr lang="en-US" sz="2400" dirty="0" smtClean="0"/>
              <a:t> 1, 2, 3, 6, 8, 9, 10, 13, 17, 18 </a:t>
            </a:r>
            <a:r>
              <a:rPr lang="en-US" sz="2400" b="1" dirty="0" smtClean="0"/>
              <a:t>}</a:t>
            </a:r>
            <a:endParaRPr lang="en-US" sz="2400" dirty="0" smtClean="0"/>
          </a:p>
          <a:p>
            <a:r>
              <a:rPr lang="en-US" sz="2400" b="1" dirty="0" smtClean="0"/>
              <a:t>S</a:t>
            </a:r>
            <a:r>
              <a:rPr lang="en-US" sz="2400" dirty="0" smtClean="0"/>
              <a:t> =  </a:t>
            </a:r>
            <a:r>
              <a:rPr lang="en-US" sz="2400" b="1" dirty="0" smtClean="0"/>
              <a:t>{</a:t>
            </a:r>
            <a:r>
              <a:rPr lang="en-US" sz="2400" dirty="0" smtClean="0"/>
              <a:t> x </a:t>
            </a:r>
            <a:r>
              <a:rPr lang="en-US" sz="2400" b="1" dirty="0" smtClean="0"/>
              <a:t>|</a:t>
            </a:r>
            <a:r>
              <a:rPr lang="en-US" sz="2400" dirty="0" smtClean="0"/>
              <a:t>   </a:t>
            </a:r>
            <a:r>
              <a:rPr lang="en-US" sz="2400" b="1" i="1" dirty="0" smtClean="0"/>
              <a:t>x &lt;= 20</a:t>
            </a:r>
            <a:r>
              <a:rPr lang="en-US" sz="2400" dirty="0" smtClean="0"/>
              <a:t> , x </a:t>
            </a:r>
            <a:r>
              <a:rPr lang="en-US" sz="2400" i="1" dirty="0" err="1" smtClean="0"/>
              <a:t>bilangan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asli</a:t>
            </a:r>
            <a:r>
              <a:rPr lang="en-US" sz="2400" dirty="0" smtClean="0"/>
              <a:t>  </a:t>
            </a:r>
            <a:r>
              <a:rPr lang="en-US" sz="2400" b="1" dirty="0" smtClean="0"/>
              <a:t>}</a:t>
            </a:r>
            <a:r>
              <a:rPr lang="en-US" sz="2400" dirty="0" smtClean="0"/>
              <a:t>  =  </a:t>
            </a:r>
            <a:r>
              <a:rPr lang="en-US" sz="2400" b="1" i="1" dirty="0" err="1" smtClean="0"/>
              <a:t>Himpunan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Semesta</a:t>
            </a:r>
            <a:endParaRPr lang="en-US" sz="2400" b="1" i="1" dirty="0" smtClean="0"/>
          </a:p>
          <a:p>
            <a:pPr>
              <a:buNone/>
            </a:pPr>
            <a:r>
              <a:rPr lang="en-US" sz="2400" b="1" i="1" dirty="0" err="1" smtClean="0"/>
              <a:t>Tentukan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200" dirty="0" smtClean="0"/>
              <a:t>A </a:t>
            </a:r>
            <a:r>
              <a:rPr lang="en-US" sz="2200" b="1" dirty="0" smtClean="0">
                <a:sym typeface="Symbol"/>
              </a:rPr>
              <a:t></a:t>
            </a:r>
            <a:r>
              <a:rPr lang="en-US" sz="2200" dirty="0" smtClean="0"/>
              <a:t> B		5.  A – B		9.  (A – B )</a:t>
            </a:r>
            <a:r>
              <a:rPr lang="en-US" sz="2200" baseline="30000" dirty="0" smtClean="0"/>
              <a:t>c</a:t>
            </a:r>
            <a:endParaRPr lang="en-US" sz="2200" dirty="0" smtClean="0"/>
          </a:p>
          <a:p>
            <a:pPr marL="457200" indent="-457200">
              <a:buAutoNum type="arabicPeriod"/>
            </a:pPr>
            <a:r>
              <a:rPr lang="en-US" sz="2200" dirty="0" smtClean="0"/>
              <a:t>A </a:t>
            </a:r>
            <a:r>
              <a:rPr lang="en-US" sz="2200" b="1" dirty="0" smtClean="0">
                <a:sym typeface="Symbol"/>
              </a:rPr>
              <a:t></a:t>
            </a:r>
            <a:r>
              <a:rPr lang="en-US" sz="2200" dirty="0" smtClean="0"/>
              <a:t> C		6.  C – A		10. (A </a:t>
            </a:r>
            <a:r>
              <a:rPr lang="en-US" sz="2200" b="1" dirty="0" smtClean="0">
                <a:sym typeface="Symbol"/>
              </a:rPr>
              <a:t></a:t>
            </a:r>
            <a:r>
              <a:rPr lang="en-US" sz="2200" dirty="0" smtClean="0"/>
              <a:t> C) </a:t>
            </a:r>
            <a:r>
              <a:rPr lang="en-US" sz="2200" b="1" dirty="0" smtClean="0">
                <a:sym typeface="Symbol"/>
              </a:rPr>
              <a:t></a:t>
            </a:r>
            <a:r>
              <a:rPr lang="en-US" sz="2200" dirty="0" smtClean="0"/>
              <a:t> (B – C)</a:t>
            </a:r>
          </a:p>
          <a:p>
            <a:pPr marL="457200" indent="-457200">
              <a:buAutoNum type="arabicPeriod"/>
            </a:pPr>
            <a:r>
              <a:rPr lang="en-US" sz="2200" dirty="0" smtClean="0"/>
              <a:t>B </a:t>
            </a:r>
            <a:r>
              <a:rPr lang="en-US" sz="2200" b="1" dirty="0" smtClean="0">
                <a:sym typeface="Symbol"/>
              </a:rPr>
              <a:t></a:t>
            </a:r>
            <a:r>
              <a:rPr lang="en-US" sz="2200" dirty="0" smtClean="0"/>
              <a:t> C		7.  B – C		</a:t>
            </a:r>
          </a:p>
          <a:p>
            <a:pPr marL="457200" indent="-457200">
              <a:buAutoNum type="arabicPeriod"/>
            </a:pPr>
            <a:r>
              <a:rPr lang="en-US" sz="2200" dirty="0" smtClean="0"/>
              <a:t>A </a:t>
            </a:r>
            <a:r>
              <a:rPr lang="en-US" sz="2200" b="1" dirty="0" smtClean="0">
                <a:sym typeface="Symbol"/>
              </a:rPr>
              <a:t></a:t>
            </a:r>
            <a:r>
              <a:rPr lang="en-US" sz="2200" dirty="0" smtClean="0"/>
              <a:t> B </a:t>
            </a:r>
            <a:r>
              <a:rPr lang="en-US" sz="2200" b="1" dirty="0" smtClean="0">
                <a:sym typeface="Symbol"/>
              </a:rPr>
              <a:t></a:t>
            </a:r>
            <a:r>
              <a:rPr lang="en-US" sz="2200" dirty="0" smtClean="0"/>
              <a:t> C 		8.  B </a:t>
            </a:r>
            <a:r>
              <a:rPr lang="en-US" sz="2200" b="1" dirty="0" smtClean="0">
                <a:sym typeface="Symbol"/>
              </a:rPr>
              <a:t></a:t>
            </a:r>
            <a:r>
              <a:rPr lang="en-US" sz="2200" dirty="0" smtClean="0"/>
              <a:t> C 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08463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err="1" smtClean="0"/>
              <a:t>Berdasarkan</a:t>
            </a:r>
            <a:r>
              <a:rPr lang="en-US" b="1" dirty="0" smtClean="0"/>
              <a:t> </a:t>
            </a:r>
            <a:r>
              <a:rPr lang="en-US" b="1" dirty="0" err="1" smtClean="0"/>
              <a:t>soal</a:t>
            </a:r>
            <a:r>
              <a:rPr lang="en-US" b="1" dirty="0" smtClean="0"/>
              <a:t>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latihan</a:t>
            </a:r>
            <a:r>
              <a:rPr lang="en-US" b="1" dirty="0" smtClean="0"/>
              <a:t> </a:t>
            </a:r>
            <a:r>
              <a:rPr lang="en-US" b="1" dirty="0" err="1" smtClean="0"/>
              <a:t>soal</a:t>
            </a:r>
            <a:r>
              <a:rPr lang="en-US" b="1" dirty="0" smtClean="0"/>
              <a:t> 1:</a:t>
            </a:r>
          </a:p>
          <a:p>
            <a:pPr>
              <a:buNone/>
            </a:pPr>
            <a:r>
              <a:rPr lang="en-US" b="1" dirty="0" smtClean="0"/>
              <a:t>a. </a:t>
            </a:r>
            <a:r>
              <a:rPr lang="en-US" dirty="0" err="1" smtClean="0"/>
              <a:t>Gambarkan</a:t>
            </a:r>
            <a:r>
              <a:rPr lang="en-US" dirty="0" smtClean="0"/>
              <a:t> </a:t>
            </a:r>
            <a:r>
              <a:rPr lang="en-US" b="1" i="1" dirty="0" smtClean="0"/>
              <a:t>Diagram Venn</a:t>
            </a:r>
            <a:r>
              <a:rPr lang="en-US" dirty="0" smtClean="0"/>
              <a:t>    </a:t>
            </a:r>
            <a:r>
              <a:rPr lang="en-US" dirty="0" err="1" smtClean="0"/>
              <a:t>himpunan-himpunan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 </a:t>
            </a:r>
            <a:r>
              <a:rPr lang="en-US" dirty="0" err="1" smtClean="0"/>
              <a:t>gambar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b. </a:t>
            </a:r>
            <a:r>
              <a:rPr lang="en-US" b="1" dirty="0" err="1" smtClean="0"/>
              <a:t>Tentukanlah</a:t>
            </a:r>
            <a:r>
              <a:rPr lang="en-US" b="1" dirty="0" smtClean="0"/>
              <a:t> :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1. ( C </a:t>
            </a:r>
            <a:r>
              <a:rPr lang="en-US" b="1" dirty="0" smtClean="0">
                <a:sym typeface="Symbol"/>
              </a:rPr>
              <a:t></a:t>
            </a:r>
            <a:r>
              <a:rPr lang="en-US" dirty="0" smtClean="0"/>
              <a:t> B )  </a:t>
            </a:r>
            <a:r>
              <a:rPr lang="en-US" b="1" dirty="0" smtClean="0"/>
              <a:t>–</a:t>
            </a:r>
            <a:r>
              <a:rPr lang="en-US" dirty="0" smtClean="0"/>
              <a:t>  ( A </a:t>
            </a:r>
            <a:r>
              <a:rPr lang="en-US" b="1" dirty="0" smtClean="0">
                <a:sym typeface="Symbol"/>
              </a:rPr>
              <a:t></a:t>
            </a:r>
            <a:r>
              <a:rPr lang="en-US" dirty="0" smtClean="0"/>
              <a:t> C )                 </a:t>
            </a:r>
          </a:p>
          <a:p>
            <a:pPr lvl="0">
              <a:buNone/>
            </a:pPr>
            <a:r>
              <a:rPr lang="en-US" dirty="0" smtClean="0"/>
              <a:t>	2. ( A </a:t>
            </a:r>
            <a:r>
              <a:rPr lang="en-US" b="1" dirty="0" smtClean="0"/>
              <a:t>–</a:t>
            </a:r>
            <a:r>
              <a:rPr lang="en-US" dirty="0" smtClean="0"/>
              <a:t> B )   </a:t>
            </a:r>
            <a:r>
              <a:rPr lang="en-US" b="1" dirty="0" smtClean="0">
                <a:sym typeface="Symbol"/>
              </a:rPr>
              <a:t></a:t>
            </a:r>
            <a:r>
              <a:rPr lang="en-US" dirty="0" smtClean="0"/>
              <a:t> ( C </a:t>
            </a:r>
            <a:r>
              <a:rPr lang="en-US" b="1" dirty="0" smtClean="0">
                <a:sym typeface="Symbol"/>
              </a:rPr>
              <a:t></a:t>
            </a:r>
            <a:r>
              <a:rPr lang="en-US" dirty="0" smtClean="0"/>
              <a:t> B )               </a:t>
            </a:r>
          </a:p>
          <a:p>
            <a:pPr lvl="0">
              <a:buNone/>
            </a:pPr>
            <a:r>
              <a:rPr lang="en-US" dirty="0" smtClean="0"/>
              <a:t>	3. ( C </a:t>
            </a:r>
            <a:r>
              <a:rPr lang="en-US" b="1" dirty="0" smtClean="0"/>
              <a:t>–</a:t>
            </a:r>
            <a:r>
              <a:rPr lang="en-US" dirty="0" smtClean="0"/>
              <a:t> A )</a:t>
            </a:r>
            <a:r>
              <a:rPr lang="en-US" b="1" baseline="30000" dirty="0" smtClean="0"/>
              <a:t>c</a:t>
            </a:r>
            <a:r>
              <a:rPr lang="en-US" dirty="0" smtClean="0"/>
              <a:t>  </a:t>
            </a:r>
            <a:r>
              <a:rPr lang="en-US" b="1" dirty="0" smtClean="0">
                <a:sym typeface="Symbol"/>
              </a:rPr>
              <a:t></a:t>
            </a:r>
            <a:r>
              <a:rPr lang="en-US" b="1" dirty="0" smtClean="0"/>
              <a:t> </a:t>
            </a:r>
            <a:r>
              <a:rPr lang="en-US" dirty="0" smtClean="0"/>
              <a:t>( </a:t>
            </a:r>
            <a:r>
              <a:rPr lang="en-US" b="1" dirty="0" smtClean="0"/>
              <a:t>C </a:t>
            </a:r>
            <a:r>
              <a:rPr lang="en-US" b="1" dirty="0" smtClean="0">
                <a:sym typeface="Symbol"/>
              </a:rPr>
              <a:t></a:t>
            </a:r>
            <a:r>
              <a:rPr lang="en-US" dirty="0" smtClean="0"/>
              <a:t> B )</a:t>
            </a:r>
          </a:p>
          <a:p>
            <a:pPr lvl="0">
              <a:buNone/>
            </a:pPr>
            <a:r>
              <a:rPr lang="en-US" dirty="0" smtClean="0"/>
              <a:t>	4. A </a:t>
            </a:r>
            <a:r>
              <a:rPr lang="en-US" b="1" dirty="0" smtClean="0">
                <a:sym typeface="Symbol"/>
              </a:rPr>
              <a:t></a:t>
            </a:r>
            <a:r>
              <a:rPr lang="en-US" dirty="0" smtClean="0"/>
              <a:t> C )  </a:t>
            </a:r>
            <a:r>
              <a:rPr lang="en-US" b="1" dirty="0" smtClean="0">
                <a:sym typeface="Symbol"/>
              </a:rPr>
              <a:t></a:t>
            </a:r>
            <a:r>
              <a:rPr lang="en-US" b="1" dirty="0" smtClean="0"/>
              <a:t>  </a:t>
            </a:r>
            <a:r>
              <a:rPr lang="en-US" dirty="0" smtClean="0"/>
              <a:t>(</a:t>
            </a:r>
            <a:r>
              <a:rPr lang="en-US" b="1" dirty="0" smtClean="0"/>
              <a:t> </a:t>
            </a:r>
            <a:r>
              <a:rPr lang="en-US" dirty="0" smtClean="0"/>
              <a:t>(B – C) </a:t>
            </a:r>
            <a:r>
              <a:rPr lang="en-US" b="1" dirty="0" smtClean="0">
                <a:sym typeface="Symbol"/>
              </a:rPr>
              <a:t></a:t>
            </a:r>
            <a:r>
              <a:rPr lang="en-US" b="1" dirty="0" smtClean="0"/>
              <a:t> A</a:t>
            </a:r>
            <a:r>
              <a:rPr lang="en-US" baseline="30000" dirty="0" smtClean="0"/>
              <a:t>c</a:t>
            </a:r>
            <a:r>
              <a:rPr lang="en-US" dirty="0" smtClean="0"/>
              <a:t>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008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Prinsip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Inklusi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– </a:t>
            </a:r>
            <a:r>
              <a:rPr lang="en-US" sz="4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Eksklusi</a:t>
            </a:r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(1)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err="1" smtClean="0"/>
              <a:t>Dua</a:t>
            </a:r>
            <a:r>
              <a:rPr lang="en-US" b="1" dirty="0" smtClean="0"/>
              <a:t> </a:t>
            </a:r>
            <a:r>
              <a:rPr lang="en-US" b="1" dirty="0" err="1" smtClean="0"/>
              <a:t>Himpunan</a:t>
            </a:r>
            <a:endParaRPr lang="en-US" dirty="0" smtClean="0"/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 A </a:t>
            </a:r>
            <a:r>
              <a:rPr lang="en-US" sz="2800" dirty="0" err="1" smtClean="0"/>
              <a:t>dan</a:t>
            </a:r>
            <a:r>
              <a:rPr lang="en-US" sz="2800" dirty="0" smtClean="0"/>
              <a:t> B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himpunan-himpunan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berhingga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r>
              <a:rPr lang="en-US" sz="2800" dirty="0" smtClean="0"/>
              <a:t>  </a:t>
            </a:r>
            <a:r>
              <a:rPr lang="en-US" sz="2800" b="1" dirty="0" smtClean="0"/>
              <a:t>A U B</a:t>
            </a:r>
            <a:r>
              <a:rPr lang="en-US" sz="2800" dirty="0" smtClean="0"/>
              <a:t>  </a:t>
            </a:r>
            <a:r>
              <a:rPr lang="en-US" sz="2800" dirty="0" err="1" smtClean="0"/>
              <a:t>dan</a:t>
            </a:r>
            <a:r>
              <a:rPr lang="en-US" sz="2800" dirty="0" smtClean="0"/>
              <a:t>  </a:t>
            </a:r>
            <a:r>
              <a:rPr lang="en-US" sz="2800" b="1" dirty="0" smtClean="0"/>
              <a:t>A </a:t>
            </a:r>
            <a:r>
              <a:rPr lang="en-US" sz="2800" b="1" dirty="0" smtClean="0">
                <a:sym typeface="Symbol"/>
              </a:rPr>
              <a:t></a:t>
            </a:r>
            <a:r>
              <a:rPr lang="en-US" sz="2800" b="1" dirty="0" smtClean="0"/>
              <a:t>B</a:t>
            </a:r>
            <a:r>
              <a:rPr lang="en-US" sz="2800" dirty="0" smtClean="0"/>
              <a:t> 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berhingga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b="1" dirty="0" smtClean="0"/>
              <a:t>    | A U B | = |A| + |B| - | A </a:t>
            </a:r>
            <a:r>
              <a:rPr lang="en-US" sz="2800" b="1" dirty="0" smtClean="0">
                <a:sym typeface="Symbol"/>
              </a:rPr>
              <a:t> </a:t>
            </a:r>
            <a:r>
              <a:rPr lang="en-US" sz="2800" b="1" dirty="0" smtClean="0"/>
              <a:t>B |</a:t>
            </a:r>
          </a:p>
          <a:p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penggabungan</a:t>
            </a:r>
            <a:r>
              <a:rPr lang="en-US" sz="2800" dirty="0" smtClean="0"/>
              <a:t> </a:t>
            </a:r>
            <a:r>
              <a:rPr lang="en-US" sz="2800" dirty="0" err="1" smtClean="0"/>
              <a:t>dua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A </a:t>
            </a:r>
            <a:r>
              <a:rPr lang="en-US" sz="2800" dirty="0" err="1" smtClean="0"/>
              <a:t>dan</a:t>
            </a:r>
            <a:r>
              <a:rPr lang="en-US" sz="2800" dirty="0" smtClean="0"/>
              <a:t> B </a:t>
            </a:r>
            <a:r>
              <a:rPr lang="en-US" sz="2800" dirty="0" err="1" smtClean="0"/>
              <a:t>sama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A  </a:t>
            </a:r>
            <a:r>
              <a:rPr lang="en-US" sz="2800" dirty="0" err="1" smtClean="0"/>
              <a:t>ditambah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himpuanan</a:t>
            </a:r>
            <a:r>
              <a:rPr lang="en-US" sz="2800" dirty="0" smtClean="0"/>
              <a:t> B, </a:t>
            </a:r>
            <a:r>
              <a:rPr lang="en-US" sz="2800" dirty="0" err="1" smtClean="0"/>
              <a:t>dikurangi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elemen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irisan</a:t>
            </a:r>
            <a:r>
              <a:rPr lang="en-US" sz="2800" dirty="0" smtClean="0"/>
              <a:t> A </a:t>
            </a:r>
            <a:r>
              <a:rPr lang="en-US" sz="2800" dirty="0" err="1" smtClean="0"/>
              <a:t>dan</a:t>
            </a:r>
            <a:r>
              <a:rPr lang="en-US" sz="2800" dirty="0" smtClean="0"/>
              <a:t> 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1295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Prinsip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Inklusi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-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Eksklusi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b="1" dirty="0" err="1" smtClean="0"/>
              <a:t>Tiga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Himpunan</a:t>
            </a:r>
            <a:endParaRPr lang="en-US" sz="2800" dirty="0" smtClean="0"/>
          </a:p>
          <a:p>
            <a:r>
              <a:rPr lang="en-US" sz="2800" dirty="0" err="1" smtClean="0"/>
              <a:t>Jika</a:t>
            </a:r>
            <a:r>
              <a:rPr lang="en-US" sz="2800" dirty="0" smtClean="0"/>
              <a:t> A, B, </a:t>
            </a:r>
            <a:r>
              <a:rPr lang="en-US" sz="2800" dirty="0" err="1" smtClean="0"/>
              <a:t>dan</a:t>
            </a:r>
            <a:r>
              <a:rPr lang="en-US" sz="2800" dirty="0" smtClean="0"/>
              <a:t> C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himpunan-himpunan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berhingga</a:t>
            </a:r>
            <a:r>
              <a:rPr lang="en-US" sz="2800" dirty="0" smtClean="0"/>
              <a:t>, </a:t>
            </a:r>
            <a:r>
              <a:rPr lang="en-US" sz="2800" dirty="0" err="1" smtClean="0"/>
              <a:t>maka</a:t>
            </a:r>
            <a:endParaRPr lang="en-US" sz="2800" dirty="0" smtClean="0"/>
          </a:p>
          <a:p>
            <a:pPr>
              <a:buNone/>
            </a:pPr>
            <a:r>
              <a:rPr lang="en-US" sz="2800" b="1" dirty="0" smtClean="0"/>
              <a:t>| A U B U C | =  |A|  + |B| + |C|  -  |A </a:t>
            </a:r>
            <a:r>
              <a:rPr lang="en-US" sz="2800" b="1" dirty="0" smtClean="0">
                <a:sym typeface="Symbol"/>
              </a:rPr>
              <a:t></a:t>
            </a:r>
            <a:r>
              <a:rPr lang="en-US" sz="2800" b="1" dirty="0" smtClean="0"/>
              <a:t> B|  -   </a:t>
            </a:r>
          </a:p>
          <a:p>
            <a:pPr>
              <a:buNone/>
            </a:pPr>
            <a:r>
              <a:rPr lang="en-US" sz="2800" b="1" dirty="0" smtClean="0"/>
              <a:t>                         |A </a:t>
            </a:r>
            <a:r>
              <a:rPr lang="en-US" sz="2800" b="1" dirty="0" smtClean="0">
                <a:sym typeface="Symbol"/>
              </a:rPr>
              <a:t> </a:t>
            </a:r>
            <a:r>
              <a:rPr lang="en-US" sz="2800" b="1" dirty="0" smtClean="0"/>
              <a:t>C|  -  |B </a:t>
            </a:r>
            <a:r>
              <a:rPr lang="en-US" sz="2800" b="1" dirty="0" smtClean="0">
                <a:sym typeface="Symbol"/>
              </a:rPr>
              <a:t> </a:t>
            </a:r>
            <a:r>
              <a:rPr lang="en-US" sz="2800" b="1" dirty="0" smtClean="0"/>
              <a:t>C|  +  A </a:t>
            </a:r>
            <a:r>
              <a:rPr lang="en-US" sz="2800" b="1" dirty="0" smtClean="0">
                <a:sym typeface="Symbol"/>
              </a:rPr>
              <a:t> </a:t>
            </a:r>
            <a:r>
              <a:rPr lang="en-US" sz="2800" b="1" dirty="0" smtClean="0"/>
              <a:t>B </a:t>
            </a:r>
            <a:r>
              <a:rPr lang="en-US" sz="2800" b="1" dirty="0" smtClean="0">
                <a:sym typeface="Symbol"/>
              </a:rPr>
              <a:t> </a:t>
            </a:r>
            <a:r>
              <a:rPr lang="en-US" sz="2800" b="1" dirty="0" smtClean="0"/>
              <a:t>C |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455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survei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 60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pembaca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,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data </a:t>
            </a:r>
            <a:r>
              <a:rPr lang="en-US" sz="2000" dirty="0" err="1" smtClean="0"/>
              <a:t>sbb</a:t>
            </a:r>
            <a:r>
              <a:rPr lang="en-US" sz="2000" dirty="0" smtClean="0"/>
              <a:t>.:</a:t>
            </a:r>
            <a:endParaRPr lang="en-US" sz="2000" b="1" dirty="0" smtClean="0"/>
          </a:p>
          <a:p>
            <a:r>
              <a:rPr lang="en-US" sz="2000" b="1" dirty="0" smtClean="0"/>
              <a:t>25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Kompas</a:t>
            </a:r>
            <a:endParaRPr lang="en-US" sz="2000" b="1" dirty="0" smtClean="0"/>
          </a:p>
          <a:p>
            <a:r>
              <a:rPr lang="en-US" sz="2000" b="1" dirty="0" smtClean="0"/>
              <a:t>26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Merdeka</a:t>
            </a:r>
            <a:endParaRPr lang="en-US" sz="2000" b="1" dirty="0" smtClean="0"/>
          </a:p>
          <a:p>
            <a:r>
              <a:rPr lang="en-US" sz="2000" b="1" dirty="0" smtClean="0"/>
              <a:t>26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b="1" dirty="0" smtClean="0"/>
              <a:t>Bola</a:t>
            </a:r>
          </a:p>
          <a:p>
            <a:r>
              <a:rPr lang="en-US" sz="2000" dirty="0" smtClean="0"/>
              <a:t>  </a:t>
            </a:r>
            <a:r>
              <a:rPr lang="en-US" sz="2000" b="1" dirty="0" smtClean="0"/>
              <a:t>9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Kompas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b="1" dirty="0" smtClean="0"/>
              <a:t>Bola</a:t>
            </a:r>
          </a:p>
          <a:p>
            <a:r>
              <a:rPr lang="en-US" sz="2000" b="1" dirty="0" smtClean="0"/>
              <a:t>11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Kompas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b="1" dirty="0" err="1" smtClean="0"/>
              <a:t>Merdeka</a:t>
            </a:r>
            <a:endParaRPr lang="en-US" sz="2000" b="1" dirty="0" smtClean="0"/>
          </a:p>
          <a:p>
            <a:r>
              <a:rPr lang="en-US" sz="2000" dirty="0" smtClean="0"/>
              <a:t>  </a:t>
            </a:r>
            <a:r>
              <a:rPr lang="en-US" sz="2000" b="1" dirty="0" smtClean="0"/>
              <a:t>8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Merdeka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b="1" dirty="0" smtClean="0"/>
              <a:t>Bola</a:t>
            </a:r>
          </a:p>
          <a:p>
            <a:r>
              <a:rPr lang="en-US" sz="2000" dirty="0" smtClean="0"/>
              <a:t>  </a:t>
            </a:r>
            <a:r>
              <a:rPr lang="en-US" sz="2000" b="1" dirty="0" smtClean="0"/>
              <a:t>3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Ketiganya</a:t>
            </a:r>
            <a:r>
              <a:rPr lang="en-US" sz="2000" dirty="0" smtClean="0"/>
              <a:t>.</a:t>
            </a:r>
            <a:endParaRPr lang="en-US" sz="2000" b="1" dirty="0" smtClean="0"/>
          </a:p>
          <a:p>
            <a:pPr>
              <a:buNone/>
            </a:pPr>
            <a:r>
              <a:rPr lang="en-US" sz="2000" dirty="0" err="1" smtClean="0"/>
              <a:t>Tentukan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a. </a:t>
            </a:r>
            <a:r>
              <a:rPr lang="en-US" sz="2000" dirty="0" err="1" smtClean="0"/>
              <a:t>Gambarkan</a:t>
            </a:r>
            <a:r>
              <a:rPr lang="en-US" sz="2000" dirty="0" smtClean="0"/>
              <a:t> </a:t>
            </a:r>
            <a:r>
              <a:rPr lang="en-US" sz="2000" b="1" dirty="0" smtClean="0"/>
              <a:t>diagram</a:t>
            </a:r>
            <a:r>
              <a:rPr lang="en-US" sz="2000" dirty="0" smtClean="0"/>
              <a:t> </a:t>
            </a:r>
            <a:r>
              <a:rPr lang="en-US" sz="2000" b="1" dirty="0" smtClean="0"/>
              <a:t>Venn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endParaRPr lang="en-US" sz="2000" b="1" dirty="0" smtClean="0"/>
          </a:p>
          <a:p>
            <a:pPr>
              <a:buNone/>
            </a:pPr>
            <a:r>
              <a:rPr lang="en-US" sz="2000" dirty="0"/>
              <a:t>b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Berapa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orang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membaca</a:t>
            </a:r>
            <a:r>
              <a:rPr lang="en-US" sz="2000" b="1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5193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Misal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800" dirty="0" smtClean="0"/>
              <a:t>A =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suka</a:t>
            </a:r>
            <a:r>
              <a:rPr lang="en-US" sz="2800" dirty="0" smtClean="0"/>
              <a:t> </a:t>
            </a:r>
            <a:r>
              <a:rPr lang="en-US" sz="2800" dirty="0" err="1" smtClean="0"/>
              <a:t>baca</a:t>
            </a:r>
            <a:r>
              <a:rPr lang="en-US" sz="2800" dirty="0" smtClean="0"/>
              <a:t> </a:t>
            </a:r>
            <a:r>
              <a:rPr lang="en-US" sz="2800" dirty="0" err="1" smtClean="0"/>
              <a:t>koran</a:t>
            </a:r>
            <a:r>
              <a:rPr lang="en-US" sz="2800" dirty="0" smtClean="0"/>
              <a:t> </a:t>
            </a:r>
            <a:r>
              <a:rPr lang="en-US" sz="2800" dirty="0" err="1" smtClean="0"/>
              <a:t>kompas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B =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suka</a:t>
            </a:r>
            <a:r>
              <a:rPr lang="en-US" sz="2800" dirty="0" smtClean="0"/>
              <a:t> </a:t>
            </a:r>
            <a:r>
              <a:rPr lang="en-US" sz="2800" dirty="0" err="1" smtClean="0"/>
              <a:t>baca</a:t>
            </a:r>
            <a:r>
              <a:rPr lang="en-US" sz="2800" dirty="0" smtClean="0"/>
              <a:t> </a:t>
            </a:r>
            <a:r>
              <a:rPr lang="en-US" sz="2800" dirty="0" err="1" smtClean="0"/>
              <a:t>koran</a:t>
            </a:r>
            <a:r>
              <a:rPr lang="en-US" sz="2800" dirty="0" smtClean="0"/>
              <a:t> </a:t>
            </a:r>
            <a:r>
              <a:rPr lang="en-US" sz="2800" dirty="0" err="1" smtClean="0"/>
              <a:t>merdeka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C =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suka</a:t>
            </a:r>
            <a:r>
              <a:rPr lang="en-US" sz="2800" dirty="0" smtClean="0"/>
              <a:t> </a:t>
            </a:r>
            <a:r>
              <a:rPr lang="en-US" sz="2800" dirty="0" err="1" smtClean="0"/>
              <a:t>baca</a:t>
            </a:r>
            <a:r>
              <a:rPr lang="en-US" sz="2800" dirty="0" smtClean="0"/>
              <a:t> </a:t>
            </a:r>
            <a:r>
              <a:rPr lang="en-US" sz="2800" dirty="0" err="1" smtClean="0"/>
              <a:t>koran</a:t>
            </a:r>
            <a:r>
              <a:rPr lang="en-US" sz="2800" dirty="0" smtClean="0"/>
              <a:t> bola</a:t>
            </a:r>
          </a:p>
          <a:p>
            <a:pPr>
              <a:buNone/>
            </a:pPr>
            <a:r>
              <a:rPr lang="en-US" sz="2800" dirty="0" err="1" smtClean="0"/>
              <a:t>Maka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|A| = 25 	|A </a:t>
            </a:r>
            <a:r>
              <a:rPr lang="en-US" sz="2800" dirty="0" smtClean="0">
                <a:sym typeface="Symbol"/>
              </a:rPr>
              <a:t></a:t>
            </a:r>
            <a:r>
              <a:rPr lang="en-US" sz="2800" dirty="0" smtClean="0"/>
              <a:t> B|=  11	 |A </a:t>
            </a:r>
            <a:r>
              <a:rPr lang="en-US" sz="2800" dirty="0" smtClean="0">
                <a:sym typeface="Symbol"/>
              </a:rPr>
              <a:t></a:t>
            </a:r>
            <a:r>
              <a:rPr lang="en-US" sz="2800" dirty="0" smtClean="0"/>
              <a:t> B </a:t>
            </a:r>
            <a:r>
              <a:rPr lang="en-US" sz="2800" dirty="0" smtClean="0">
                <a:sym typeface="Symbol"/>
              </a:rPr>
              <a:t>  C</a:t>
            </a:r>
            <a:r>
              <a:rPr lang="en-US" sz="2800" dirty="0" smtClean="0"/>
              <a:t>|=  3</a:t>
            </a:r>
          </a:p>
          <a:p>
            <a:pPr>
              <a:buNone/>
            </a:pPr>
            <a:r>
              <a:rPr lang="en-US" sz="2800" dirty="0" smtClean="0"/>
              <a:t>|B| = 26	|A </a:t>
            </a:r>
            <a:r>
              <a:rPr lang="en-US" sz="2800" dirty="0" smtClean="0">
                <a:sym typeface="Symbol"/>
              </a:rPr>
              <a:t></a:t>
            </a:r>
            <a:r>
              <a:rPr lang="en-US" sz="2800" dirty="0" smtClean="0"/>
              <a:t> C|=  9</a:t>
            </a:r>
          </a:p>
          <a:p>
            <a:pPr>
              <a:buNone/>
            </a:pPr>
            <a:r>
              <a:rPr lang="en-US" sz="2800" dirty="0" smtClean="0"/>
              <a:t>|C| = 26	|B </a:t>
            </a:r>
            <a:r>
              <a:rPr lang="en-US" sz="2800" dirty="0" smtClean="0">
                <a:sym typeface="Symbol"/>
              </a:rPr>
              <a:t></a:t>
            </a:r>
            <a:r>
              <a:rPr lang="en-US" sz="2800" dirty="0" smtClean="0"/>
              <a:t> C|=  8</a:t>
            </a:r>
          </a:p>
        </p:txBody>
      </p:sp>
    </p:spTree>
    <p:extLst>
      <p:ext uri="{BB962C8B-B14F-4D97-AF65-F5344CB8AC3E}">
        <p14:creationId xmlns:p14="http://schemas.microsoft.com/office/powerpoint/2010/main" val="38742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72072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a</a:t>
            </a:r>
            <a:r>
              <a:rPr lang="en-US" sz="2800" dirty="0" smtClean="0"/>
              <a:t>) |A| = 25 ;</a:t>
            </a:r>
          </a:p>
          <a:p>
            <a:pPr>
              <a:buNone/>
            </a:pPr>
            <a:r>
              <a:rPr lang="en-US" sz="2800" dirty="0" smtClean="0"/>
              <a:t>     |B| = 26 ; </a:t>
            </a:r>
          </a:p>
          <a:p>
            <a:pPr>
              <a:buNone/>
            </a:pPr>
            <a:r>
              <a:rPr lang="en-US" sz="2800" dirty="0" smtClean="0"/>
              <a:t>     |C| = 26 ;	</a:t>
            </a:r>
          </a:p>
          <a:p>
            <a:pPr>
              <a:buNone/>
            </a:pPr>
            <a:r>
              <a:rPr lang="en-US" sz="2800" dirty="0" smtClean="0"/>
              <a:t>     |A </a:t>
            </a:r>
            <a:r>
              <a:rPr lang="en-US" sz="2800" dirty="0" smtClean="0">
                <a:sym typeface="Symbol"/>
              </a:rPr>
              <a:t></a:t>
            </a:r>
            <a:r>
              <a:rPr lang="en-US" sz="2800" dirty="0" smtClean="0"/>
              <a:t> B|=  11 ;</a:t>
            </a:r>
          </a:p>
          <a:p>
            <a:pPr>
              <a:buNone/>
            </a:pPr>
            <a:r>
              <a:rPr lang="en-US" sz="2800" dirty="0" smtClean="0"/>
              <a:t>     |A </a:t>
            </a:r>
            <a:r>
              <a:rPr lang="en-US" sz="2800" dirty="0" smtClean="0">
                <a:sym typeface="Symbol"/>
              </a:rPr>
              <a:t></a:t>
            </a:r>
            <a:r>
              <a:rPr lang="en-US" sz="2800" dirty="0" smtClean="0"/>
              <a:t> C|=  9 ;</a:t>
            </a:r>
          </a:p>
          <a:p>
            <a:pPr>
              <a:buNone/>
            </a:pPr>
            <a:r>
              <a:rPr lang="en-US" sz="2800" dirty="0" smtClean="0"/>
              <a:t>	 |B </a:t>
            </a:r>
            <a:r>
              <a:rPr lang="en-US" sz="2800" dirty="0" smtClean="0">
                <a:sym typeface="Symbol"/>
              </a:rPr>
              <a:t></a:t>
            </a:r>
            <a:r>
              <a:rPr lang="en-US" sz="2800" dirty="0" smtClean="0"/>
              <a:t> C|=  8 ;	 </a:t>
            </a:r>
          </a:p>
          <a:p>
            <a:pPr>
              <a:buNone/>
            </a:pPr>
            <a:r>
              <a:rPr lang="en-US" sz="2800" dirty="0" smtClean="0"/>
              <a:t>     |A </a:t>
            </a:r>
            <a:r>
              <a:rPr lang="en-US" sz="2800" dirty="0" smtClean="0">
                <a:sym typeface="Symbol"/>
              </a:rPr>
              <a:t></a:t>
            </a:r>
            <a:r>
              <a:rPr lang="en-US" sz="2800" dirty="0" smtClean="0"/>
              <a:t> B </a:t>
            </a:r>
            <a:r>
              <a:rPr lang="en-US" sz="2800" dirty="0" smtClean="0">
                <a:sym typeface="Symbol"/>
              </a:rPr>
              <a:t>  C</a:t>
            </a:r>
            <a:r>
              <a:rPr lang="en-US" sz="2800" dirty="0" smtClean="0"/>
              <a:t>|=  3</a:t>
            </a:r>
          </a:p>
          <a:p>
            <a:pPr>
              <a:buNone/>
            </a:pPr>
            <a:r>
              <a:rPr lang="en-US" sz="2400" b="1" dirty="0"/>
              <a:t>b</a:t>
            </a:r>
            <a:r>
              <a:rPr lang="en-US" sz="2400" b="1" dirty="0" smtClean="0"/>
              <a:t>) </a:t>
            </a:r>
            <a:r>
              <a:rPr lang="en-US" sz="2400" b="1" dirty="0" err="1" smtClean="0"/>
              <a:t>Banyak</a:t>
            </a:r>
            <a:r>
              <a:rPr lang="en-US" sz="2400" b="1" dirty="0" smtClean="0"/>
              <a:t> orang yang </a:t>
            </a:r>
            <a:r>
              <a:rPr lang="en-US" sz="2400" b="1" dirty="0" err="1" smtClean="0"/>
              <a:t>membaca</a:t>
            </a:r>
            <a:r>
              <a:rPr lang="en-US" sz="2400" b="1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koran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 = 8  + 10 + 12 = 30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4500562" y="285728"/>
            <a:ext cx="4143404" cy="3643756"/>
            <a:chOff x="6048" y="4608"/>
            <a:chExt cx="3600" cy="2848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auto">
            <a:xfrm>
              <a:off x="6048" y="4608"/>
              <a:ext cx="3600" cy="284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16" name="Oval 4"/>
            <p:cNvSpPr>
              <a:spLocks noChangeArrowheads="1"/>
            </p:cNvSpPr>
            <p:nvPr/>
          </p:nvSpPr>
          <p:spPr bwMode="auto">
            <a:xfrm>
              <a:off x="6637" y="5661"/>
              <a:ext cx="2426" cy="1458"/>
            </a:xfrm>
            <a:prstGeom prst="ellipse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6273" y="4799"/>
              <a:ext cx="1843" cy="1782"/>
            </a:xfrm>
            <a:prstGeom prst="ellipse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18" name="Oval 6"/>
            <p:cNvSpPr>
              <a:spLocks noChangeArrowheads="1"/>
            </p:cNvSpPr>
            <p:nvPr/>
          </p:nvSpPr>
          <p:spPr bwMode="auto">
            <a:xfrm>
              <a:off x="7449" y="4809"/>
              <a:ext cx="1941" cy="1701"/>
            </a:xfrm>
            <a:prstGeom prst="ellipse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auto">
            <a:xfrm>
              <a:off x="6273" y="4795"/>
              <a:ext cx="1843" cy="178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20" name="Oval 8"/>
            <p:cNvSpPr>
              <a:spLocks noChangeArrowheads="1"/>
            </p:cNvSpPr>
            <p:nvPr/>
          </p:nvSpPr>
          <p:spPr bwMode="auto">
            <a:xfrm>
              <a:off x="6637" y="5661"/>
              <a:ext cx="2426" cy="1458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</p:grp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535090" y="506508"/>
            <a:ext cx="661794" cy="735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</a:rPr>
              <a:t>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7849814" y="471310"/>
            <a:ext cx="661794" cy="735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</a:rPr>
              <a:t>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693378" y="3429000"/>
            <a:ext cx="664672" cy="521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</a:rPr>
              <a:t>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6169433" y="1658397"/>
            <a:ext cx="779767" cy="56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Arial" pitchFamily="34" charset="0"/>
              </a:rPr>
              <a:t>3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6083112" y="1034456"/>
            <a:ext cx="779767" cy="56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8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6877265" y="1936769"/>
            <a:ext cx="776888" cy="56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Arial" pitchFamily="34" charset="0"/>
              </a:rPr>
              <a:t>5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5475989" y="2032759"/>
            <a:ext cx="776888" cy="56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Arial" pitchFamily="34" charset="0"/>
              </a:rPr>
              <a:t>6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5142215" y="960864"/>
            <a:ext cx="779765" cy="56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Arial" pitchFamily="34" charset="0"/>
              </a:rPr>
              <a:t>8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7162125" y="877672"/>
            <a:ext cx="776888" cy="56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10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6267263" y="2720694"/>
            <a:ext cx="776888" cy="56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569619" y="2954270"/>
            <a:ext cx="776888" cy="56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pitchFamily="34" charset="0"/>
              </a:rPr>
              <a:t>8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6183832" y="2877496"/>
            <a:ext cx="779767" cy="56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12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96163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8924" grpId="0"/>
      <p:bldP spid="38925" grpId="0"/>
      <p:bldP spid="38926" grpId="0"/>
      <p:bldP spid="38927" grpId="0"/>
      <p:bldP spid="38928" grpId="0"/>
      <p:bldP spid="38929" grpId="0"/>
      <p:bldP spid="38931" grpId="0"/>
      <p:bldP spid="2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Contoh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000" dirty="0" err="1" smtClean="0"/>
              <a:t>Hasil</a:t>
            </a:r>
            <a:r>
              <a:rPr lang="en-US" sz="2000" dirty="0" smtClean="0"/>
              <a:t> </a:t>
            </a:r>
            <a:r>
              <a:rPr lang="en-US" sz="2000" dirty="0" err="1" smtClean="0"/>
              <a:t>survei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 60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pembaca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,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data </a:t>
            </a:r>
            <a:r>
              <a:rPr lang="en-US" sz="2000" dirty="0" err="1" smtClean="0"/>
              <a:t>sbb</a:t>
            </a:r>
            <a:r>
              <a:rPr lang="en-US" sz="2000" dirty="0" smtClean="0"/>
              <a:t>.:</a:t>
            </a:r>
            <a:endParaRPr lang="en-US" sz="2000" b="1" dirty="0" smtClean="0"/>
          </a:p>
          <a:p>
            <a:r>
              <a:rPr lang="en-US" sz="2000" b="1" dirty="0" smtClean="0"/>
              <a:t>25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Kompas</a:t>
            </a:r>
            <a:endParaRPr lang="en-US" sz="2000" b="1" dirty="0" smtClean="0"/>
          </a:p>
          <a:p>
            <a:r>
              <a:rPr lang="en-US" sz="2000" b="1" dirty="0" smtClean="0"/>
              <a:t>26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Merdeka</a:t>
            </a:r>
            <a:endParaRPr lang="en-US" sz="2000" b="1" dirty="0" smtClean="0"/>
          </a:p>
          <a:p>
            <a:r>
              <a:rPr lang="en-US" sz="2000" b="1" dirty="0" smtClean="0"/>
              <a:t>26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b="1" dirty="0" smtClean="0"/>
              <a:t>Bola</a:t>
            </a:r>
          </a:p>
          <a:p>
            <a:r>
              <a:rPr lang="en-US" sz="2000" dirty="0" smtClean="0"/>
              <a:t>  </a:t>
            </a:r>
            <a:r>
              <a:rPr lang="en-US" sz="2000" b="1" dirty="0" smtClean="0"/>
              <a:t>9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Kompas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b="1" dirty="0" smtClean="0"/>
              <a:t>Bola</a:t>
            </a:r>
          </a:p>
          <a:p>
            <a:r>
              <a:rPr lang="en-US" sz="2000" b="1" dirty="0" smtClean="0"/>
              <a:t>11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Kompas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b="1" dirty="0" err="1" smtClean="0"/>
              <a:t>Merdeka</a:t>
            </a:r>
            <a:endParaRPr lang="en-US" sz="2000" b="1" dirty="0" smtClean="0"/>
          </a:p>
          <a:p>
            <a:r>
              <a:rPr lang="en-US" sz="2000" dirty="0" smtClean="0"/>
              <a:t>  </a:t>
            </a:r>
            <a:r>
              <a:rPr lang="en-US" sz="2000" b="1" dirty="0" smtClean="0"/>
              <a:t>8</a:t>
            </a:r>
            <a:r>
              <a:rPr lang="en-US" sz="2000" dirty="0" smtClean="0"/>
              <a:t> </a:t>
            </a:r>
            <a:r>
              <a:rPr lang="en-US" sz="2000" dirty="0" err="1" smtClean="0"/>
              <a:t>orang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Merdeka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b="1" dirty="0" smtClean="0"/>
              <a:t>Bola</a:t>
            </a:r>
          </a:p>
          <a:p>
            <a:r>
              <a:rPr lang="en-US" sz="2000" dirty="0" smtClean="0"/>
              <a:t>  </a:t>
            </a:r>
            <a:r>
              <a:rPr lang="en-US" sz="2000" b="1" dirty="0"/>
              <a:t>8</a:t>
            </a:r>
            <a:r>
              <a:rPr lang="en-US" sz="2000" dirty="0" smtClean="0"/>
              <a:t> orang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membaca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Ketiganya</a:t>
            </a:r>
            <a:r>
              <a:rPr lang="en-US" sz="2000" dirty="0" smtClean="0"/>
              <a:t>.</a:t>
            </a:r>
            <a:endParaRPr lang="en-US" sz="2000" b="1" dirty="0" smtClean="0"/>
          </a:p>
          <a:p>
            <a:pPr>
              <a:buNone/>
            </a:pPr>
            <a:r>
              <a:rPr lang="en-US" sz="2000" dirty="0" err="1" smtClean="0"/>
              <a:t>Tentukan</a:t>
            </a:r>
            <a:r>
              <a:rPr lang="en-US" sz="2000" dirty="0" smtClean="0"/>
              <a:t>:</a:t>
            </a:r>
          </a:p>
          <a:p>
            <a:pPr>
              <a:buNone/>
            </a:pPr>
            <a:r>
              <a:rPr lang="en-US" sz="2000" dirty="0" smtClean="0"/>
              <a:t>a. </a:t>
            </a:r>
            <a:r>
              <a:rPr lang="en-US" sz="2000" dirty="0" err="1"/>
              <a:t>Gambarkan</a:t>
            </a:r>
            <a:r>
              <a:rPr lang="en-US" sz="2000" dirty="0"/>
              <a:t> </a:t>
            </a:r>
            <a:r>
              <a:rPr lang="en-US" sz="2000" b="1" dirty="0"/>
              <a:t>diagram</a:t>
            </a:r>
            <a:r>
              <a:rPr lang="en-US" sz="2000" dirty="0"/>
              <a:t> </a:t>
            </a:r>
            <a:r>
              <a:rPr lang="en-US" sz="2000" b="1" dirty="0"/>
              <a:t>Venn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masalah</a:t>
            </a:r>
            <a:r>
              <a:rPr lang="en-US" sz="2000" dirty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.</a:t>
            </a:r>
            <a:endParaRPr lang="en-US" sz="2000" b="1" dirty="0" smtClean="0"/>
          </a:p>
          <a:p>
            <a:pPr lvl="0">
              <a:buNone/>
            </a:pPr>
            <a:r>
              <a:rPr lang="en-US" sz="2000" dirty="0" smtClean="0"/>
              <a:t>b</a:t>
            </a:r>
            <a:r>
              <a:rPr lang="en-US" sz="2000" dirty="0"/>
              <a:t>. </a:t>
            </a:r>
            <a:r>
              <a:rPr lang="en-US" sz="2000" dirty="0" err="1"/>
              <a:t>Banyaknya</a:t>
            </a:r>
            <a:r>
              <a:rPr lang="en-US" sz="2000" dirty="0"/>
              <a:t> orang yang </a:t>
            </a:r>
            <a:r>
              <a:rPr lang="en-US" sz="2000" dirty="0" err="1"/>
              <a:t>membaca</a:t>
            </a:r>
            <a:r>
              <a:rPr lang="en-US" sz="2000" dirty="0"/>
              <a:t> </a:t>
            </a:r>
            <a:r>
              <a:rPr lang="en-US" sz="2000" b="1" dirty="0" err="1" smtClean="0"/>
              <a:t>ketiganya</a:t>
            </a:r>
            <a:endParaRPr lang="en-US" sz="2000" b="1" dirty="0" smtClean="0"/>
          </a:p>
          <a:p>
            <a:pPr>
              <a:buNone/>
            </a:pPr>
            <a:r>
              <a:rPr lang="en-US" sz="2000" dirty="0" smtClean="0"/>
              <a:t>c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Berapa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orang</a:t>
            </a:r>
            <a:r>
              <a:rPr lang="en-US" sz="2000" b="1" dirty="0" smtClean="0"/>
              <a:t> yang </a:t>
            </a:r>
            <a:r>
              <a:rPr lang="en-US" sz="2000" b="1" dirty="0" err="1" smtClean="0"/>
              <a:t>membaca</a:t>
            </a:r>
            <a:r>
              <a:rPr lang="en-US" sz="2000" b="1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35280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Misal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sz="2800" dirty="0" smtClean="0"/>
              <a:t>A =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suka</a:t>
            </a:r>
            <a:r>
              <a:rPr lang="en-US" sz="2800" dirty="0" smtClean="0"/>
              <a:t> </a:t>
            </a:r>
            <a:r>
              <a:rPr lang="en-US" sz="2800" dirty="0" err="1" smtClean="0"/>
              <a:t>baca</a:t>
            </a:r>
            <a:r>
              <a:rPr lang="en-US" sz="2800" dirty="0" smtClean="0"/>
              <a:t> </a:t>
            </a:r>
            <a:r>
              <a:rPr lang="en-US" sz="2800" dirty="0" err="1" smtClean="0"/>
              <a:t>koran</a:t>
            </a:r>
            <a:r>
              <a:rPr lang="en-US" sz="2800" dirty="0" smtClean="0"/>
              <a:t> </a:t>
            </a:r>
            <a:r>
              <a:rPr lang="en-US" sz="2800" dirty="0" err="1" smtClean="0"/>
              <a:t>kompas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B =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suka</a:t>
            </a:r>
            <a:r>
              <a:rPr lang="en-US" sz="2800" dirty="0" smtClean="0"/>
              <a:t> </a:t>
            </a:r>
            <a:r>
              <a:rPr lang="en-US" sz="2800" dirty="0" err="1" smtClean="0"/>
              <a:t>baca</a:t>
            </a:r>
            <a:r>
              <a:rPr lang="en-US" sz="2800" dirty="0" smtClean="0"/>
              <a:t> </a:t>
            </a:r>
            <a:r>
              <a:rPr lang="en-US" sz="2800" dirty="0" err="1" smtClean="0"/>
              <a:t>koran</a:t>
            </a:r>
            <a:r>
              <a:rPr lang="en-US" sz="2800" dirty="0" smtClean="0"/>
              <a:t> </a:t>
            </a:r>
            <a:r>
              <a:rPr lang="en-US" sz="2800" dirty="0" err="1" smtClean="0"/>
              <a:t>merdeka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C =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orang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suka</a:t>
            </a:r>
            <a:r>
              <a:rPr lang="en-US" sz="2800" dirty="0" smtClean="0"/>
              <a:t> </a:t>
            </a:r>
            <a:r>
              <a:rPr lang="en-US" sz="2800" dirty="0" err="1" smtClean="0"/>
              <a:t>baca</a:t>
            </a:r>
            <a:r>
              <a:rPr lang="en-US" sz="2800" dirty="0" smtClean="0"/>
              <a:t> </a:t>
            </a:r>
            <a:r>
              <a:rPr lang="en-US" sz="2800" dirty="0" err="1" smtClean="0"/>
              <a:t>koran</a:t>
            </a:r>
            <a:r>
              <a:rPr lang="en-US" sz="2800" dirty="0" smtClean="0"/>
              <a:t> bola</a:t>
            </a:r>
          </a:p>
          <a:p>
            <a:pPr>
              <a:buNone/>
            </a:pPr>
            <a:r>
              <a:rPr lang="en-US" sz="2800" dirty="0" err="1" smtClean="0"/>
              <a:t>Maka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|A| = 25 	|A </a:t>
            </a:r>
            <a:r>
              <a:rPr lang="en-US" sz="2800" dirty="0" smtClean="0">
                <a:sym typeface="Symbol"/>
              </a:rPr>
              <a:t></a:t>
            </a:r>
            <a:r>
              <a:rPr lang="en-US" sz="2800" dirty="0" smtClean="0"/>
              <a:t> B|=  11	 |A </a:t>
            </a:r>
            <a:r>
              <a:rPr lang="en-US" sz="2800" dirty="0" smtClean="0">
                <a:sym typeface="Symbol"/>
              </a:rPr>
              <a:t></a:t>
            </a:r>
            <a:r>
              <a:rPr lang="en-US" sz="2800" dirty="0" smtClean="0"/>
              <a:t> B </a:t>
            </a:r>
            <a:r>
              <a:rPr lang="en-US" sz="2800" dirty="0" smtClean="0">
                <a:sym typeface="Symbol"/>
              </a:rPr>
              <a:t>  C</a:t>
            </a:r>
            <a:r>
              <a:rPr lang="en-US" sz="2800" dirty="0" smtClean="0"/>
              <a:t>|=  X</a:t>
            </a:r>
          </a:p>
          <a:p>
            <a:pPr>
              <a:buNone/>
            </a:pPr>
            <a:r>
              <a:rPr lang="en-US" sz="2800" dirty="0" smtClean="0"/>
              <a:t>|B| = 26	|A </a:t>
            </a:r>
            <a:r>
              <a:rPr lang="en-US" sz="2800" dirty="0" smtClean="0">
                <a:sym typeface="Symbol"/>
              </a:rPr>
              <a:t></a:t>
            </a:r>
            <a:r>
              <a:rPr lang="en-US" sz="2800" dirty="0" smtClean="0"/>
              <a:t> C|=  9</a:t>
            </a:r>
          </a:p>
          <a:p>
            <a:pPr>
              <a:buNone/>
            </a:pPr>
            <a:r>
              <a:rPr lang="en-US" sz="2800" dirty="0" smtClean="0"/>
              <a:t>|C| = 26	|B </a:t>
            </a:r>
            <a:r>
              <a:rPr lang="en-US" sz="2800" dirty="0" smtClean="0">
                <a:sym typeface="Symbol"/>
              </a:rPr>
              <a:t></a:t>
            </a:r>
            <a:r>
              <a:rPr lang="en-US" sz="2800" dirty="0" smtClean="0"/>
              <a:t> C|=  8</a:t>
            </a:r>
          </a:p>
        </p:txBody>
      </p:sp>
    </p:spTree>
    <p:extLst>
      <p:ext uri="{BB962C8B-B14F-4D97-AF65-F5344CB8AC3E}">
        <p14:creationId xmlns:p14="http://schemas.microsoft.com/office/powerpoint/2010/main" val="2101857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buNone/>
            </a:pPr>
            <a:r>
              <a:rPr lang="en-US" sz="2800" dirty="0"/>
              <a:t>a</a:t>
            </a:r>
            <a:r>
              <a:rPr lang="en-US" sz="2800" dirty="0" smtClean="0"/>
              <a:t>) </a:t>
            </a:r>
            <a:r>
              <a:rPr lang="en-US" sz="2400" dirty="0" smtClean="0"/>
              <a:t>|S| = 60 ; |A| = 25 ;</a:t>
            </a:r>
          </a:p>
          <a:p>
            <a:pPr>
              <a:buNone/>
            </a:pPr>
            <a:r>
              <a:rPr lang="en-US" sz="2400" dirty="0" smtClean="0"/>
              <a:t>    |B| = 26 ; |C| = 26 ;	</a:t>
            </a:r>
          </a:p>
          <a:p>
            <a:pPr>
              <a:buNone/>
            </a:pPr>
            <a:r>
              <a:rPr lang="en-US" sz="2400" dirty="0" smtClean="0"/>
              <a:t>    |A </a:t>
            </a:r>
            <a:r>
              <a:rPr lang="en-US" sz="2400" dirty="0" smtClean="0">
                <a:sym typeface="Symbol"/>
              </a:rPr>
              <a:t></a:t>
            </a:r>
            <a:r>
              <a:rPr lang="en-US" sz="2400" dirty="0" smtClean="0"/>
              <a:t> B|=  11 ;</a:t>
            </a:r>
          </a:p>
          <a:p>
            <a:pPr>
              <a:buNone/>
            </a:pPr>
            <a:r>
              <a:rPr lang="en-US" sz="2400" dirty="0" smtClean="0"/>
              <a:t>    |A </a:t>
            </a:r>
            <a:r>
              <a:rPr lang="en-US" sz="2400" dirty="0" smtClean="0">
                <a:sym typeface="Symbol"/>
              </a:rPr>
              <a:t></a:t>
            </a:r>
            <a:r>
              <a:rPr lang="en-US" sz="2400" dirty="0" smtClean="0"/>
              <a:t> C|=  9 ;</a:t>
            </a:r>
          </a:p>
          <a:p>
            <a:pPr>
              <a:buNone/>
            </a:pPr>
            <a:r>
              <a:rPr lang="en-US" sz="2400" dirty="0" smtClean="0"/>
              <a:t>	 |B </a:t>
            </a:r>
            <a:r>
              <a:rPr lang="en-US" sz="2400" dirty="0" smtClean="0">
                <a:sym typeface="Symbol"/>
              </a:rPr>
              <a:t></a:t>
            </a:r>
            <a:r>
              <a:rPr lang="en-US" sz="2400" dirty="0" smtClean="0"/>
              <a:t> C|=  8 ;	 </a:t>
            </a:r>
          </a:p>
          <a:p>
            <a:pPr>
              <a:buNone/>
            </a:pPr>
            <a:r>
              <a:rPr lang="en-US" sz="2400" dirty="0" smtClean="0"/>
              <a:t>    |A </a:t>
            </a:r>
            <a:r>
              <a:rPr lang="en-US" sz="2400" dirty="0" smtClean="0">
                <a:sym typeface="Symbol"/>
              </a:rPr>
              <a:t></a:t>
            </a:r>
            <a:r>
              <a:rPr lang="en-US" sz="2400" dirty="0" smtClean="0"/>
              <a:t> B </a:t>
            </a:r>
            <a:r>
              <a:rPr lang="en-US" sz="2400" dirty="0" smtClean="0">
                <a:sym typeface="Symbol"/>
              </a:rPr>
              <a:t> C</a:t>
            </a:r>
            <a:r>
              <a:rPr lang="en-US" sz="2400" dirty="0" smtClean="0"/>
              <a:t>|=  x</a:t>
            </a:r>
          </a:p>
          <a:p>
            <a:pPr>
              <a:buNone/>
            </a:pPr>
            <a:r>
              <a:rPr lang="en-US" sz="2400" dirty="0" smtClean="0"/>
              <a:t>60 = (5+x) + (11-x) + (7+x) + (9-x) + (x) + (8-x) + (9+x) + 8</a:t>
            </a:r>
          </a:p>
          <a:p>
            <a:pPr>
              <a:buNone/>
            </a:pPr>
            <a:r>
              <a:rPr lang="en-US" sz="2400" dirty="0" smtClean="0"/>
              <a:t>60 = 57 + x</a:t>
            </a:r>
          </a:p>
          <a:p>
            <a:pPr>
              <a:buNone/>
            </a:pPr>
            <a:r>
              <a:rPr lang="en-US" sz="2400" dirty="0" smtClean="0"/>
              <a:t>x = 3</a:t>
            </a:r>
          </a:p>
          <a:p>
            <a:pPr>
              <a:buNone/>
            </a:pPr>
            <a:r>
              <a:rPr lang="en-US" sz="2000" b="1" dirty="0" smtClean="0"/>
              <a:t>b) </a:t>
            </a:r>
            <a:r>
              <a:rPr lang="en-US" sz="2000" b="1" dirty="0" err="1" smtClean="0"/>
              <a:t>Banyak</a:t>
            </a:r>
            <a:r>
              <a:rPr lang="en-US" sz="2000" b="1" dirty="0" smtClean="0"/>
              <a:t> orang yang </a:t>
            </a:r>
            <a:r>
              <a:rPr lang="en-US" sz="2000" b="1" dirty="0" err="1" smtClean="0"/>
              <a:t>membaca</a:t>
            </a:r>
            <a:r>
              <a:rPr lang="en-US" sz="2000" b="1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koran</a:t>
            </a:r>
            <a:r>
              <a:rPr lang="en-US" sz="2000" dirty="0" smtClean="0"/>
              <a:t>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  <p:grpSp>
        <p:nvGrpSpPr>
          <p:cNvPr id="38914" name="Group 2"/>
          <p:cNvGrpSpPr>
            <a:grpSpLocks/>
          </p:cNvGrpSpPr>
          <p:nvPr/>
        </p:nvGrpSpPr>
        <p:grpSpPr bwMode="auto">
          <a:xfrm>
            <a:off x="4500562" y="285728"/>
            <a:ext cx="4143404" cy="3643756"/>
            <a:chOff x="6048" y="4608"/>
            <a:chExt cx="3600" cy="2848"/>
          </a:xfrm>
        </p:grpSpPr>
        <p:sp>
          <p:nvSpPr>
            <p:cNvPr id="38915" name="Rectangle 3"/>
            <p:cNvSpPr>
              <a:spLocks noChangeArrowheads="1"/>
            </p:cNvSpPr>
            <p:nvPr/>
          </p:nvSpPr>
          <p:spPr bwMode="auto">
            <a:xfrm>
              <a:off x="6048" y="4608"/>
              <a:ext cx="3600" cy="2848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16" name="Oval 4"/>
            <p:cNvSpPr>
              <a:spLocks noChangeArrowheads="1"/>
            </p:cNvSpPr>
            <p:nvPr/>
          </p:nvSpPr>
          <p:spPr bwMode="auto">
            <a:xfrm>
              <a:off x="6637" y="5661"/>
              <a:ext cx="2426" cy="1458"/>
            </a:xfrm>
            <a:prstGeom prst="ellipse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17" name="Oval 5"/>
            <p:cNvSpPr>
              <a:spLocks noChangeArrowheads="1"/>
            </p:cNvSpPr>
            <p:nvPr/>
          </p:nvSpPr>
          <p:spPr bwMode="auto">
            <a:xfrm>
              <a:off x="6273" y="4799"/>
              <a:ext cx="1843" cy="1782"/>
            </a:xfrm>
            <a:prstGeom prst="ellipse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18" name="Oval 6"/>
            <p:cNvSpPr>
              <a:spLocks noChangeArrowheads="1"/>
            </p:cNvSpPr>
            <p:nvPr/>
          </p:nvSpPr>
          <p:spPr bwMode="auto">
            <a:xfrm>
              <a:off x="7449" y="4809"/>
              <a:ext cx="1941" cy="1701"/>
            </a:xfrm>
            <a:prstGeom prst="ellipse">
              <a:avLst/>
            </a:prstGeom>
            <a:solidFill>
              <a:srgbClr val="CCFFCC"/>
            </a:solidFill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19" name="Oval 7"/>
            <p:cNvSpPr>
              <a:spLocks noChangeArrowheads="1"/>
            </p:cNvSpPr>
            <p:nvPr/>
          </p:nvSpPr>
          <p:spPr bwMode="auto">
            <a:xfrm>
              <a:off x="6273" y="4795"/>
              <a:ext cx="1843" cy="1782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  <p:sp>
          <p:nvSpPr>
            <p:cNvPr id="38920" name="Oval 8"/>
            <p:cNvSpPr>
              <a:spLocks noChangeArrowheads="1"/>
            </p:cNvSpPr>
            <p:nvPr/>
          </p:nvSpPr>
          <p:spPr bwMode="auto">
            <a:xfrm>
              <a:off x="6637" y="5661"/>
              <a:ext cx="2426" cy="1458"/>
            </a:xfrm>
            <a:prstGeom prst="ellips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800"/>
            </a:p>
          </p:txBody>
        </p:sp>
      </p:grp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535090" y="506508"/>
            <a:ext cx="661794" cy="735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</a:rPr>
              <a:t>A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7849814" y="471310"/>
            <a:ext cx="661794" cy="735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</a:rPr>
              <a:t>B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3" name="Text Box 11"/>
          <p:cNvSpPr txBox="1">
            <a:spLocks noChangeArrowheads="1"/>
          </p:cNvSpPr>
          <p:nvPr/>
        </p:nvSpPr>
        <p:spPr bwMode="auto">
          <a:xfrm>
            <a:off x="6693378" y="3429000"/>
            <a:ext cx="664672" cy="521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>
                <a:latin typeface="Calibri" pitchFamily="34" charset="0"/>
              </a:rPr>
              <a:t>C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6169433" y="1658397"/>
            <a:ext cx="779767" cy="56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/>
              <a:t>x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5" name="Text Box 13"/>
          <p:cNvSpPr txBox="1">
            <a:spLocks noChangeArrowheads="1"/>
          </p:cNvSpPr>
          <p:nvPr/>
        </p:nvSpPr>
        <p:spPr bwMode="auto">
          <a:xfrm>
            <a:off x="6083112" y="1034456"/>
            <a:ext cx="779767" cy="56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b="1" dirty="0" smtClean="0"/>
              <a:t>11-x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6877265" y="1936769"/>
            <a:ext cx="776888" cy="56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/>
              <a:t>8-x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5475989" y="2032759"/>
            <a:ext cx="776888" cy="56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b="1" dirty="0" smtClean="0"/>
              <a:t>9-x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5142215" y="960864"/>
            <a:ext cx="779765" cy="56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b="1" dirty="0" smtClean="0"/>
              <a:t>5+x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929" name="Text Box 17"/>
          <p:cNvSpPr txBox="1">
            <a:spLocks noChangeArrowheads="1"/>
          </p:cNvSpPr>
          <p:nvPr/>
        </p:nvSpPr>
        <p:spPr bwMode="auto">
          <a:xfrm>
            <a:off x="7162125" y="877672"/>
            <a:ext cx="776888" cy="56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b="1" dirty="0" smtClean="0"/>
              <a:t>7+x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6267263" y="2720694"/>
            <a:ext cx="776888" cy="56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569619" y="2954270"/>
            <a:ext cx="776888" cy="56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" pitchFamily="34" charset="0"/>
              </a:rPr>
              <a:t>8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6183832" y="2877496"/>
            <a:ext cx="779767" cy="569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2400" b="1" dirty="0" smtClean="0"/>
              <a:t>9+x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219848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7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8924" grpId="0"/>
      <p:bldP spid="38925" grpId="0"/>
      <p:bldP spid="38926" grpId="0"/>
      <p:bldP spid="38927" grpId="0"/>
      <p:bldP spid="38928" grpId="0"/>
      <p:bldP spid="38929" grpId="0"/>
      <p:bldP spid="38931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	Cara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Penyajian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Himpunan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en-US" b="1" u="sng" dirty="0" err="1" smtClean="0"/>
              <a:t>Enumerasi</a:t>
            </a:r>
            <a:endParaRPr lang="en-US" b="1" u="sng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800" dirty="0" err="1" smtClean="0"/>
              <a:t>Setiap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dirty="0" err="1" smtClean="0"/>
              <a:t>himpunan</a:t>
            </a:r>
            <a:r>
              <a:rPr lang="en-US" sz="2800" dirty="0" smtClean="0"/>
              <a:t> </a:t>
            </a:r>
            <a:r>
              <a:rPr lang="en-US" sz="2800" dirty="0" err="1" smtClean="0"/>
              <a:t>didaftarkan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rinci</a:t>
            </a:r>
            <a:r>
              <a:rPr lang="en-US" sz="2800" dirty="0" smtClean="0"/>
              <a:t>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 err="1" smtClean="0">
                <a:cs typeface="Times New Roman" pitchFamily="18" charset="0"/>
              </a:rPr>
              <a:t>Contoh</a:t>
            </a:r>
            <a:r>
              <a:rPr lang="en-US" sz="2400" b="1" dirty="0" smtClean="0">
                <a:cs typeface="Times New Roman" pitchFamily="18" charset="0"/>
              </a:rPr>
              <a:t> 1.</a:t>
            </a:r>
            <a:r>
              <a:rPr lang="en-US" sz="2400" dirty="0" smtClean="0">
                <a:cs typeface="Times New Roman" pitchFamily="18" charset="0"/>
              </a:rPr>
              <a:t>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 err="1" smtClean="0">
                <a:cs typeface="Times New Roman" pitchFamily="18" charset="0"/>
              </a:rPr>
              <a:t>Himpunan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empat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bilangan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asli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pertama</a:t>
            </a:r>
            <a:r>
              <a:rPr lang="en-US" sz="2400" dirty="0" smtClean="0">
                <a:cs typeface="Times New Roman" pitchFamily="18" charset="0"/>
              </a:rPr>
              <a:t>: </a:t>
            </a:r>
            <a:r>
              <a:rPr lang="en-US" sz="2400" i="1" dirty="0" smtClean="0">
                <a:cs typeface="Times New Roman" pitchFamily="18" charset="0"/>
              </a:rPr>
              <a:t>A</a:t>
            </a:r>
            <a:r>
              <a:rPr lang="en-US" sz="2400" dirty="0" smtClean="0">
                <a:cs typeface="Times New Roman" pitchFamily="18" charset="0"/>
              </a:rPr>
              <a:t> = {1, 2, 3, 4}.     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dirty="0" err="1" smtClean="0">
                <a:cs typeface="Times New Roman" pitchFamily="18" charset="0"/>
              </a:rPr>
              <a:t>Himpunan</a:t>
            </a:r>
            <a:r>
              <a:rPr lang="en-US" sz="2400" dirty="0" smtClean="0">
                <a:cs typeface="Times New Roman" pitchFamily="18" charset="0"/>
              </a:rPr>
              <a:t> lima </a:t>
            </a:r>
            <a:r>
              <a:rPr lang="en-US" sz="2400" dirty="0" err="1" smtClean="0">
                <a:cs typeface="Times New Roman" pitchFamily="18" charset="0"/>
              </a:rPr>
              <a:t>bilangan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genap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positif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pertama</a:t>
            </a:r>
            <a:r>
              <a:rPr lang="en-US" sz="2400" dirty="0" smtClean="0">
                <a:cs typeface="Times New Roman" pitchFamily="18" charset="0"/>
              </a:rPr>
              <a:t>: </a:t>
            </a:r>
            <a:r>
              <a:rPr lang="en-US" sz="2400" i="1" dirty="0" smtClean="0">
                <a:cs typeface="Times New Roman" pitchFamily="18" charset="0"/>
              </a:rPr>
              <a:t>B</a:t>
            </a:r>
            <a:r>
              <a:rPr lang="en-US" sz="2400" dirty="0" smtClean="0">
                <a:cs typeface="Times New Roman" pitchFamily="18" charset="0"/>
              </a:rPr>
              <a:t> = {2,4, 6, 8, 10}. 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i="1" dirty="0" smtClean="0">
                <a:cs typeface="Times New Roman" pitchFamily="18" charset="0"/>
              </a:rPr>
              <a:t>R</a:t>
            </a:r>
            <a:r>
              <a:rPr lang="en-US" sz="2400" dirty="0" smtClean="0">
                <a:cs typeface="Times New Roman" pitchFamily="18" charset="0"/>
              </a:rPr>
              <a:t>  = { </a:t>
            </a:r>
            <a:r>
              <a:rPr lang="en-US" sz="2400" i="1" dirty="0" smtClean="0">
                <a:cs typeface="Times New Roman" pitchFamily="18" charset="0"/>
              </a:rPr>
              <a:t>a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i="1" dirty="0" smtClean="0">
                <a:cs typeface="Times New Roman" pitchFamily="18" charset="0"/>
              </a:rPr>
              <a:t>b</a:t>
            </a:r>
            <a:r>
              <a:rPr lang="en-US" sz="2400" dirty="0" smtClean="0">
                <a:cs typeface="Times New Roman" pitchFamily="18" charset="0"/>
              </a:rPr>
              <a:t>, {</a:t>
            </a:r>
            <a:r>
              <a:rPr lang="en-US" sz="2400" i="1" dirty="0" smtClean="0">
                <a:cs typeface="Times New Roman" pitchFamily="18" charset="0"/>
              </a:rPr>
              <a:t>a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i="1" dirty="0" smtClean="0">
                <a:cs typeface="Times New Roman" pitchFamily="18" charset="0"/>
              </a:rPr>
              <a:t>b</a:t>
            </a:r>
            <a:r>
              <a:rPr lang="en-US" sz="2400" dirty="0" smtClean="0">
                <a:cs typeface="Times New Roman" pitchFamily="18" charset="0"/>
              </a:rPr>
              <a:t>, c}, {</a:t>
            </a:r>
            <a:r>
              <a:rPr lang="en-US" sz="2400" i="1" dirty="0" smtClean="0">
                <a:cs typeface="Times New Roman" pitchFamily="18" charset="0"/>
              </a:rPr>
              <a:t>a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i="1" dirty="0" smtClean="0">
                <a:cs typeface="Times New Roman" pitchFamily="18" charset="0"/>
              </a:rPr>
              <a:t>c</a:t>
            </a:r>
            <a:r>
              <a:rPr lang="en-US" sz="2400" dirty="0" smtClean="0">
                <a:cs typeface="Times New Roman" pitchFamily="18" charset="0"/>
              </a:rPr>
              <a:t>} }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i="1" dirty="0" smtClean="0">
                <a:cs typeface="Times New Roman" pitchFamily="18" charset="0"/>
              </a:rPr>
              <a:t>C</a:t>
            </a:r>
            <a:r>
              <a:rPr lang="en-US" sz="2400" dirty="0" smtClean="0">
                <a:cs typeface="Times New Roman" pitchFamily="18" charset="0"/>
              </a:rPr>
              <a:t>  = {</a:t>
            </a:r>
            <a:r>
              <a:rPr lang="en-US" sz="2400" i="1" dirty="0" smtClean="0">
                <a:cs typeface="Times New Roman" pitchFamily="18" charset="0"/>
              </a:rPr>
              <a:t>a</a:t>
            </a:r>
            <a:r>
              <a:rPr lang="en-US" sz="2400" dirty="0" smtClean="0">
                <a:cs typeface="Times New Roman" pitchFamily="18" charset="0"/>
              </a:rPr>
              <a:t>, {</a:t>
            </a:r>
            <a:r>
              <a:rPr lang="en-US" sz="2400" i="1" dirty="0" smtClean="0">
                <a:cs typeface="Times New Roman" pitchFamily="18" charset="0"/>
              </a:rPr>
              <a:t>a</a:t>
            </a:r>
            <a:r>
              <a:rPr lang="en-US" sz="2400" dirty="0" smtClean="0">
                <a:cs typeface="Times New Roman" pitchFamily="18" charset="0"/>
              </a:rPr>
              <a:t>}, {{</a:t>
            </a:r>
            <a:r>
              <a:rPr lang="en-US" sz="2400" i="1" dirty="0" smtClean="0">
                <a:cs typeface="Times New Roman" pitchFamily="18" charset="0"/>
              </a:rPr>
              <a:t>a</a:t>
            </a:r>
            <a:r>
              <a:rPr lang="en-US" sz="2400" dirty="0" smtClean="0">
                <a:cs typeface="Times New Roman" pitchFamily="18" charset="0"/>
              </a:rPr>
              <a:t>}} }</a:t>
            </a:r>
          </a:p>
          <a:p>
            <a:pPr marL="609600" indent="-609600">
              <a:lnSpc>
                <a:spcPct val="90000"/>
              </a:lnSpc>
            </a:pPr>
            <a:r>
              <a:rPr lang="en-US" sz="2400" i="1" dirty="0" smtClean="0">
                <a:cs typeface="Times New Roman" pitchFamily="18" charset="0"/>
              </a:rPr>
              <a:t>K</a:t>
            </a:r>
            <a:r>
              <a:rPr lang="en-US" sz="2400" dirty="0" smtClean="0">
                <a:cs typeface="Times New Roman" pitchFamily="18" charset="0"/>
              </a:rPr>
              <a:t>  = { {} }					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15061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PRINSIP INKLUSI EKSLUSI (2)</a:t>
            </a:r>
            <a:endParaRPr lang="en-US" sz="36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banyaknya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 </a:t>
            </a:r>
            <a:r>
              <a:rPr lang="en-US" sz="2400" dirty="0" err="1" smtClean="0"/>
              <a:t>antara</a:t>
            </a:r>
            <a:r>
              <a:rPr lang="en-US" sz="2400" dirty="0" smtClean="0"/>
              <a:t> 1 </a:t>
            </a:r>
            <a:r>
              <a:rPr lang="en-US" sz="2400" dirty="0" err="1" smtClean="0"/>
              <a:t>dan</a:t>
            </a:r>
            <a:r>
              <a:rPr lang="en-US" sz="2400" dirty="0" smtClean="0"/>
              <a:t> 100 yang </a:t>
            </a:r>
          </a:p>
          <a:p>
            <a:pPr>
              <a:buNone/>
            </a:pPr>
            <a:r>
              <a:rPr lang="en-US" sz="2400" dirty="0" err="1" smtClean="0"/>
              <a:t>habis</a:t>
            </a:r>
            <a:r>
              <a:rPr lang="en-US" sz="2400" dirty="0" smtClean="0"/>
              <a:t> 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3 </a:t>
            </a:r>
            <a:r>
              <a:rPr lang="en-US" sz="2400" dirty="0" err="1" smtClean="0"/>
              <a:t>atau</a:t>
            </a:r>
            <a:r>
              <a:rPr lang="en-US" sz="2400" dirty="0" smtClean="0"/>
              <a:t> 5?</a:t>
            </a:r>
          </a:p>
          <a:p>
            <a:pPr>
              <a:buNone/>
            </a:pPr>
            <a:r>
              <a:rPr lang="en-US" sz="2400" u="sng" dirty="0" err="1" smtClean="0"/>
              <a:t>Penyelesaian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en-US" sz="2400" i="1" dirty="0" smtClean="0"/>
              <a:t>A</a:t>
            </a:r>
            <a:r>
              <a:rPr lang="en-US" sz="2400" dirty="0" smtClean="0"/>
              <a:t> =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habis</a:t>
            </a:r>
            <a:r>
              <a:rPr lang="en-US" sz="2400" dirty="0" smtClean="0"/>
              <a:t>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3,</a:t>
            </a:r>
          </a:p>
          <a:p>
            <a:pPr>
              <a:buNone/>
            </a:pPr>
            <a:r>
              <a:rPr lang="en-US" sz="2400" i="1" dirty="0" smtClean="0"/>
              <a:t>B</a:t>
            </a:r>
            <a:r>
              <a:rPr lang="en-US" sz="2400" dirty="0" smtClean="0"/>
              <a:t> =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habis</a:t>
            </a:r>
            <a:r>
              <a:rPr lang="en-US" sz="2400" dirty="0" smtClean="0"/>
              <a:t>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5,</a:t>
            </a:r>
          </a:p>
          <a:p>
            <a:pPr>
              <a:buNone/>
            </a:pP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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= 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habis</a:t>
            </a:r>
            <a:r>
              <a:rPr lang="en-US" sz="2400" dirty="0" smtClean="0"/>
              <a:t>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3 </a:t>
            </a:r>
            <a:r>
              <a:rPr lang="en-US" sz="2400" dirty="0" err="1" smtClean="0"/>
              <a:t>dan</a:t>
            </a:r>
            <a:r>
              <a:rPr lang="en-US" sz="2400" dirty="0" smtClean="0"/>
              <a:t> 5 (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habis</a:t>
            </a:r>
            <a:r>
              <a:rPr lang="en-US" sz="2400" dirty="0" smtClean="0"/>
              <a:t> </a:t>
            </a:r>
            <a:r>
              <a:rPr lang="en-US" sz="2400" dirty="0" err="1" smtClean="0"/>
              <a:t>dibagi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KPK – </a:t>
            </a:r>
            <a:r>
              <a:rPr lang="en-US" sz="2400" dirty="0" err="1" smtClean="0"/>
              <a:t>Kelipatan</a:t>
            </a:r>
            <a:r>
              <a:rPr lang="en-US" sz="2400" dirty="0" smtClean="0"/>
              <a:t> Persekutuan </a:t>
            </a:r>
            <a:r>
              <a:rPr lang="en-US" sz="2400" dirty="0" err="1" smtClean="0"/>
              <a:t>Terkecil</a:t>
            </a:r>
            <a:r>
              <a:rPr lang="en-US" sz="2400" dirty="0" smtClean="0"/>
              <a:t> – </a:t>
            </a:r>
            <a:r>
              <a:rPr lang="en-US" sz="2400" dirty="0" err="1" smtClean="0"/>
              <a:t>dari</a:t>
            </a:r>
            <a:r>
              <a:rPr lang="en-US" sz="2400" dirty="0" smtClean="0"/>
              <a:t> 3 </a:t>
            </a:r>
            <a:r>
              <a:rPr lang="en-US" sz="2400" dirty="0" err="1" smtClean="0"/>
              <a:t>dan</a:t>
            </a:r>
            <a:r>
              <a:rPr lang="en-US" sz="2400" dirty="0" smtClean="0"/>
              <a:t> 5,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15),</a:t>
            </a:r>
          </a:p>
          <a:p>
            <a:pPr>
              <a:buNone/>
            </a:pPr>
            <a:r>
              <a:rPr lang="en-US" sz="2400" u="sng" dirty="0" err="1" smtClean="0"/>
              <a:t>Masalah</a:t>
            </a:r>
            <a:r>
              <a:rPr lang="en-US" sz="2400" u="sng" dirty="0" smtClean="0"/>
              <a:t>: </a:t>
            </a:r>
            <a:r>
              <a:rPr lang="en-US" sz="2400" dirty="0" smtClean="0">
                <a:sym typeface="Symbol"/>
              </a:rPr>
              <a:t>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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>
                <a:sym typeface="Symbol"/>
              </a:rPr>
              <a:t></a:t>
            </a:r>
            <a:endParaRPr lang="en-US" sz="2400" dirty="0" smtClean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27008A-E958-42BF-B8BE-54AFB19D0CB1}" type="slidenum">
              <a:rPr lang="en-US" smtClean="0"/>
              <a:pPr>
                <a:defRPr/>
              </a:pPr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491934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Solusi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smtClean="0">
                <a:sym typeface="Symbol"/>
              </a:rPr>
              <a:t></a:t>
            </a:r>
            <a:r>
              <a:rPr lang="en-US" sz="2800" i="1" dirty="0" smtClean="0"/>
              <a:t>A</a:t>
            </a:r>
            <a:r>
              <a:rPr lang="en-US" sz="2800" dirty="0" smtClean="0">
                <a:sym typeface="Symbol"/>
              </a:rPr>
              <a:t></a:t>
            </a:r>
            <a:r>
              <a:rPr lang="en-US" sz="2800" dirty="0" smtClean="0"/>
              <a:t> = </a:t>
            </a:r>
            <a:r>
              <a:rPr lang="en-US" sz="2800" dirty="0" smtClean="0">
                <a:sym typeface="Symbol"/>
              </a:rPr>
              <a:t></a:t>
            </a:r>
            <a:r>
              <a:rPr lang="en-US" sz="2800" dirty="0" smtClean="0"/>
              <a:t>100/3</a:t>
            </a:r>
            <a:r>
              <a:rPr lang="en-US" sz="2800" dirty="0" smtClean="0">
                <a:sym typeface="Symbol"/>
              </a:rPr>
              <a:t></a:t>
            </a:r>
            <a:r>
              <a:rPr lang="en-US" sz="2800" dirty="0" smtClean="0"/>
              <a:t>  = 33, 	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</a:t>
            </a:r>
            <a:r>
              <a:rPr lang="en-US" sz="2800" i="1" dirty="0" smtClean="0"/>
              <a:t>B</a:t>
            </a:r>
            <a:r>
              <a:rPr lang="en-US" sz="2800" dirty="0" smtClean="0">
                <a:sym typeface="Symbol"/>
              </a:rPr>
              <a:t></a:t>
            </a:r>
            <a:r>
              <a:rPr lang="en-US" sz="2800" dirty="0" smtClean="0"/>
              <a:t> = </a:t>
            </a:r>
            <a:r>
              <a:rPr lang="en-US" sz="2800" dirty="0" smtClean="0">
                <a:sym typeface="Symbol"/>
              </a:rPr>
              <a:t></a:t>
            </a:r>
            <a:r>
              <a:rPr lang="en-US" sz="2800" dirty="0" smtClean="0"/>
              <a:t>100/5</a:t>
            </a:r>
            <a:r>
              <a:rPr lang="en-US" sz="2800" dirty="0" smtClean="0">
                <a:sym typeface="Symbol"/>
              </a:rPr>
              <a:t></a:t>
            </a:r>
            <a:r>
              <a:rPr lang="en-US" sz="2800" dirty="0" smtClean="0"/>
              <a:t>  = 20, 	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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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>
                <a:sym typeface="Symbol"/>
              </a:rPr>
              <a:t></a:t>
            </a:r>
            <a:r>
              <a:rPr lang="en-US" sz="2800" dirty="0" smtClean="0"/>
              <a:t> = </a:t>
            </a:r>
            <a:r>
              <a:rPr lang="en-US" sz="2800" dirty="0" smtClean="0">
                <a:sym typeface="Symbol"/>
              </a:rPr>
              <a:t></a:t>
            </a:r>
            <a:r>
              <a:rPr lang="en-US" sz="2800" dirty="0" smtClean="0"/>
              <a:t>100/15</a:t>
            </a:r>
            <a:r>
              <a:rPr lang="en-US" sz="2800" dirty="0" smtClean="0">
                <a:sym typeface="Symbol"/>
              </a:rPr>
              <a:t></a:t>
            </a:r>
            <a:r>
              <a:rPr lang="en-US" sz="2800" dirty="0" smtClean="0"/>
              <a:t>  = 6</a:t>
            </a:r>
          </a:p>
          <a:p>
            <a:pPr>
              <a:buNone/>
            </a:pPr>
            <a:r>
              <a:rPr lang="en-US" sz="2800" dirty="0" smtClean="0">
                <a:sym typeface="Symbol"/>
              </a:rPr>
              <a:t>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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>
                <a:sym typeface="Symbol"/>
              </a:rPr>
              <a:t></a:t>
            </a:r>
            <a:r>
              <a:rPr lang="en-US" sz="2800" dirty="0" smtClean="0"/>
              <a:t> = </a:t>
            </a:r>
            <a:r>
              <a:rPr lang="en-US" sz="2800" dirty="0" smtClean="0">
                <a:sym typeface="Symbol"/>
              </a:rPr>
              <a:t></a:t>
            </a:r>
            <a:r>
              <a:rPr lang="en-US" sz="2800" i="1" dirty="0" smtClean="0"/>
              <a:t>A</a:t>
            </a:r>
            <a:r>
              <a:rPr lang="en-US" sz="2800" dirty="0" smtClean="0">
                <a:sym typeface="Symbol"/>
              </a:rPr>
              <a:t></a:t>
            </a:r>
            <a:r>
              <a:rPr lang="en-US" sz="2800" dirty="0" smtClean="0"/>
              <a:t> + </a:t>
            </a:r>
            <a:r>
              <a:rPr lang="en-US" sz="2800" dirty="0" smtClean="0">
                <a:sym typeface="Symbol"/>
              </a:rPr>
              <a:t></a:t>
            </a:r>
            <a:r>
              <a:rPr lang="en-US" sz="2800" i="1" dirty="0" smtClean="0"/>
              <a:t>B</a:t>
            </a:r>
            <a:r>
              <a:rPr lang="en-US" sz="2800" dirty="0" smtClean="0">
                <a:sym typeface="Symbol"/>
              </a:rPr>
              <a:t></a:t>
            </a:r>
            <a:r>
              <a:rPr lang="en-US" sz="2800" dirty="0" smtClean="0"/>
              <a:t> –  </a:t>
            </a:r>
            <a:r>
              <a:rPr lang="en-US" sz="2800" dirty="0" smtClean="0">
                <a:sym typeface="Symbol"/>
              </a:rPr>
              <a:t></a:t>
            </a:r>
            <a:r>
              <a:rPr lang="en-US" sz="2800" i="1" dirty="0" smtClean="0"/>
              <a:t>A</a:t>
            </a:r>
            <a:r>
              <a:rPr lang="en-US" sz="2800" dirty="0" smtClean="0"/>
              <a:t> </a:t>
            </a:r>
            <a:r>
              <a:rPr lang="en-US" sz="2800" dirty="0" smtClean="0">
                <a:sym typeface="Symbol"/>
              </a:rPr>
              <a:t></a:t>
            </a:r>
            <a:r>
              <a:rPr lang="en-US" sz="2800" dirty="0" smtClean="0"/>
              <a:t> </a:t>
            </a:r>
            <a:r>
              <a:rPr lang="en-US" sz="2800" i="1" dirty="0" smtClean="0"/>
              <a:t>B</a:t>
            </a:r>
            <a:r>
              <a:rPr lang="en-US" sz="2800" dirty="0" smtClean="0">
                <a:sym typeface="Symbol"/>
              </a:rPr>
              <a:t>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                = 33 + 20 – 6 = 47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err="1" smtClean="0"/>
              <a:t>Jadi</a:t>
            </a:r>
            <a:r>
              <a:rPr lang="en-US" sz="2800" dirty="0" smtClean="0"/>
              <a:t>, </a:t>
            </a:r>
            <a:r>
              <a:rPr lang="en-US" sz="2800" dirty="0" err="1" smtClean="0"/>
              <a:t>ada</a:t>
            </a:r>
            <a:r>
              <a:rPr lang="en-US" sz="2800" dirty="0" smtClean="0"/>
              <a:t> 47 </a:t>
            </a:r>
            <a:r>
              <a:rPr lang="en-US" sz="2800" dirty="0" err="1" smtClean="0"/>
              <a:t>buah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habis</a:t>
            </a:r>
            <a:r>
              <a:rPr lang="en-US" sz="2800" dirty="0" smtClean="0"/>
              <a:t> </a:t>
            </a:r>
            <a:r>
              <a:rPr lang="en-US" sz="2800" dirty="0" err="1" smtClean="0"/>
              <a:t>dibagi</a:t>
            </a:r>
            <a:r>
              <a:rPr lang="en-US" sz="2800" dirty="0" smtClean="0"/>
              <a:t> 3 </a:t>
            </a:r>
            <a:r>
              <a:rPr lang="en-US" sz="2800" dirty="0" err="1" smtClean="0"/>
              <a:t>atau</a:t>
            </a:r>
            <a:r>
              <a:rPr lang="en-US" sz="2800" dirty="0" smtClean="0"/>
              <a:t> 5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3555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pPr algn="just"/>
            <a:r>
              <a:rPr lang="en-US" sz="3000" dirty="0" smtClean="0"/>
              <a:t>Dari </a:t>
            </a:r>
            <a:r>
              <a:rPr lang="en-US" sz="3000" dirty="0" err="1" smtClean="0"/>
              <a:t>survei</a:t>
            </a:r>
            <a:r>
              <a:rPr lang="en-US" sz="3000" dirty="0" smtClean="0"/>
              <a:t> </a:t>
            </a:r>
            <a:r>
              <a:rPr lang="en-US" sz="3000" dirty="0" err="1" smtClean="0"/>
              <a:t>terhadap</a:t>
            </a:r>
            <a:r>
              <a:rPr lang="en-US" sz="3000" dirty="0" smtClean="0"/>
              <a:t> 270 </a:t>
            </a:r>
            <a:r>
              <a:rPr lang="en-US" sz="3000" dirty="0" err="1" smtClean="0"/>
              <a:t>orang</a:t>
            </a:r>
            <a:r>
              <a:rPr lang="en-US" sz="3000" dirty="0" smtClean="0"/>
              <a:t> </a:t>
            </a:r>
            <a:r>
              <a:rPr lang="en-US" sz="3000" dirty="0" err="1" smtClean="0"/>
              <a:t>pengguna</a:t>
            </a:r>
            <a:r>
              <a:rPr lang="en-US" sz="3000" dirty="0" smtClean="0"/>
              <a:t>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operasi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komputer</a:t>
            </a:r>
            <a:endParaRPr lang="en-US" sz="3000" dirty="0" smtClean="0"/>
          </a:p>
          <a:p>
            <a:pPr algn="just"/>
            <a:r>
              <a:rPr lang="en-US" sz="3000" dirty="0" smtClean="0"/>
              <a:t>64 </a:t>
            </a:r>
            <a:r>
              <a:rPr lang="en-US" sz="3000" dirty="0" err="1" smtClean="0"/>
              <a:t>suka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i="1" dirty="0" err="1" smtClean="0"/>
              <a:t>microsoft</a:t>
            </a:r>
            <a:r>
              <a:rPr lang="en-US" sz="3000" dirty="0" smtClean="0"/>
              <a:t>, 94 </a:t>
            </a:r>
            <a:r>
              <a:rPr lang="en-US" sz="3000" dirty="0" err="1" smtClean="0"/>
              <a:t>suka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i="1" dirty="0" err="1" smtClean="0"/>
              <a:t>linux</a:t>
            </a:r>
            <a:r>
              <a:rPr lang="en-US" sz="3000" dirty="0" smtClean="0"/>
              <a:t>, 58 </a:t>
            </a:r>
            <a:r>
              <a:rPr lang="en-US" sz="3000" dirty="0" err="1" smtClean="0"/>
              <a:t>suka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i="1" dirty="0" err="1" smtClean="0"/>
              <a:t>freeBSD</a:t>
            </a:r>
            <a:r>
              <a:rPr lang="en-US" sz="3000" dirty="0" smtClean="0"/>
              <a:t>, 26 </a:t>
            </a:r>
            <a:r>
              <a:rPr lang="en-US" sz="3000" dirty="0" err="1" smtClean="0"/>
              <a:t>suka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i="1" dirty="0" err="1" smtClean="0"/>
              <a:t>microsoft</a:t>
            </a:r>
            <a:r>
              <a:rPr lang="en-US" sz="3000" i="1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i="1" dirty="0" err="1" smtClean="0"/>
              <a:t>linux</a:t>
            </a:r>
            <a:r>
              <a:rPr lang="en-US" sz="3000" dirty="0" smtClean="0"/>
              <a:t>, 28 </a:t>
            </a:r>
            <a:r>
              <a:rPr lang="en-US" sz="3000" dirty="0" err="1" smtClean="0"/>
              <a:t>suka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i="1" dirty="0" err="1" smtClean="0"/>
              <a:t>microsoft</a:t>
            </a:r>
            <a:r>
              <a:rPr lang="en-US" sz="3000" i="1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i="1" dirty="0" err="1" smtClean="0"/>
              <a:t>freeBSD</a:t>
            </a:r>
            <a:r>
              <a:rPr lang="en-US" sz="3000" dirty="0" smtClean="0"/>
              <a:t>, 22 </a:t>
            </a:r>
            <a:r>
              <a:rPr lang="en-US" sz="3000" dirty="0" err="1" smtClean="0"/>
              <a:t>suka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i="1" dirty="0" err="1" smtClean="0"/>
              <a:t>linux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i="1" dirty="0" err="1" smtClean="0"/>
              <a:t>freeBSD</a:t>
            </a:r>
            <a:r>
              <a:rPr lang="en-US" sz="3000" dirty="0" smtClean="0"/>
              <a:t>, 14 </a:t>
            </a:r>
            <a:r>
              <a:rPr lang="en-US" sz="3000" dirty="0" err="1" smtClean="0"/>
              <a:t>suka</a:t>
            </a:r>
            <a:r>
              <a:rPr lang="en-US" sz="3000" dirty="0" smtClean="0"/>
              <a:t> </a:t>
            </a:r>
            <a:r>
              <a:rPr lang="en-US" sz="3000" dirty="0" err="1" smtClean="0"/>
              <a:t>ketiga</a:t>
            </a:r>
            <a:r>
              <a:rPr lang="en-US" sz="3000" dirty="0" smtClean="0"/>
              <a:t> </a:t>
            </a:r>
            <a:r>
              <a:rPr lang="en-US" sz="3000" dirty="0" err="1" smtClean="0"/>
              <a:t>jenis</a:t>
            </a:r>
            <a:r>
              <a:rPr lang="en-US" sz="3000" dirty="0" smtClean="0"/>
              <a:t>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operasi</a:t>
            </a:r>
            <a:r>
              <a:rPr lang="en-US" sz="3000" dirty="0" smtClean="0"/>
              <a:t> </a:t>
            </a:r>
            <a:r>
              <a:rPr lang="en-US" sz="3000" dirty="0" err="1" smtClean="0"/>
              <a:t>tersebut</a:t>
            </a:r>
            <a:r>
              <a:rPr lang="en-US" sz="3000" dirty="0" smtClean="0"/>
              <a:t>. </a:t>
            </a:r>
          </a:p>
          <a:p>
            <a:pPr algn="just"/>
            <a:r>
              <a:rPr lang="en-US" sz="3000" dirty="0" err="1" smtClean="0"/>
              <a:t>Tentukan</a:t>
            </a:r>
            <a:r>
              <a:rPr lang="en-US" sz="3000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567679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3000" dirty="0" smtClean="0"/>
              <a:t>a. </a:t>
            </a:r>
            <a:r>
              <a:rPr lang="en-US" sz="3000" dirty="0" err="1" smtClean="0"/>
              <a:t>Banyaknya</a:t>
            </a:r>
            <a:r>
              <a:rPr lang="en-US" sz="3000" dirty="0" smtClean="0"/>
              <a:t> </a:t>
            </a:r>
            <a:r>
              <a:rPr lang="en-US" sz="3000" dirty="0" err="1" smtClean="0"/>
              <a:t>pengguna</a:t>
            </a:r>
            <a:r>
              <a:rPr lang="en-US" sz="3000" dirty="0" smtClean="0"/>
              <a:t> </a:t>
            </a:r>
            <a:r>
              <a:rPr lang="en-US" sz="3000" dirty="0" err="1" smtClean="0"/>
              <a:t>komputer</a:t>
            </a:r>
            <a:r>
              <a:rPr lang="en-US" sz="3000" dirty="0" smtClean="0"/>
              <a:t> yang </a:t>
            </a:r>
            <a:r>
              <a:rPr lang="en-US" sz="3000" dirty="0" err="1" smtClean="0"/>
              <a:t>menggunakan</a:t>
            </a:r>
            <a:r>
              <a:rPr lang="en-US" sz="3000" dirty="0" smtClean="0"/>
              <a:t> </a:t>
            </a:r>
            <a:r>
              <a:rPr lang="en-US" sz="3000" b="1" dirty="0" smtClean="0"/>
              <a:t>paling </a:t>
            </a:r>
            <a:r>
              <a:rPr lang="en-US" sz="3000" b="1" dirty="0" err="1" smtClean="0"/>
              <a:t>sedikit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satu</a:t>
            </a:r>
            <a:r>
              <a:rPr lang="en-US" sz="3000" b="1" dirty="0" smtClean="0"/>
              <a:t> </a:t>
            </a:r>
            <a:r>
              <a:rPr lang="en-US" sz="3000" dirty="0" err="1" smtClean="0"/>
              <a:t>sitem</a:t>
            </a:r>
            <a:r>
              <a:rPr lang="en-US" sz="3000" dirty="0" smtClean="0"/>
              <a:t> </a:t>
            </a:r>
            <a:r>
              <a:rPr lang="en-US" sz="3000" dirty="0" err="1" smtClean="0"/>
              <a:t>operasi</a:t>
            </a:r>
            <a:endParaRPr lang="en-US" sz="3000" b="1" dirty="0" smtClean="0"/>
          </a:p>
          <a:p>
            <a:pPr lvl="0">
              <a:buNone/>
            </a:pPr>
            <a:r>
              <a:rPr lang="en-US" sz="3000" dirty="0" smtClean="0"/>
              <a:t>b. </a:t>
            </a:r>
            <a:r>
              <a:rPr lang="en-US" sz="3000" dirty="0" err="1" smtClean="0"/>
              <a:t>Gambarkan</a:t>
            </a:r>
            <a:r>
              <a:rPr lang="en-US" sz="3000" dirty="0" smtClean="0"/>
              <a:t> </a:t>
            </a:r>
            <a:r>
              <a:rPr lang="en-US" sz="3000" b="1" dirty="0" smtClean="0"/>
              <a:t>diagram</a:t>
            </a:r>
            <a:r>
              <a:rPr lang="en-US" sz="3000" dirty="0" smtClean="0"/>
              <a:t> </a:t>
            </a:r>
            <a:r>
              <a:rPr lang="en-US" sz="3000" b="1" dirty="0" smtClean="0"/>
              <a:t>Venn</a:t>
            </a:r>
            <a:r>
              <a:rPr lang="en-US" sz="3000" dirty="0" smtClean="0"/>
              <a:t> </a:t>
            </a:r>
            <a:r>
              <a:rPr lang="en-US" sz="3000" dirty="0" err="1" smtClean="0"/>
              <a:t>untuk</a:t>
            </a:r>
            <a:r>
              <a:rPr lang="en-US" sz="3000" dirty="0" smtClean="0"/>
              <a:t> </a:t>
            </a:r>
            <a:r>
              <a:rPr lang="en-US" sz="3000" dirty="0" err="1" smtClean="0"/>
              <a:t>masalah</a:t>
            </a:r>
            <a:r>
              <a:rPr lang="en-US" sz="3000" dirty="0" smtClean="0"/>
              <a:t> </a:t>
            </a:r>
            <a:r>
              <a:rPr lang="en-US" sz="3000" dirty="0" err="1" smtClean="0"/>
              <a:t>ini</a:t>
            </a:r>
            <a:endParaRPr lang="en-US" sz="3000" b="1" dirty="0" smtClean="0"/>
          </a:p>
          <a:p>
            <a:pPr>
              <a:buNone/>
            </a:pPr>
            <a:r>
              <a:rPr lang="en-US" sz="3000" dirty="0" smtClean="0"/>
              <a:t>c</a:t>
            </a:r>
            <a:r>
              <a:rPr lang="en-US" sz="3000" b="1" dirty="0" smtClean="0"/>
              <a:t>. </a:t>
            </a:r>
            <a:r>
              <a:rPr lang="en-US" sz="3000" b="1" dirty="0" err="1" smtClean="0"/>
              <a:t>Berapa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orang</a:t>
            </a:r>
            <a:r>
              <a:rPr lang="en-US" sz="3000" b="1" dirty="0" smtClean="0"/>
              <a:t> yang </a:t>
            </a:r>
            <a:r>
              <a:rPr lang="en-US" sz="3000" b="1" dirty="0" err="1" smtClean="0"/>
              <a:t>menggunakan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sistem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operasi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microsoft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atau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linux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tetapi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tidak</a:t>
            </a:r>
            <a:r>
              <a:rPr lang="en-US" sz="3000" b="1" dirty="0" smtClean="0"/>
              <a:t> free BSD?</a:t>
            </a:r>
            <a:endParaRPr lang="en-US" sz="3000" dirty="0" smtClean="0"/>
          </a:p>
          <a:p>
            <a:pPr>
              <a:buNone/>
            </a:pPr>
            <a:r>
              <a:rPr lang="en-US" sz="3000" dirty="0" smtClean="0"/>
              <a:t>d. </a:t>
            </a:r>
            <a:r>
              <a:rPr lang="en-US" sz="3000" dirty="0" err="1" smtClean="0"/>
              <a:t>Berapa</a:t>
            </a:r>
            <a:r>
              <a:rPr lang="en-US" sz="3000" dirty="0" smtClean="0"/>
              <a:t> </a:t>
            </a:r>
            <a:r>
              <a:rPr lang="en-US" sz="3000" dirty="0" err="1" smtClean="0"/>
              <a:t>orang</a:t>
            </a:r>
            <a:r>
              <a:rPr lang="en-US" sz="3000" dirty="0" smtClean="0"/>
              <a:t> yang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suka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semua</a:t>
            </a:r>
            <a:r>
              <a:rPr lang="en-US" sz="3000" dirty="0" smtClean="0"/>
              <a:t> </a:t>
            </a:r>
            <a:r>
              <a:rPr lang="en-US" sz="3000" dirty="0" err="1" smtClean="0"/>
              <a:t>jenis</a:t>
            </a:r>
            <a:r>
              <a:rPr lang="en-US" sz="3000" dirty="0" smtClean="0"/>
              <a:t>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operasi</a:t>
            </a:r>
            <a:r>
              <a:rPr lang="en-US" sz="3000" dirty="0" smtClean="0"/>
              <a:t> yang </a:t>
            </a:r>
            <a:r>
              <a:rPr lang="en-US" sz="3000" dirty="0" err="1" smtClean="0"/>
              <a:t>disebutkan</a:t>
            </a:r>
            <a:r>
              <a:rPr lang="en-US" sz="3000" dirty="0" smtClean="0"/>
              <a:t> </a:t>
            </a:r>
            <a:r>
              <a:rPr lang="en-US" sz="3000" dirty="0" err="1" smtClean="0"/>
              <a:t>di</a:t>
            </a:r>
            <a:r>
              <a:rPr lang="en-US" sz="3000" dirty="0" smtClean="0"/>
              <a:t> </a:t>
            </a:r>
            <a:r>
              <a:rPr lang="en-US" sz="3000" dirty="0" err="1" smtClean="0"/>
              <a:t>atas</a:t>
            </a:r>
            <a:r>
              <a:rPr lang="en-US" sz="3000" dirty="0" smtClean="0"/>
              <a:t> ?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5994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/>
              <a:t>Berapa</a:t>
            </a:r>
            <a:r>
              <a:rPr lang="en-US" sz="2800" dirty="0" smtClean="0"/>
              <a:t> </a:t>
            </a:r>
            <a:r>
              <a:rPr lang="en-US" sz="2800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bulat</a:t>
            </a:r>
            <a:r>
              <a:rPr lang="en-US" sz="2800" dirty="0" smtClean="0"/>
              <a:t> </a:t>
            </a:r>
            <a:r>
              <a:rPr lang="en-US" sz="2800" dirty="0" err="1" smtClean="0"/>
              <a:t>antara</a:t>
            </a:r>
            <a:r>
              <a:rPr lang="en-US" sz="2800" dirty="0" smtClean="0"/>
              <a:t> 1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500 yang :</a:t>
            </a:r>
          </a:p>
          <a:p>
            <a:pPr marL="514350" indent="-514350">
              <a:buAutoNum type="alphaLcParenR"/>
            </a:pPr>
            <a:r>
              <a:rPr lang="en-US" sz="2800" dirty="0" err="1" smtClean="0"/>
              <a:t>Habis</a:t>
            </a:r>
            <a:r>
              <a:rPr lang="en-US" sz="2800" dirty="0" smtClean="0"/>
              <a:t> </a:t>
            </a:r>
            <a:r>
              <a:rPr lang="en-US" sz="2800" dirty="0" err="1" smtClean="0"/>
              <a:t>dibagi</a:t>
            </a:r>
            <a:r>
              <a:rPr lang="en-US" sz="2800" dirty="0" smtClean="0"/>
              <a:t> 5 </a:t>
            </a:r>
            <a:r>
              <a:rPr lang="en-US" sz="2800" dirty="0" err="1" smtClean="0"/>
              <a:t>dan</a:t>
            </a:r>
            <a:r>
              <a:rPr lang="en-US" sz="2800" dirty="0" smtClean="0"/>
              <a:t> 7</a:t>
            </a:r>
          </a:p>
          <a:p>
            <a:pPr marL="514350" indent="-514350">
              <a:buAutoNum type="alphaLcParenR"/>
            </a:pPr>
            <a:r>
              <a:rPr lang="en-US" sz="2800" dirty="0" err="1" smtClean="0"/>
              <a:t>Habis</a:t>
            </a:r>
            <a:r>
              <a:rPr lang="en-US" sz="2800" dirty="0" smtClean="0"/>
              <a:t> </a:t>
            </a:r>
            <a:r>
              <a:rPr lang="en-US" sz="2800" dirty="0" err="1" smtClean="0"/>
              <a:t>dibagi</a:t>
            </a:r>
            <a:r>
              <a:rPr lang="en-US" sz="2800" dirty="0" smtClean="0"/>
              <a:t> 5 </a:t>
            </a:r>
            <a:r>
              <a:rPr lang="en-US" sz="2800" dirty="0" err="1" smtClean="0"/>
              <a:t>atau</a:t>
            </a:r>
            <a:r>
              <a:rPr lang="en-US" sz="2800" dirty="0" smtClean="0"/>
              <a:t> 7</a:t>
            </a:r>
          </a:p>
          <a:p>
            <a:pPr marL="514350" indent="-514350">
              <a:buFont typeface="Arial" charset="0"/>
              <a:buAutoNum type="alphaLcParenR"/>
            </a:pP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Habis</a:t>
            </a:r>
            <a:r>
              <a:rPr lang="en-US" sz="2800" dirty="0" smtClean="0"/>
              <a:t> </a:t>
            </a:r>
            <a:r>
              <a:rPr lang="en-US" sz="2800" dirty="0" err="1" smtClean="0"/>
              <a:t>dibagi</a:t>
            </a:r>
            <a:r>
              <a:rPr lang="en-US" sz="2800" dirty="0" smtClean="0"/>
              <a:t> 5 </a:t>
            </a:r>
            <a:r>
              <a:rPr lang="en-US" sz="2800" dirty="0" err="1" smtClean="0"/>
              <a:t>atau</a:t>
            </a:r>
            <a:r>
              <a:rPr lang="en-US" sz="2800" dirty="0" smtClean="0"/>
              <a:t> 7</a:t>
            </a:r>
          </a:p>
          <a:p>
            <a:pPr marL="514350" indent="-514350">
              <a:buAutoNum type="alphaLcParenR"/>
            </a:pPr>
            <a:endParaRPr lang="en-US" sz="2800" dirty="0" smtClean="0"/>
          </a:p>
          <a:p>
            <a:pPr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12736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Latihan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Soal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900634"/>
          </a:xfrm>
        </p:spPr>
        <p:txBody>
          <a:bodyPr/>
          <a:lstStyle/>
          <a:p>
            <a:pPr>
              <a:buNone/>
            </a:pPr>
            <a:r>
              <a:rPr lang="en-US" sz="2800" dirty="0" err="1" smtClean="0"/>
              <a:t>Tentukan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Banyaknya</a:t>
            </a:r>
            <a:r>
              <a:rPr lang="en-US" sz="2800" dirty="0" smtClean="0"/>
              <a:t> </a:t>
            </a:r>
            <a:r>
              <a:rPr lang="en-US" sz="2800" dirty="0" err="1" smtClean="0"/>
              <a:t>bilangan</a:t>
            </a:r>
            <a:r>
              <a:rPr lang="en-US" sz="2800" dirty="0" smtClean="0"/>
              <a:t> </a:t>
            </a:r>
            <a:r>
              <a:rPr lang="en-US" sz="2800" dirty="0" err="1" smtClean="0"/>
              <a:t>asli</a:t>
            </a:r>
            <a:r>
              <a:rPr lang="en-US" sz="2800" dirty="0" smtClean="0"/>
              <a:t>  </a:t>
            </a:r>
            <a:r>
              <a:rPr lang="en-US" sz="2800" dirty="0" err="1" smtClean="0"/>
              <a:t>dari</a:t>
            </a:r>
            <a:r>
              <a:rPr lang="en-US" sz="2800" dirty="0" smtClean="0"/>
              <a:t>  </a:t>
            </a:r>
            <a:r>
              <a:rPr lang="en-US" sz="2800" b="1" dirty="0" smtClean="0"/>
              <a:t>1</a:t>
            </a:r>
            <a:r>
              <a:rPr lang="en-US" sz="2800" dirty="0" smtClean="0"/>
              <a:t> </a:t>
            </a:r>
            <a:r>
              <a:rPr lang="en-US" sz="2800" dirty="0" err="1" smtClean="0"/>
              <a:t>hingga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b="1" dirty="0" smtClean="0"/>
              <a:t>780  yang: 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800" b="1" u="sng" dirty="0" err="1" smtClean="0"/>
              <a:t>Tidak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Habis</a:t>
            </a:r>
            <a:r>
              <a:rPr lang="en-US" sz="2800" dirty="0" smtClean="0"/>
              <a:t>  </a:t>
            </a:r>
            <a:r>
              <a:rPr lang="en-US" sz="2800" dirty="0" err="1" smtClean="0"/>
              <a:t>dibagi</a:t>
            </a:r>
            <a:r>
              <a:rPr lang="en-US" sz="2800" dirty="0" smtClean="0"/>
              <a:t>  </a:t>
            </a:r>
            <a:r>
              <a:rPr lang="en-US" sz="2800" b="1" dirty="0" smtClean="0"/>
              <a:t>2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b="1" dirty="0" smtClean="0"/>
              <a:t>3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b="1" dirty="0" smtClean="0"/>
              <a:t>7.   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800" b="1" dirty="0" err="1" smtClean="0"/>
              <a:t>Berapa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banyak</a:t>
            </a:r>
            <a:r>
              <a:rPr lang="en-US" sz="2800" b="1" dirty="0" smtClean="0"/>
              <a:t> yang </a:t>
            </a:r>
            <a:r>
              <a:rPr lang="en-US" sz="2800" b="1" u="sng" dirty="0" err="1" smtClean="0"/>
              <a:t>habis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dibagi</a:t>
            </a:r>
            <a:r>
              <a:rPr lang="en-US" sz="2800" b="1" u="sng" dirty="0" smtClean="0"/>
              <a:t> 2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tapi</a:t>
            </a:r>
            <a:r>
              <a:rPr lang="en-US" sz="2800" b="1" dirty="0" smtClean="0"/>
              <a:t> </a:t>
            </a:r>
            <a:r>
              <a:rPr lang="en-US" sz="2800" b="1" u="sng" dirty="0" err="1" smtClean="0"/>
              <a:t>tidak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habis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dibagi</a:t>
            </a:r>
            <a:r>
              <a:rPr lang="en-US" sz="2800" b="1" u="sng" dirty="0" smtClean="0"/>
              <a:t> 3 </a:t>
            </a:r>
            <a:r>
              <a:rPr lang="en-US" sz="2800" b="1" u="sng" dirty="0" err="1" smtClean="0"/>
              <a:t>dan</a:t>
            </a:r>
            <a:r>
              <a:rPr lang="en-US" sz="2800" b="1" u="sng" dirty="0" smtClean="0"/>
              <a:t> 7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800" b="1" dirty="0" err="1" smtClean="0"/>
              <a:t>Berapa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banyak</a:t>
            </a:r>
            <a:r>
              <a:rPr lang="en-US" sz="2800" b="1" dirty="0" smtClean="0"/>
              <a:t> yang </a:t>
            </a:r>
            <a:r>
              <a:rPr lang="en-US" sz="2800" b="1" u="sng" dirty="0" err="1" smtClean="0"/>
              <a:t>habis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dibagi</a:t>
            </a:r>
            <a:r>
              <a:rPr lang="en-US" sz="2800" b="1" u="sng" dirty="0" smtClean="0"/>
              <a:t> 2 </a:t>
            </a:r>
            <a:r>
              <a:rPr lang="en-US" sz="2800" b="1" u="sng" dirty="0" err="1" smtClean="0"/>
              <a:t>atau</a:t>
            </a:r>
            <a:r>
              <a:rPr lang="en-US" sz="2800" b="1" u="sng" dirty="0" smtClean="0"/>
              <a:t> 7 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tapi</a:t>
            </a:r>
            <a:r>
              <a:rPr lang="en-US" sz="2800" b="1" dirty="0" smtClean="0"/>
              <a:t> </a:t>
            </a:r>
            <a:r>
              <a:rPr lang="en-US" sz="2800" b="1" u="sng" dirty="0" err="1" smtClean="0"/>
              <a:t>tidak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habis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dibagi</a:t>
            </a:r>
            <a:r>
              <a:rPr lang="en-US" sz="2800" b="1" u="sng" dirty="0" smtClean="0"/>
              <a:t> 3 </a:t>
            </a:r>
          </a:p>
          <a:p>
            <a:pPr marL="514350" lvl="0" indent="-514350">
              <a:buFont typeface="+mj-lt"/>
              <a:buAutoNum type="alphaLcParenR"/>
            </a:pPr>
            <a:r>
              <a:rPr lang="en-US" sz="2800" b="1" dirty="0" err="1" smtClean="0"/>
              <a:t>Berapa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banyak</a:t>
            </a:r>
            <a:r>
              <a:rPr lang="en-US" sz="2800" b="1" dirty="0" smtClean="0"/>
              <a:t> yang </a:t>
            </a:r>
            <a:r>
              <a:rPr lang="en-US" sz="2800" b="1" u="sng" dirty="0" err="1" smtClean="0"/>
              <a:t>habis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dibagi</a:t>
            </a:r>
            <a:r>
              <a:rPr lang="en-US" sz="2800" b="1" u="sng" dirty="0" smtClean="0"/>
              <a:t> 2 </a:t>
            </a:r>
            <a:r>
              <a:rPr lang="en-US" sz="2800" b="1" u="sng" dirty="0" err="1" smtClean="0"/>
              <a:t>dan</a:t>
            </a:r>
            <a:r>
              <a:rPr lang="en-US" sz="2800" b="1" u="sng" dirty="0" smtClean="0"/>
              <a:t> 3 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tapi</a:t>
            </a:r>
            <a:r>
              <a:rPr lang="en-US" sz="2800" b="1" dirty="0" smtClean="0"/>
              <a:t> </a:t>
            </a:r>
            <a:r>
              <a:rPr lang="en-US" sz="2800" b="1" u="sng" dirty="0" err="1" smtClean="0"/>
              <a:t>tidak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habis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dibagi</a:t>
            </a:r>
            <a:r>
              <a:rPr lang="en-US" sz="2800" b="1" u="sng" dirty="0" smtClean="0"/>
              <a:t> 7 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357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	Cara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Penyajian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Himpunan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en-US" sz="2800" b="1" i="1" u="sng" dirty="0" err="1" smtClean="0">
                <a:cs typeface="Times New Roman" pitchFamily="18" charset="0"/>
              </a:rPr>
              <a:t>Simbol-simbol</a:t>
            </a:r>
            <a:r>
              <a:rPr lang="en-US" sz="2800" b="1" i="1" u="sng" dirty="0" smtClean="0">
                <a:cs typeface="Times New Roman" pitchFamily="18" charset="0"/>
              </a:rPr>
              <a:t> Baku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800" dirty="0" smtClean="0"/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 smtClean="0">
                <a:cs typeface="Times New Roman" pitchFamily="18" charset="0"/>
              </a:rPr>
              <a:t>P </a:t>
            </a:r>
            <a:r>
              <a:rPr lang="en-US" sz="2400" dirty="0" smtClean="0">
                <a:cs typeface="Times New Roman" pitchFamily="18" charset="0"/>
              </a:rPr>
              <a:t>=  </a:t>
            </a:r>
            <a:r>
              <a:rPr lang="en-US" sz="2400" dirty="0" err="1" smtClean="0">
                <a:cs typeface="Times New Roman" pitchFamily="18" charset="0"/>
              </a:rPr>
              <a:t>himpunan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bilangan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bulat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positif</a:t>
            </a:r>
            <a:r>
              <a:rPr lang="en-US" sz="2400" dirty="0" smtClean="0">
                <a:cs typeface="Times New Roman" pitchFamily="18" charset="0"/>
              </a:rPr>
              <a:t>  =  { 1, 2, 3, ... }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 smtClean="0">
                <a:cs typeface="Times New Roman" pitchFamily="18" charset="0"/>
              </a:rPr>
              <a:t>N </a:t>
            </a:r>
            <a:r>
              <a:rPr lang="en-US" sz="2400" dirty="0" smtClean="0">
                <a:cs typeface="Times New Roman" pitchFamily="18" charset="0"/>
              </a:rPr>
              <a:t>=  </a:t>
            </a:r>
            <a:r>
              <a:rPr lang="en-US" sz="2400" dirty="0" err="1" smtClean="0">
                <a:cs typeface="Times New Roman" pitchFamily="18" charset="0"/>
              </a:rPr>
              <a:t>himpunan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bilangan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Asli</a:t>
            </a:r>
            <a:r>
              <a:rPr lang="en-US" sz="2400" dirty="0" smtClean="0">
                <a:cs typeface="Times New Roman" pitchFamily="18" charset="0"/>
              </a:rPr>
              <a:t> (natural)  =  { 1, 2, ... }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 smtClean="0">
                <a:cs typeface="Times New Roman" pitchFamily="18" charset="0"/>
              </a:rPr>
              <a:t>Z </a:t>
            </a:r>
            <a:r>
              <a:rPr lang="en-US" sz="2400" dirty="0" smtClean="0">
                <a:cs typeface="Times New Roman" pitchFamily="18" charset="0"/>
              </a:rPr>
              <a:t>=  </a:t>
            </a:r>
            <a:r>
              <a:rPr lang="en-US" sz="2400" dirty="0" err="1" smtClean="0">
                <a:cs typeface="Times New Roman" pitchFamily="18" charset="0"/>
              </a:rPr>
              <a:t>himpunan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bilangan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bulat</a:t>
            </a:r>
            <a:r>
              <a:rPr lang="en-US" sz="2400" dirty="0" smtClean="0">
                <a:cs typeface="Times New Roman" pitchFamily="18" charset="0"/>
              </a:rPr>
              <a:t>  =  { ..., -2, -1, 0, 1, 2, ... }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 smtClean="0">
                <a:cs typeface="Times New Roman" pitchFamily="18" charset="0"/>
              </a:rPr>
              <a:t>Q </a:t>
            </a:r>
            <a:r>
              <a:rPr lang="en-US" sz="2400" dirty="0" smtClean="0">
                <a:cs typeface="Times New Roman" pitchFamily="18" charset="0"/>
              </a:rPr>
              <a:t>=  </a:t>
            </a:r>
            <a:r>
              <a:rPr lang="en-US" sz="2400" dirty="0" err="1" smtClean="0">
                <a:cs typeface="Times New Roman" pitchFamily="18" charset="0"/>
              </a:rPr>
              <a:t>himpunan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bilangan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rasional</a:t>
            </a:r>
            <a:endParaRPr lang="en-US" sz="2400" dirty="0" smtClean="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 smtClean="0">
                <a:cs typeface="Times New Roman" pitchFamily="18" charset="0"/>
              </a:rPr>
              <a:t>R </a:t>
            </a:r>
            <a:r>
              <a:rPr lang="en-US" sz="2400" dirty="0" smtClean="0">
                <a:cs typeface="Times New Roman" pitchFamily="18" charset="0"/>
              </a:rPr>
              <a:t>=  </a:t>
            </a:r>
            <a:r>
              <a:rPr lang="en-US" sz="2400" dirty="0" err="1" smtClean="0">
                <a:cs typeface="Times New Roman" pitchFamily="18" charset="0"/>
              </a:rPr>
              <a:t>himpunan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bilangan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riil</a:t>
            </a:r>
            <a:endParaRPr lang="en-US" sz="2400" dirty="0" smtClean="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b="1" dirty="0" smtClean="0">
                <a:cs typeface="Times New Roman" pitchFamily="18" charset="0"/>
              </a:rPr>
              <a:t>C </a:t>
            </a:r>
            <a:r>
              <a:rPr lang="en-US" sz="2400" dirty="0" smtClean="0">
                <a:cs typeface="Times New Roman" pitchFamily="18" charset="0"/>
              </a:rPr>
              <a:t>=  </a:t>
            </a:r>
            <a:r>
              <a:rPr lang="en-US" sz="2400" dirty="0" err="1" smtClean="0">
                <a:cs typeface="Times New Roman" pitchFamily="18" charset="0"/>
              </a:rPr>
              <a:t>himpunan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bilangan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kompleks</a:t>
            </a:r>
            <a:endParaRPr lang="en-US" sz="2400" dirty="0" smtClean="0">
              <a:cs typeface="Times New Roman" pitchFamily="18" charset="0"/>
            </a:endParaRP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sz="2400" dirty="0" smtClean="0"/>
              <a:t> 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400" dirty="0" err="1" smtClean="0">
                <a:cs typeface="Times New Roman" pitchFamily="18" charset="0"/>
              </a:rPr>
              <a:t>Himpunan</a:t>
            </a:r>
            <a:r>
              <a:rPr lang="en-US" sz="2400" dirty="0" smtClean="0">
                <a:cs typeface="Times New Roman" pitchFamily="18" charset="0"/>
              </a:rPr>
              <a:t> yang universal: </a:t>
            </a:r>
            <a:r>
              <a:rPr lang="en-US" sz="2400" b="1" dirty="0" err="1" smtClean="0">
                <a:cs typeface="Times New Roman" pitchFamily="18" charset="0"/>
              </a:rPr>
              <a:t>semesta</a:t>
            </a:r>
            <a:r>
              <a:rPr lang="en-US" sz="2400" dirty="0" smtClean="0">
                <a:cs typeface="Times New Roman" pitchFamily="18" charset="0"/>
              </a:rPr>
              <a:t>, </a:t>
            </a:r>
            <a:r>
              <a:rPr lang="en-US" sz="2400" dirty="0" err="1" smtClean="0">
                <a:cs typeface="Times New Roman" pitchFamily="18" charset="0"/>
              </a:rPr>
              <a:t>disimbolkan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dengan</a:t>
            </a:r>
            <a:r>
              <a:rPr lang="en-US" sz="2400" dirty="0" smtClean="0">
                <a:cs typeface="Times New Roman" pitchFamily="18" charset="0"/>
              </a:rPr>
              <a:t> U. 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400" dirty="0" err="1" smtClean="0">
                <a:cs typeface="Times New Roman" pitchFamily="18" charset="0"/>
              </a:rPr>
              <a:t>Contoh</a:t>
            </a:r>
            <a:r>
              <a:rPr lang="en-US" sz="2400" dirty="0" smtClean="0">
                <a:cs typeface="Times New Roman" pitchFamily="18" charset="0"/>
              </a:rPr>
              <a:t>: 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400" dirty="0" err="1" smtClean="0">
                <a:cs typeface="Times New Roman" pitchFamily="18" charset="0"/>
              </a:rPr>
              <a:t>Misalkan</a:t>
            </a:r>
            <a:r>
              <a:rPr lang="en-US" sz="2400" dirty="0" smtClean="0">
                <a:cs typeface="Times New Roman" pitchFamily="18" charset="0"/>
              </a:rPr>
              <a:t> U = {1, 2, 3, 4, 5} </a:t>
            </a:r>
            <a:r>
              <a:rPr lang="en-US" sz="2400" dirty="0" err="1" smtClean="0">
                <a:cs typeface="Times New Roman" pitchFamily="18" charset="0"/>
              </a:rPr>
              <a:t>dan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A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adalah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himpunan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dirty="0" err="1" smtClean="0">
                <a:cs typeface="Times New Roman" pitchFamily="18" charset="0"/>
              </a:rPr>
              <a:t>bagian</a:t>
            </a:r>
            <a:endParaRPr lang="en-US" sz="2400" dirty="0" smtClean="0">
              <a:cs typeface="Times New Roman" pitchFamily="18" charset="0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400" dirty="0" err="1" smtClean="0">
                <a:cs typeface="Times New Roman" pitchFamily="18" charset="0"/>
              </a:rPr>
              <a:t>dari</a:t>
            </a:r>
            <a:r>
              <a:rPr lang="en-US" sz="2400" dirty="0" smtClean="0">
                <a:cs typeface="Times New Roman" pitchFamily="18" charset="0"/>
              </a:rPr>
              <a:t> U, </a:t>
            </a:r>
            <a:r>
              <a:rPr lang="en-US" sz="2400" dirty="0" err="1" smtClean="0">
                <a:cs typeface="Times New Roman" pitchFamily="18" charset="0"/>
              </a:rPr>
              <a:t>dengan</a:t>
            </a:r>
            <a:r>
              <a:rPr lang="en-US" sz="2400" dirty="0" smtClean="0">
                <a:cs typeface="Times New Roman" pitchFamily="18" charset="0"/>
              </a:rPr>
              <a:t> </a:t>
            </a:r>
            <a:r>
              <a:rPr lang="en-US" sz="2400" i="1" dirty="0" smtClean="0">
                <a:cs typeface="Times New Roman" pitchFamily="18" charset="0"/>
              </a:rPr>
              <a:t>A</a:t>
            </a:r>
            <a:r>
              <a:rPr lang="en-US" sz="2400" dirty="0" smtClean="0">
                <a:cs typeface="Times New Roman" pitchFamily="18" charset="0"/>
              </a:rPr>
              <a:t> = {1, 3, 5}.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43535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	Cara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Penyajian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Himpunan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400" dirty="0" smtClean="0"/>
              <a:t>3.  </a:t>
            </a:r>
            <a:r>
              <a:rPr lang="en-US" sz="2400" b="1" i="1" u="sng" dirty="0" err="1" smtClean="0">
                <a:cs typeface="Times New Roman" pitchFamily="18" charset="0"/>
              </a:rPr>
              <a:t>Notasi</a:t>
            </a:r>
            <a:r>
              <a:rPr lang="en-US" sz="2400" b="1" i="1" u="sng" dirty="0" smtClean="0"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cs typeface="Times New Roman" pitchFamily="18" charset="0"/>
              </a:rPr>
              <a:t>Pembentuk</a:t>
            </a:r>
            <a:r>
              <a:rPr lang="en-US" sz="2400" b="1" i="1" u="sng" dirty="0" smtClean="0"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cs typeface="Times New Roman" pitchFamily="18" charset="0"/>
              </a:rPr>
              <a:t>Himpunan</a:t>
            </a:r>
            <a:endParaRPr lang="en-US" sz="2400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err="1" smtClean="0"/>
              <a:t>Notasi</a:t>
            </a:r>
            <a:r>
              <a:rPr lang="en-US" sz="2400" dirty="0" smtClean="0"/>
              <a:t>: { 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smtClean="0">
                <a:sym typeface="Symbol"/>
              </a:rPr>
              <a:t></a:t>
            </a:r>
            <a:r>
              <a:rPr lang="en-US" sz="2400" dirty="0" smtClean="0"/>
              <a:t> </a:t>
            </a:r>
            <a:r>
              <a:rPr lang="en-US" sz="2400" dirty="0" err="1" smtClean="0"/>
              <a:t>syarat</a:t>
            </a:r>
            <a:r>
              <a:rPr lang="en-US" sz="2400" dirty="0" smtClean="0"/>
              <a:t> yang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dipenuhi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i="1" dirty="0" smtClean="0"/>
              <a:t>x</a:t>
            </a:r>
            <a:r>
              <a:rPr lang="en-US" sz="2400" dirty="0" smtClean="0"/>
              <a:t> }	</a:t>
            </a:r>
          </a:p>
          <a:p>
            <a:pPr>
              <a:buNone/>
            </a:pPr>
            <a:r>
              <a:rPr lang="en-US" sz="2400" b="1" dirty="0" err="1" smtClean="0"/>
              <a:t>Contoh</a:t>
            </a:r>
            <a:r>
              <a:rPr lang="en-US" sz="2400" b="1" dirty="0" smtClean="0"/>
              <a:t> </a:t>
            </a:r>
            <a:r>
              <a:rPr lang="en-US" sz="24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himpunan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 </a:t>
            </a:r>
            <a:r>
              <a:rPr lang="en-US" sz="2400" dirty="0" err="1" smtClean="0"/>
              <a:t>dari</a:t>
            </a:r>
            <a:r>
              <a:rPr lang="en-US" sz="2400" dirty="0" smtClean="0"/>
              <a:t> 5</a:t>
            </a:r>
          </a:p>
          <a:p>
            <a:pPr>
              <a:buNone/>
            </a:pPr>
            <a:r>
              <a:rPr lang="en-US" sz="2400" i="1" dirty="0" smtClean="0"/>
              <a:t>	A</a:t>
            </a:r>
            <a:r>
              <a:rPr lang="en-US" sz="2400" dirty="0" smtClean="0"/>
              <a:t> = { </a:t>
            </a:r>
            <a:r>
              <a:rPr lang="en-US" sz="2400" i="1" dirty="0" smtClean="0"/>
              <a:t>x</a:t>
            </a:r>
            <a:r>
              <a:rPr lang="en-US" sz="2400" dirty="0" smtClean="0"/>
              <a:t> | </a:t>
            </a:r>
            <a:r>
              <a:rPr lang="en-US" sz="2400" i="1" dirty="0" smtClean="0"/>
              <a:t>x </a:t>
            </a:r>
            <a:r>
              <a:rPr lang="en-US" sz="2400" dirty="0" smtClean="0"/>
              <a:t> </a:t>
            </a:r>
            <a:r>
              <a:rPr lang="en-US" sz="2400" dirty="0" err="1" smtClean="0"/>
              <a:t>bilangan</a:t>
            </a:r>
            <a:r>
              <a:rPr lang="en-US" sz="2400" dirty="0" smtClean="0"/>
              <a:t> </a:t>
            </a:r>
            <a:r>
              <a:rPr lang="en-US" sz="2400" dirty="0" err="1" smtClean="0"/>
              <a:t>bulat</a:t>
            </a:r>
            <a:r>
              <a:rPr lang="en-US" sz="2400" dirty="0" smtClean="0"/>
              <a:t>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kecil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 5}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 =  { </a:t>
            </a:r>
            <a:r>
              <a:rPr lang="en-US" sz="2400" i="1" dirty="0" smtClean="0"/>
              <a:t>x</a:t>
            </a:r>
            <a:r>
              <a:rPr lang="en-US" sz="2400" dirty="0" smtClean="0"/>
              <a:t> | </a:t>
            </a:r>
            <a:r>
              <a:rPr lang="en-US" sz="2400" i="1" dirty="0" smtClean="0"/>
              <a:t>x  P</a:t>
            </a:r>
            <a:r>
              <a:rPr lang="en-US" sz="2400" dirty="0" smtClean="0"/>
              <a:t>, </a:t>
            </a:r>
            <a:r>
              <a:rPr lang="en-US" sz="2400" i="1" dirty="0" smtClean="0"/>
              <a:t>x</a:t>
            </a:r>
            <a:r>
              <a:rPr lang="en-US" sz="2400" dirty="0" smtClean="0"/>
              <a:t> &lt; 5 }  </a:t>
            </a:r>
          </a:p>
          <a:p>
            <a:pPr>
              <a:buNone/>
            </a:pPr>
            <a:r>
              <a:rPr lang="en-US" sz="2400" dirty="0" smtClean="0"/>
              <a:t>	yang </a:t>
            </a:r>
            <a:r>
              <a:rPr lang="en-US" sz="2400" dirty="0" err="1" smtClean="0"/>
              <a:t>ekivalen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= {1, 2, 3, 4}</a:t>
            </a:r>
          </a:p>
          <a:p>
            <a:pPr lvl="0">
              <a:buNone/>
            </a:pPr>
            <a:r>
              <a:rPr lang="en-US" sz="2400" dirty="0" smtClean="0"/>
              <a:t>(ii)</a:t>
            </a:r>
            <a:r>
              <a:rPr lang="en-US" sz="2400" i="1" dirty="0" smtClean="0"/>
              <a:t> M</a:t>
            </a:r>
            <a:r>
              <a:rPr lang="en-US" sz="2400" dirty="0" smtClean="0"/>
              <a:t> = { </a:t>
            </a:r>
            <a:r>
              <a:rPr lang="en-US" sz="2400" i="1" dirty="0" smtClean="0"/>
              <a:t>x</a:t>
            </a:r>
            <a:r>
              <a:rPr lang="en-US" sz="2400" dirty="0" smtClean="0"/>
              <a:t> | </a:t>
            </a:r>
            <a:r>
              <a:rPr lang="en-US" sz="2400" i="1" dirty="0" smtClean="0"/>
              <a:t>x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mengambil</a:t>
            </a:r>
            <a:r>
              <a:rPr lang="en-US" sz="2400" dirty="0" smtClean="0"/>
              <a:t> </a:t>
            </a:r>
            <a:r>
              <a:rPr lang="en-US" sz="2400" dirty="0" err="1" smtClean="0"/>
              <a:t>kuliah</a:t>
            </a:r>
            <a:r>
              <a:rPr lang="en-US" sz="2400" dirty="0" smtClean="0"/>
              <a:t> IF2151}</a:t>
            </a:r>
          </a:p>
          <a:p>
            <a:pPr>
              <a:buFontTx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40426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	Cara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Penyajian</a:t>
            </a:r>
            <a:r>
              <a:rPr lang="en-US" sz="3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 </a:t>
            </a:r>
            <a:r>
              <a:rPr lang="en-US" sz="36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Himpunan</a:t>
            </a:r>
            <a:endParaRPr lang="en-US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55000" endA="300" endPos="45500" dir="5400000" sy="-100000" algn="bl" rotWithShape="0"/>
              </a:effectLst>
              <a:latin typeface="Arial Black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4"/>
            </a:pPr>
            <a:r>
              <a:rPr lang="en-US" sz="2800" b="1" i="1" u="sng" dirty="0" smtClean="0">
                <a:cs typeface="Times New Roman" pitchFamily="18" charset="0"/>
              </a:rPr>
              <a:t>Diagram Venn</a:t>
            </a:r>
          </a:p>
          <a:p>
            <a:pPr marL="609600" indent="-609600" algn="just">
              <a:buFontTx/>
              <a:buNone/>
            </a:pPr>
            <a:endParaRPr lang="en-US" sz="2800" b="1" dirty="0" smtClean="0">
              <a:cs typeface="Times New Roman" pitchFamily="18" charset="0"/>
            </a:endParaRPr>
          </a:p>
          <a:p>
            <a:pPr marL="609600" indent="-609600" algn="just">
              <a:buFontTx/>
              <a:buNone/>
            </a:pPr>
            <a:r>
              <a:rPr lang="en-US" sz="2800" b="1" dirty="0" err="1" smtClean="0">
                <a:cs typeface="Times New Roman" pitchFamily="18" charset="0"/>
              </a:rPr>
              <a:t>Contoh</a:t>
            </a:r>
            <a:r>
              <a:rPr lang="en-US" sz="2800" b="1" dirty="0" smtClean="0">
                <a:cs typeface="Times New Roman" pitchFamily="18" charset="0"/>
              </a:rPr>
              <a:t> 5.</a:t>
            </a:r>
            <a:r>
              <a:rPr lang="en-US" sz="2800" dirty="0" smtClean="0">
                <a:cs typeface="Times New Roman" pitchFamily="18" charset="0"/>
              </a:rPr>
              <a:t> </a:t>
            </a:r>
          </a:p>
          <a:p>
            <a:pPr marL="609600" indent="-609600" algn="just">
              <a:buFontTx/>
              <a:buNone/>
            </a:pPr>
            <a:r>
              <a:rPr lang="en-US" sz="2800" dirty="0" err="1" smtClean="0">
                <a:cs typeface="Times New Roman" pitchFamily="18" charset="0"/>
              </a:rPr>
              <a:t>Misalkan</a:t>
            </a:r>
            <a:r>
              <a:rPr lang="en-US" sz="2800" dirty="0" smtClean="0">
                <a:cs typeface="Times New Roman" pitchFamily="18" charset="0"/>
              </a:rPr>
              <a:t> U = {1, 2, …, 7, 8}, </a:t>
            </a:r>
          </a:p>
          <a:p>
            <a:pPr marL="609600" indent="-609600" algn="just"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		     </a:t>
            </a:r>
            <a:r>
              <a:rPr lang="en-US" sz="2800" i="1" dirty="0" smtClean="0">
                <a:cs typeface="Times New Roman" pitchFamily="18" charset="0"/>
              </a:rPr>
              <a:t>A</a:t>
            </a:r>
            <a:r>
              <a:rPr lang="en-US" sz="2800" dirty="0" smtClean="0">
                <a:cs typeface="Times New Roman" pitchFamily="18" charset="0"/>
              </a:rPr>
              <a:t> = {1, 2, 3, 5} </a:t>
            </a:r>
            <a:r>
              <a:rPr lang="en-US" sz="2800" dirty="0" err="1" smtClean="0">
                <a:cs typeface="Times New Roman" pitchFamily="18" charset="0"/>
              </a:rPr>
              <a:t>dan</a:t>
            </a:r>
            <a:r>
              <a:rPr lang="en-US" sz="2800" dirty="0" smtClean="0">
                <a:cs typeface="Times New Roman" pitchFamily="18" charset="0"/>
              </a:rPr>
              <a:t> </a:t>
            </a:r>
            <a:r>
              <a:rPr lang="en-US" sz="2800" i="1" dirty="0" smtClean="0">
                <a:cs typeface="Times New Roman" pitchFamily="18" charset="0"/>
              </a:rPr>
              <a:t>B</a:t>
            </a:r>
            <a:r>
              <a:rPr lang="en-US" sz="2800" dirty="0" smtClean="0">
                <a:cs typeface="Times New Roman" pitchFamily="18" charset="0"/>
              </a:rPr>
              <a:t> = {2, 5, 6, 8}. </a:t>
            </a:r>
          </a:p>
          <a:p>
            <a:pPr marL="609600" indent="-609600" algn="just">
              <a:buFontTx/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marL="609600" indent="-609600" algn="just">
              <a:buFontTx/>
              <a:buNone/>
            </a:pPr>
            <a:r>
              <a:rPr lang="en-US" sz="2800" dirty="0" smtClean="0">
                <a:cs typeface="Times New Roman" pitchFamily="18" charset="0"/>
              </a:rPr>
              <a:t>Diagram Venn:</a:t>
            </a:r>
          </a:p>
          <a:p>
            <a:pPr marL="609600" indent="-609600">
              <a:buFontTx/>
              <a:buNone/>
            </a:pPr>
            <a:endParaRPr lang="en-US" sz="2800" dirty="0" smtClean="0">
              <a:cs typeface="Times New Roman" pitchFamily="18" charset="0"/>
            </a:endParaRPr>
          </a:p>
          <a:p>
            <a:pPr marL="609600" indent="-609600">
              <a:buFontTx/>
              <a:buNone/>
            </a:pPr>
            <a:endParaRPr lang="en-US" sz="2800" dirty="0" smtClean="0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3519488" y="2743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3649558"/>
              </p:ext>
            </p:extLst>
          </p:nvPr>
        </p:nvGraphicFramePr>
        <p:xfrm>
          <a:off x="3093243" y="4381500"/>
          <a:ext cx="2957513" cy="192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r:id="rId3" imgW="2139696" imgH="1395984" progId="Visio.Drawing.11">
                  <p:embed/>
                </p:oleObj>
              </mc:Choice>
              <mc:Fallback>
                <p:oleObj r:id="rId3" imgW="2139696" imgH="139598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3243" y="4381500"/>
                        <a:ext cx="2957513" cy="1927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81116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SIMBOL HIMPUNAN</a:t>
            </a:r>
            <a:endParaRPr lang="en-US" sz="36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spcBef>
                <a:spcPct val="50000"/>
              </a:spcBef>
            </a:pPr>
            <a:r>
              <a:rPr lang="en-US" sz="2400" dirty="0" err="1" smtClean="0">
                <a:cs typeface="Arial" charset="0"/>
              </a:rPr>
              <a:t>Simbol</a:t>
            </a:r>
            <a:r>
              <a:rPr lang="en-US" sz="2400" dirty="0" smtClean="0">
                <a:cs typeface="Arial" charset="0"/>
              </a:rPr>
              <a:t> 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>
                <a:cs typeface="Arial" charset="0"/>
              </a:rPr>
              <a:t>  </a:t>
            </a:r>
            <a:r>
              <a:rPr lang="en-US" sz="2400" dirty="0" err="1" smtClean="0">
                <a:cs typeface="Arial" charset="0"/>
              </a:rPr>
              <a:t>digunakan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untuk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keanggotaan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suatu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elemen</a:t>
            </a:r>
            <a:r>
              <a:rPr lang="en-US" sz="2400" dirty="0" smtClean="0">
                <a:cs typeface="Arial" charset="0"/>
              </a:rPr>
              <a:t>, </a:t>
            </a:r>
            <a:r>
              <a:rPr lang="en-US" sz="2400" dirty="0" err="1" smtClean="0">
                <a:cs typeface="Arial" charset="0"/>
              </a:rPr>
              <a:t>dan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untuk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menyatakan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i="1" dirty="0" err="1" smtClean="0">
                <a:cs typeface="Arial" charset="0"/>
              </a:rPr>
              <a:t>bukan</a:t>
            </a:r>
            <a:r>
              <a:rPr lang="en-US" sz="2400" i="1" dirty="0" smtClean="0">
                <a:cs typeface="Arial" charset="0"/>
              </a:rPr>
              <a:t> </a:t>
            </a:r>
            <a:r>
              <a:rPr lang="en-US" sz="2400" i="1" dirty="0" err="1" smtClean="0">
                <a:cs typeface="Arial" charset="0"/>
              </a:rPr>
              <a:t>anggota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digunakan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ym typeface="Symbol" pitchFamily="18" charset="2"/>
              </a:rPr>
              <a:t></a:t>
            </a:r>
            <a:r>
              <a:rPr lang="en-US" sz="2400" dirty="0" smtClean="0">
                <a:cs typeface="Arial" charset="0"/>
              </a:rPr>
              <a:t>.</a:t>
            </a:r>
            <a:endParaRPr lang="en-US" sz="2400" dirty="0"/>
          </a:p>
          <a:p>
            <a:pPr algn="just">
              <a:spcBef>
                <a:spcPct val="50000"/>
              </a:spcBef>
            </a:pPr>
            <a:r>
              <a:rPr lang="en-US" sz="2400" dirty="0" err="1" smtClean="0"/>
              <a:t>Jika</a:t>
            </a:r>
            <a:r>
              <a:rPr lang="en-US" sz="2400" dirty="0" smtClean="0"/>
              <a:t>     C = {a, b, {a}, {b, c}, c, d, {e, 9}} </a:t>
            </a:r>
            <a:r>
              <a:rPr lang="en-US" sz="2400" dirty="0" err="1" smtClean="0">
                <a:cs typeface="Arial" charset="0"/>
              </a:rPr>
              <a:t>Maka</a:t>
            </a:r>
            <a:r>
              <a:rPr lang="en-US" sz="2400" dirty="0">
                <a:cs typeface="Arial" charset="0"/>
              </a:rPr>
              <a:t> </a:t>
            </a:r>
            <a:endParaRPr lang="en-US" sz="2400" dirty="0" smtClean="0">
              <a:cs typeface="Arial" charset="0"/>
            </a:endParaRP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2400" i="1" dirty="0" smtClean="0">
                <a:cs typeface="Arial" charset="0"/>
              </a:rPr>
              <a:t>    a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smtClean="0">
                <a:sym typeface="Symbol" pitchFamily="18" charset="2"/>
              </a:rPr>
              <a:t></a:t>
            </a:r>
            <a:r>
              <a:rPr lang="en-US" sz="2400" dirty="0" smtClean="0">
                <a:cs typeface="Arial" charset="0"/>
              </a:rPr>
              <a:t> C, b </a:t>
            </a:r>
            <a:r>
              <a:rPr lang="en-US" sz="2400" dirty="0" smtClean="0">
                <a:sym typeface="Symbol" pitchFamily="18" charset="2"/>
              </a:rPr>
              <a:t>C, </a:t>
            </a:r>
            <a:r>
              <a:rPr lang="en-US" sz="2400" dirty="0" smtClean="0">
                <a:cs typeface="Arial" charset="0"/>
              </a:rPr>
              <a:t> e </a:t>
            </a:r>
            <a:r>
              <a:rPr lang="en-US" sz="2400" dirty="0" smtClean="0">
                <a:sym typeface="Symbol" pitchFamily="18" charset="2"/>
              </a:rPr>
              <a:t></a:t>
            </a:r>
            <a:r>
              <a:rPr lang="en-US" sz="2400" dirty="0" smtClean="0">
                <a:cs typeface="Arial" charset="0"/>
              </a:rPr>
              <a:t>C, f </a:t>
            </a:r>
            <a:r>
              <a:rPr lang="en-US" sz="2400" dirty="0" smtClean="0">
                <a:sym typeface="Symbol" pitchFamily="18" charset="2"/>
              </a:rPr>
              <a:t></a:t>
            </a:r>
            <a:r>
              <a:rPr lang="en-US" sz="2400" dirty="0" smtClean="0">
                <a:cs typeface="Arial" charset="0"/>
              </a:rPr>
              <a:t>C, </a:t>
            </a:r>
            <a:r>
              <a:rPr lang="en-US" sz="2400" dirty="0" smtClean="0"/>
              <a:t> {a} </a:t>
            </a:r>
            <a:r>
              <a:rPr lang="en-US" sz="2400" dirty="0" smtClean="0">
                <a:sym typeface="Symbol" pitchFamily="18" charset="2"/>
              </a:rPr>
              <a:t> C, </a:t>
            </a:r>
            <a:r>
              <a:rPr lang="en-US" sz="2400" dirty="0" smtClean="0"/>
              <a:t>{e, 9} </a:t>
            </a:r>
            <a:r>
              <a:rPr lang="en-US" sz="2400" dirty="0" smtClean="0">
                <a:sym typeface="Symbol" pitchFamily="18" charset="2"/>
              </a:rPr>
              <a:t> C</a:t>
            </a:r>
            <a:r>
              <a:rPr lang="en-US" sz="2400" dirty="0" smtClean="0">
                <a:cs typeface="Arial" charset="0"/>
              </a:rPr>
              <a:t> {c} </a:t>
            </a:r>
            <a:r>
              <a:rPr lang="en-US" sz="2400" dirty="0" smtClean="0">
                <a:sym typeface="Symbol" pitchFamily="18" charset="2"/>
              </a:rPr>
              <a:t></a:t>
            </a:r>
            <a:r>
              <a:rPr lang="en-US" sz="2400" dirty="0" smtClean="0">
                <a:cs typeface="Arial" charset="0"/>
              </a:rPr>
              <a:t>C,     </a:t>
            </a:r>
          </a:p>
          <a:p>
            <a:pPr marL="0" indent="0" algn="just">
              <a:spcBef>
                <a:spcPct val="50000"/>
              </a:spcBef>
              <a:buNone/>
            </a:pPr>
            <a:r>
              <a:rPr lang="en-US" sz="2400" dirty="0">
                <a:cs typeface="Arial" charset="0"/>
              </a:rPr>
              <a:t> </a:t>
            </a:r>
            <a:r>
              <a:rPr lang="en-US" sz="2400" dirty="0" smtClean="0">
                <a:cs typeface="Arial" charset="0"/>
              </a:rPr>
              <a:t>   {d} </a:t>
            </a:r>
            <a:r>
              <a:rPr lang="en-US" sz="2400" dirty="0" smtClean="0">
                <a:sym typeface="Symbol" pitchFamily="18" charset="2"/>
              </a:rPr>
              <a:t></a:t>
            </a:r>
            <a:r>
              <a:rPr lang="en-US" sz="2400" dirty="0" smtClean="0">
                <a:cs typeface="Arial" charset="0"/>
              </a:rPr>
              <a:t>C, {b} </a:t>
            </a:r>
            <a:r>
              <a:rPr lang="en-US" sz="2400" dirty="0" smtClean="0">
                <a:sym typeface="Symbol" pitchFamily="18" charset="2"/>
              </a:rPr>
              <a:t></a:t>
            </a:r>
            <a:r>
              <a:rPr lang="en-US" sz="2400" dirty="0" smtClean="0">
                <a:cs typeface="Arial" charset="0"/>
              </a:rPr>
              <a:t>C, </a:t>
            </a:r>
            <a:r>
              <a:rPr lang="en-US" sz="2400" dirty="0" smtClean="0"/>
              <a:t>{b, c}</a:t>
            </a:r>
            <a:r>
              <a:rPr lang="en-US" sz="2400" dirty="0" smtClean="0">
                <a:sym typeface="Symbol" pitchFamily="18" charset="2"/>
              </a:rPr>
              <a:t> C</a:t>
            </a:r>
          </a:p>
          <a:p>
            <a:pPr algn="just">
              <a:spcBef>
                <a:spcPct val="50000"/>
              </a:spcBef>
            </a:pPr>
            <a:r>
              <a:rPr lang="en-US" sz="2400" dirty="0" err="1" smtClean="0">
                <a:cs typeface="Arial" charset="0"/>
              </a:rPr>
              <a:t>Banyaknya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anggota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dari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suatu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himpunan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disebut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cs typeface="Arial" charset="0"/>
              </a:rPr>
              <a:t>bilangan</a:t>
            </a:r>
            <a:r>
              <a:rPr lang="en-US" sz="2400" dirty="0" smtClean="0">
                <a:solidFill>
                  <a:schemeClr val="accent2"/>
                </a:solidFill>
                <a:cs typeface="Arial" charset="0"/>
              </a:rPr>
              <a:t> </a:t>
            </a:r>
            <a:r>
              <a:rPr lang="en-US" sz="2400" dirty="0" err="1" smtClean="0">
                <a:solidFill>
                  <a:schemeClr val="accent2"/>
                </a:solidFill>
                <a:cs typeface="Arial" charset="0"/>
              </a:rPr>
              <a:t>kardinal</a:t>
            </a:r>
            <a:r>
              <a:rPr lang="en-US" sz="2400" dirty="0" smtClean="0">
                <a:solidFill>
                  <a:schemeClr val="accent2"/>
                </a:solidFill>
                <a:cs typeface="Arial" charset="0"/>
              </a:rPr>
              <a:t>. </a:t>
            </a:r>
            <a:r>
              <a:rPr lang="en-US" sz="2400" dirty="0" err="1" smtClean="0">
                <a:cs typeface="Arial" charset="0"/>
              </a:rPr>
              <a:t>dinyatakan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dengan</a:t>
            </a:r>
            <a:r>
              <a:rPr lang="en-US" sz="2400" dirty="0" smtClean="0">
                <a:cs typeface="Arial" charset="0"/>
              </a:rPr>
              <a:t>  n(C)  </a:t>
            </a:r>
            <a:r>
              <a:rPr lang="en-US" sz="2400" dirty="0" err="1" smtClean="0">
                <a:cs typeface="Arial" charset="0"/>
              </a:rPr>
              <a:t>atau</a:t>
            </a:r>
            <a:r>
              <a:rPr lang="en-US" sz="2400" dirty="0" smtClean="0">
                <a:cs typeface="Arial" charset="0"/>
              </a:rPr>
              <a:t> |C|</a:t>
            </a:r>
            <a:endParaRPr lang="en-US" sz="2400" dirty="0" smtClean="0"/>
          </a:p>
          <a:p>
            <a:pPr>
              <a:spcBef>
                <a:spcPct val="50000"/>
              </a:spcBef>
            </a:pPr>
            <a:r>
              <a:rPr lang="en-US" sz="2400" dirty="0" err="1" smtClean="0"/>
              <a:t>Jadi</a:t>
            </a:r>
            <a:r>
              <a:rPr lang="en-US" sz="2400" dirty="0" smtClean="0"/>
              <a:t> n(C)</a:t>
            </a:r>
            <a:r>
              <a:rPr lang="en-US" sz="2400" baseline="-25000" dirty="0" smtClean="0"/>
              <a:t> </a:t>
            </a:r>
            <a:r>
              <a:rPr lang="en-US" sz="2400" dirty="0" smtClean="0"/>
              <a:t>= 7   </a:t>
            </a:r>
            <a:r>
              <a:rPr lang="en-US" sz="2400" dirty="0" err="1" smtClean="0"/>
              <a:t>atau</a:t>
            </a:r>
            <a:r>
              <a:rPr lang="en-US" sz="2400" dirty="0" smtClean="0"/>
              <a:t>    |C| = 7      </a:t>
            </a:r>
          </a:p>
          <a:p>
            <a:pPr>
              <a:buNone/>
            </a:pPr>
            <a:endParaRPr lang="en-US" sz="24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4D11C2-1421-4140-94F3-EA730A77B948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360320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ISTILAH-ISTILAH DALAM HIMPUNAN</a:t>
            </a:r>
            <a:endParaRPr lang="en-US" sz="3600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spcBef>
                <a:spcPct val="50000"/>
              </a:spcBef>
            </a:pPr>
            <a:r>
              <a:rPr lang="en-US" sz="2800" u="sng" dirty="0" smtClean="0">
                <a:solidFill>
                  <a:schemeClr val="accent2"/>
                </a:solidFill>
                <a:cs typeface="Arial" charset="0"/>
              </a:rPr>
              <a:t>HIMPUNAN SEMESTA</a:t>
            </a:r>
            <a:r>
              <a:rPr lang="en-US" sz="2800" u="sng" dirty="0" smtClean="0">
                <a:cs typeface="Arial" charset="0"/>
              </a:rPr>
              <a:t>:</a:t>
            </a:r>
            <a:r>
              <a:rPr lang="en-US" sz="2800" dirty="0" smtClean="0">
                <a:cs typeface="Arial" charset="0"/>
              </a:rPr>
              <a:t> </a:t>
            </a:r>
          </a:p>
          <a:p>
            <a:pPr marL="400050" lvl="1" indent="0" algn="just">
              <a:spcBef>
                <a:spcPct val="50000"/>
              </a:spcBef>
              <a:buNone/>
            </a:pPr>
            <a:r>
              <a:rPr lang="en-US" sz="2400" i="1" dirty="0" err="1" smtClean="0">
                <a:cs typeface="Arial" charset="0"/>
              </a:rPr>
              <a:t>Himpunan</a:t>
            </a:r>
            <a:r>
              <a:rPr lang="en-US" sz="2400" i="1" dirty="0" smtClean="0">
                <a:cs typeface="Arial" charset="0"/>
              </a:rPr>
              <a:t> yang </a:t>
            </a:r>
            <a:r>
              <a:rPr lang="en-US" sz="2400" i="1" dirty="0" err="1" smtClean="0">
                <a:cs typeface="Arial" charset="0"/>
              </a:rPr>
              <a:t>mencakup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semua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anggota</a:t>
            </a:r>
            <a:r>
              <a:rPr lang="en-US" sz="2400" dirty="0" smtClean="0">
                <a:cs typeface="Arial" charset="0"/>
              </a:rPr>
              <a:t> yang </a:t>
            </a:r>
            <a:r>
              <a:rPr lang="en-US" sz="2400" dirty="0" err="1" smtClean="0">
                <a:cs typeface="Arial" charset="0"/>
              </a:rPr>
              <a:t>sedang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dibicarakan</a:t>
            </a:r>
            <a:r>
              <a:rPr lang="en-US" sz="2400" dirty="0" smtClean="0">
                <a:cs typeface="Arial" charset="0"/>
              </a:rPr>
              <a:t>.</a:t>
            </a:r>
          </a:p>
          <a:p>
            <a:pPr algn="just">
              <a:spcBef>
                <a:spcPct val="50000"/>
              </a:spcBef>
            </a:pPr>
            <a:r>
              <a:rPr lang="en-US" sz="2800" u="sng" dirty="0" smtClean="0">
                <a:solidFill>
                  <a:schemeClr val="accent2"/>
                </a:solidFill>
                <a:cs typeface="Arial" charset="0"/>
              </a:rPr>
              <a:t>HIMPUNAN KOSONG</a:t>
            </a:r>
            <a:r>
              <a:rPr lang="en-US" sz="2800" dirty="0" smtClean="0">
                <a:cs typeface="Arial" charset="0"/>
              </a:rPr>
              <a:t> : </a:t>
            </a:r>
          </a:p>
          <a:p>
            <a:pPr marL="457200" lvl="1" indent="0" algn="just">
              <a:spcBef>
                <a:spcPct val="50000"/>
              </a:spcBef>
              <a:buNone/>
            </a:pPr>
            <a:r>
              <a:rPr lang="en-US" sz="2400" dirty="0" err="1" smtClean="0">
                <a:cs typeface="Arial" charset="0"/>
              </a:rPr>
              <a:t>Himpunan</a:t>
            </a:r>
            <a:r>
              <a:rPr lang="en-US" sz="2400" dirty="0" smtClean="0">
                <a:cs typeface="Arial" charset="0"/>
              </a:rPr>
              <a:t> yang </a:t>
            </a:r>
            <a:r>
              <a:rPr lang="en-US" sz="2400" i="1" dirty="0" err="1" smtClean="0">
                <a:cs typeface="Arial" charset="0"/>
              </a:rPr>
              <a:t>tidak</a:t>
            </a:r>
            <a:r>
              <a:rPr lang="en-US" sz="2400" i="1" dirty="0" smtClean="0">
                <a:cs typeface="Arial" charset="0"/>
              </a:rPr>
              <a:t> </a:t>
            </a:r>
            <a:r>
              <a:rPr lang="en-US" sz="2400" i="1" dirty="0" err="1" smtClean="0">
                <a:cs typeface="Arial" charset="0"/>
              </a:rPr>
              <a:t>memiliki</a:t>
            </a:r>
            <a:r>
              <a:rPr lang="en-US" sz="2400" i="1" dirty="0" smtClean="0">
                <a:cs typeface="Arial" charset="0"/>
              </a:rPr>
              <a:t> </a:t>
            </a:r>
            <a:r>
              <a:rPr lang="en-US" sz="2400" i="1" dirty="0" err="1" smtClean="0">
                <a:cs typeface="Arial" charset="0"/>
              </a:rPr>
              <a:t>anggota</a:t>
            </a:r>
            <a:r>
              <a:rPr lang="en-US" sz="2400" dirty="0" smtClean="0">
                <a:cs typeface="Arial" charset="0"/>
              </a:rPr>
              <a:t>. </a:t>
            </a:r>
            <a:r>
              <a:rPr lang="en-US" sz="2400" dirty="0" err="1" smtClean="0">
                <a:cs typeface="Arial" charset="0"/>
              </a:rPr>
              <a:t>Himpunan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kosong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dinyatakan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dengan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simbol</a:t>
            </a:r>
            <a:r>
              <a:rPr lang="en-US" sz="2400" dirty="0" smtClean="0">
                <a:cs typeface="Arial" charset="0"/>
              </a:rPr>
              <a:t>  </a:t>
            </a:r>
            <a:r>
              <a:rPr lang="en-US" sz="2400" dirty="0" smtClean="0">
                <a:sym typeface="Symbol" pitchFamily="18" charset="2"/>
              </a:rPr>
              <a:t>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atau</a:t>
            </a:r>
            <a:r>
              <a:rPr lang="en-US" sz="2400" dirty="0" smtClean="0">
                <a:cs typeface="Arial" charset="0"/>
              </a:rPr>
              <a:t>   { }. </a:t>
            </a:r>
            <a:endParaRPr lang="en-US" sz="2400" dirty="0" smtClean="0"/>
          </a:p>
          <a:p>
            <a:pPr marL="457200" lvl="1" indent="0" algn="just">
              <a:spcBef>
                <a:spcPct val="50000"/>
              </a:spcBef>
              <a:buNone/>
            </a:pPr>
            <a:r>
              <a:rPr lang="en-US" sz="2400" dirty="0" err="1" smtClean="0">
                <a:solidFill>
                  <a:srgbClr val="009900"/>
                </a:solidFill>
                <a:cs typeface="Arial" charset="0"/>
              </a:rPr>
              <a:t>Himpunan</a:t>
            </a:r>
            <a:r>
              <a:rPr lang="en-US" sz="2400" dirty="0" smtClean="0">
                <a:solidFill>
                  <a:srgbClr val="009900"/>
                </a:solidFill>
                <a:cs typeface="Arial" charset="0"/>
              </a:rPr>
              <a:t> {0}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bukan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himpunan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kosong</a:t>
            </a:r>
            <a:r>
              <a:rPr lang="en-US" sz="2400" dirty="0" smtClean="0">
                <a:cs typeface="Arial" charset="0"/>
              </a:rPr>
              <a:t>, </a:t>
            </a:r>
            <a:r>
              <a:rPr lang="en-US" sz="2400" dirty="0" err="1" smtClean="0">
                <a:cs typeface="Arial" charset="0"/>
              </a:rPr>
              <a:t>melainkan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suatu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himpunan</a:t>
            </a:r>
            <a:r>
              <a:rPr lang="en-US" sz="2400" dirty="0" smtClean="0">
                <a:cs typeface="Arial" charset="0"/>
              </a:rPr>
              <a:t> yang </a:t>
            </a:r>
            <a:r>
              <a:rPr lang="en-US" sz="2400" dirty="0" err="1" smtClean="0">
                <a:cs typeface="Arial" charset="0"/>
              </a:rPr>
              <a:t>mempunyai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satu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anggota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yaitu</a:t>
            </a:r>
            <a:r>
              <a:rPr lang="en-US" sz="2400" dirty="0" smtClean="0">
                <a:cs typeface="Arial" charset="0"/>
              </a:rPr>
              <a:t> </a:t>
            </a:r>
            <a:r>
              <a:rPr lang="en-US" sz="2400" dirty="0" err="1" smtClean="0">
                <a:cs typeface="Arial" charset="0"/>
              </a:rPr>
              <a:t>bilangan</a:t>
            </a:r>
            <a:r>
              <a:rPr lang="en-US" sz="2400" dirty="0" smtClean="0">
                <a:cs typeface="Arial" charset="0"/>
              </a:rPr>
              <a:t> nol.</a:t>
            </a:r>
            <a:endParaRPr lang="en-US" sz="2400" dirty="0" smtClean="0"/>
          </a:p>
          <a:p>
            <a:pPr>
              <a:buNone/>
            </a:pPr>
            <a:endParaRPr lang="en-US" sz="2800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FE127-0BB6-42C5-90EE-8B21D2E7757B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401032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 Black" pitchFamily="34" charset="0"/>
              </a:rPr>
              <a:t>ISTILAH-ISTILAH DALAM HIMPUNAN</a:t>
            </a:r>
            <a:endParaRPr lang="en-US" sz="3600" dirty="0" smtClean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1CC7A8-C237-41A6-B930-945D97A41515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spcBef>
                <a:spcPct val="50000"/>
              </a:spcBef>
            </a:pPr>
            <a:r>
              <a:rPr lang="en-US" i="1" u="sng" dirty="0" smtClean="0">
                <a:solidFill>
                  <a:schemeClr val="accent2"/>
                </a:solidFill>
                <a:latin typeface="Comic Sans MS" pitchFamily="66" charset="0"/>
                <a:cs typeface="Arial" charset="0"/>
              </a:rPr>
              <a:t>HIMPUAN YANG EKIVALEN</a:t>
            </a:r>
            <a:endParaRPr lang="en-US" i="1" dirty="0" smtClean="0">
              <a:solidFill>
                <a:schemeClr val="accent2"/>
              </a:solidFill>
              <a:latin typeface="Comic Sans MS" pitchFamily="66" charset="0"/>
              <a:cs typeface="Arial" charset="0"/>
            </a:endParaRPr>
          </a:p>
          <a:p>
            <a:pPr marL="457200" lvl="1" indent="0" algn="just">
              <a:spcBef>
                <a:spcPct val="50000"/>
              </a:spcBef>
              <a:buNone/>
            </a:pPr>
            <a:r>
              <a:rPr lang="en-US" dirty="0" err="1" smtClean="0">
                <a:cs typeface="Arial" charset="0"/>
              </a:rPr>
              <a:t>Dua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himpunan</a:t>
            </a:r>
            <a:r>
              <a:rPr lang="en-US" dirty="0" smtClean="0">
                <a:cs typeface="Arial" charset="0"/>
              </a:rPr>
              <a:t> yang </a:t>
            </a:r>
            <a:r>
              <a:rPr lang="en-US" dirty="0" err="1" smtClean="0">
                <a:cs typeface="Arial" charset="0"/>
              </a:rPr>
              <a:t>tidak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kosong</a:t>
            </a:r>
            <a:r>
              <a:rPr lang="en-US" dirty="0" smtClean="0">
                <a:cs typeface="Arial" charset="0"/>
              </a:rPr>
              <a:t> A </a:t>
            </a:r>
            <a:r>
              <a:rPr lang="en-US" dirty="0" err="1" smtClean="0">
                <a:cs typeface="Arial" charset="0"/>
              </a:rPr>
              <a:t>dan</a:t>
            </a:r>
            <a:r>
              <a:rPr lang="en-US" dirty="0" smtClean="0">
                <a:cs typeface="Arial" charset="0"/>
              </a:rPr>
              <a:t> B </a:t>
            </a:r>
            <a:r>
              <a:rPr lang="en-US" dirty="0" err="1" smtClean="0">
                <a:cs typeface="Arial" charset="0"/>
              </a:rPr>
              <a:t>dikatakan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ekivalen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jika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banyaknya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anggota</a:t>
            </a:r>
            <a:r>
              <a:rPr lang="en-US" dirty="0" smtClean="0">
                <a:cs typeface="Arial" charset="0"/>
              </a:rPr>
              <a:t> A </a:t>
            </a:r>
            <a:r>
              <a:rPr lang="en-US" dirty="0" err="1" smtClean="0">
                <a:cs typeface="Arial" charset="0"/>
              </a:rPr>
              <a:t>sama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dengan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banyaknya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anggota</a:t>
            </a:r>
            <a:r>
              <a:rPr lang="en-US" dirty="0" smtClean="0">
                <a:cs typeface="Arial" charset="0"/>
              </a:rPr>
              <a:t> B, </a:t>
            </a:r>
            <a:r>
              <a:rPr lang="en-US" dirty="0" err="1" smtClean="0">
                <a:cs typeface="Arial" charset="0"/>
              </a:rPr>
              <a:t>ditulis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dengan</a:t>
            </a:r>
            <a:r>
              <a:rPr lang="en-US" dirty="0" smtClean="0">
                <a:cs typeface="Arial" charset="0"/>
              </a:rPr>
              <a:t>  n(A) = n(B)  </a:t>
            </a:r>
            <a:r>
              <a:rPr lang="en-US" dirty="0" err="1" smtClean="0">
                <a:cs typeface="Arial" charset="0"/>
              </a:rPr>
              <a:t>ata</a:t>
            </a:r>
            <a:r>
              <a:rPr lang="en-US" dirty="0" smtClean="0">
                <a:cs typeface="Arial" charset="0"/>
              </a:rPr>
              <a:t>  |A| = |B|. </a:t>
            </a:r>
            <a:endParaRPr lang="en-US" dirty="0"/>
          </a:p>
          <a:p>
            <a:pPr marL="457200" lvl="1" indent="0" algn="just">
              <a:spcBef>
                <a:spcPct val="50000"/>
              </a:spcBef>
              <a:buNone/>
            </a:pPr>
            <a:r>
              <a:rPr lang="en-US" dirty="0" err="1" smtClean="0">
                <a:cs typeface="Arial" charset="0"/>
              </a:rPr>
              <a:t>Dua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himpunan</a:t>
            </a:r>
            <a:r>
              <a:rPr lang="en-US" dirty="0" smtClean="0">
                <a:cs typeface="Arial" charset="0"/>
              </a:rPr>
              <a:t> yang </a:t>
            </a:r>
            <a:r>
              <a:rPr lang="en-US" dirty="0" err="1" smtClean="0">
                <a:cs typeface="Arial" charset="0"/>
              </a:rPr>
              <a:t>sama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pasti</a:t>
            </a:r>
            <a:r>
              <a:rPr lang="en-US" dirty="0" smtClean="0">
                <a:cs typeface="Arial" charset="0"/>
              </a:rPr>
              <a:t> </a:t>
            </a:r>
            <a:r>
              <a:rPr lang="en-US" dirty="0" err="1" smtClean="0">
                <a:cs typeface="Arial" charset="0"/>
              </a:rPr>
              <a:t>ekivalen</a:t>
            </a:r>
            <a:r>
              <a:rPr lang="en-US" dirty="0" smtClean="0">
                <a:cs typeface="Arial" charset="0"/>
              </a:rPr>
              <a:t>.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8659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7606</TotalTime>
  <Words>2045</Words>
  <Application>Microsoft Office PowerPoint</Application>
  <PresentationFormat>On-screen Show (4:3)</PresentationFormat>
  <Paragraphs>346</Paragraphs>
  <Slides>35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Arial Black</vt:lpstr>
      <vt:lpstr>Calibri</vt:lpstr>
      <vt:lpstr>Comic Sans MS</vt:lpstr>
      <vt:lpstr>Symbol</vt:lpstr>
      <vt:lpstr>Times New Roman</vt:lpstr>
      <vt:lpstr>Wingdings</vt:lpstr>
      <vt:lpstr>Diseño predeterminado</vt:lpstr>
      <vt:lpstr>Microsoft Visio 2003-2010 Drawing</vt:lpstr>
      <vt:lpstr>Equation</vt:lpstr>
      <vt:lpstr>PowerPoint Presentation</vt:lpstr>
      <vt:lpstr>Himpunan</vt:lpstr>
      <vt:lpstr> Cara Penyajian Himpunan</vt:lpstr>
      <vt:lpstr> Cara Penyajian Himpunan</vt:lpstr>
      <vt:lpstr> Cara Penyajian Himpunan</vt:lpstr>
      <vt:lpstr> Cara Penyajian Himpunan</vt:lpstr>
      <vt:lpstr>SIMBOL HIMPUNAN</vt:lpstr>
      <vt:lpstr>ISTILAH-ISTILAH DALAM HIMPUNAN</vt:lpstr>
      <vt:lpstr>ISTILAH-ISTILAH DALAM HIMPUNAN</vt:lpstr>
      <vt:lpstr>ISTILAH-ISTILAH DALAM HIMPUNAN</vt:lpstr>
      <vt:lpstr>CONTOH DIAGRAM VENN</vt:lpstr>
      <vt:lpstr>HIMPUNAN BAGIAN</vt:lpstr>
      <vt:lpstr>HIMPUNAN KUASA</vt:lpstr>
      <vt:lpstr>1. OPERASI - UNION</vt:lpstr>
      <vt:lpstr>2. OPERASI - IRISAN</vt:lpstr>
      <vt:lpstr>3. OPERASI - SELISIH</vt:lpstr>
      <vt:lpstr>4. OPERASI – BEDA SETANGKUP</vt:lpstr>
      <vt:lpstr>4. OPERASI – BEDA SETANGKUP</vt:lpstr>
      <vt:lpstr>5. OPERASI - KOMPLEMEN</vt:lpstr>
      <vt:lpstr>Latihan Soal 1</vt:lpstr>
      <vt:lpstr>Latihan Soal 2</vt:lpstr>
      <vt:lpstr>Prinsip Inklusi – Eksklusi (1)</vt:lpstr>
      <vt:lpstr>Prinsip Inklusi - Eksklusi</vt:lpstr>
      <vt:lpstr>Contoh</vt:lpstr>
      <vt:lpstr>Solusi</vt:lpstr>
      <vt:lpstr>PowerPoint Presentation</vt:lpstr>
      <vt:lpstr>Contoh (2)</vt:lpstr>
      <vt:lpstr>Solusi</vt:lpstr>
      <vt:lpstr>PowerPoint Presentation</vt:lpstr>
      <vt:lpstr>PRINSIP INKLUSI EKSLUSI (2)</vt:lpstr>
      <vt:lpstr>Solusi</vt:lpstr>
      <vt:lpstr>Latihan Soal 1</vt:lpstr>
      <vt:lpstr>Latihan Soal 1</vt:lpstr>
      <vt:lpstr>Latihan Soal 2</vt:lpstr>
      <vt:lpstr>Latihan Soal 3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Heru</cp:lastModifiedBy>
  <cp:revision>828</cp:revision>
  <dcterms:created xsi:type="dcterms:W3CDTF">2010-05-23T14:28:12Z</dcterms:created>
  <dcterms:modified xsi:type="dcterms:W3CDTF">2015-08-20T03:55:04Z</dcterms:modified>
</cp:coreProperties>
</file>