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1" r:id="rId22"/>
    <p:sldId id="382" r:id="rId23"/>
    <p:sldId id="383" r:id="rId24"/>
    <p:sldId id="384" r:id="rId25"/>
    <p:sldId id="385" r:id="rId26"/>
    <p:sldId id="386" r:id="rId2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12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1.doc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121769" y="2719713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</a:t>
            </a:r>
            <a:r>
              <a:rPr lang="en-US" altLang="en-US" b="1" dirty="0" smtClean="0"/>
              <a:t>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51519" y="4151094"/>
            <a:ext cx="43924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Logika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Varian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Preposisi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Bersyarat</a:t>
            </a:r>
            <a:endParaRPr lang="en-US" sz="36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46F-6057-481C-9DDF-FBD4562D55D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Kondisional</a:t>
            </a:r>
            <a:r>
              <a:rPr lang="en-US" sz="3600" dirty="0" smtClean="0">
                <a:solidFill>
                  <a:srgbClr val="FF0000"/>
                </a:solidFill>
              </a:rPr>
              <a:t>			:	</a:t>
            </a:r>
            <a:r>
              <a:rPr lang="en-US" sz="3600" i="1" dirty="0" smtClean="0">
                <a:solidFill>
                  <a:srgbClr val="FF0000"/>
                </a:solidFill>
                <a:cs typeface="Times New Roman" pitchFamily="18" charset="0"/>
              </a:rPr>
              <a:t> p</a:t>
            </a:r>
            <a:r>
              <a:rPr lang="en-US" sz="3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3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  <a:cs typeface="Times New Roman" pitchFamily="18" charset="0"/>
              </a:rPr>
              <a:t>q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92D050"/>
                </a:solidFill>
              </a:rPr>
              <a:t>Konvers</a:t>
            </a:r>
            <a:r>
              <a:rPr lang="en-US" sz="3600" dirty="0" smtClean="0">
                <a:solidFill>
                  <a:srgbClr val="92D050"/>
                </a:solidFill>
              </a:rPr>
              <a:t> (</a:t>
            </a:r>
            <a:r>
              <a:rPr lang="en-US" sz="3600" dirty="0" err="1" smtClean="0">
                <a:solidFill>
                  <a:srgbClr val="92D050"/>
                </a:solidFill>
              </a:rPr>
              <a:t>kebalikan</a:t>
            </a:r>
            <a:r>
              <a:rPr lang="en-US" sz="3600" dirty="0" smtClean="0">
                <a:solidFill>
                  <a:srgbClr val="92D050"/>
                </a:solidFill>
              </a:rPr>
              <a:t>)	: 	 </a:t>
            </a:r>
            <a:r>
              <a:rPr lang="en-US" sz="3600" i="1" dirty="0" smtClean="0">
                <a:solidFill>
                  <a:srgbClr val="92D050"/>
                </a:solidFill>
              </a:rPr>
              <a:t>q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smtClean="0">
                <a:solidFill>
                  <a:srgbClr val="92D050"/>
                </a:solidFill>
                <a:sym typeface="Symbol"/>
              </a:rPr>
              <a:t>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i="1" dirty="0" smtClean="0">
                <a:solidFill>
                  <a:srgbClr val="92D050"/>
                </a:solidFill>
              </a:rPr>
              <a:t>p</a:t>
            </a:r>
            <a:endParaRPr lang="en-US" sz="3600" dirty="0" smtClean="0">
              <a:solidFill>
                <a:srgbClr val="92D050"/>
              </a:solidFill>
            </a:endParaRPr>
          </a:p>
          <a:p>
            <a:r>
              <a:rPr lang="en-US" sz="3600" dirty="0" err="1" smtClean="0">
                <a:solidFill>
                  <a:srgbClr val="0099CC"/>
                </a:solidFill>
              </a:rPr>
              <a:t>Invers</a:t>
            </a:r>
            <a:r>
              <a:rPr lang="en-US" sz="3600" dirty="0" smtClean="0">
                <a:solidFill>
                  <a:srgbClr val="0099CC"/>
                </a:solidFill>
              </a:rPr>
              <a:t>		   		:        ~ </a:t>
            </a:r>
            <a:r>
              <a:rPr lang="en-US" sz="3600" i="1" dirty="0" smtClean="0">
                <a:solidFill>
                  <a:srgbClr val="0099CC"/>
                </a:solidFill>
              </a:rPr>
              <a:t>p</a:t>
            </a:r>
            <a:r>
              <a:rPr lang="en-US" sz="3600" dirty="0" smtClean="0">
                <a:solidFill>
                  <a:srgbClr val="0099CC"/>
                </a:solidFill>
              </a:rPr>
              <a:t> </a:t>
            </a:r>
            <a:r>
              <a:rPr lang="en-US" sz="3600" dirty="0" smtClean="0">
                <a:solidFill>
                  <a:srgbClr val="0099CC"/>
                </a:solidFill>
                <a:sym typeface="Symbol"/>
              </a:rPr>
              <a:t></a:t>
            </a:r>
            <a:r>
              <a:rPr lang="en-US" sz="3600" dirty="0" smtClean="0">
                <a:solidFill>
                  <a:srgbClr val="0099CC"/>
                </a:solidFill>
              </a:rPr>
              <a:t> ~ </a:t>
            </a:r>
            <a:r>
              <a:rPr lang="en-US" sz="3600" i="1" dirty="0" smtClean="0">
                <a:solidFill>
                  <a:srgbClr val="0099CC"/>
                </a:solidFill>
              </a:rPr>
              <a:t>q</a:t>
            </a:r>
            <a:endParaRPr lang="en-US" sz="3600" dirty="0" smtClean="0">
              <a:solidFill>
                <a:srgbClr val="0099CC"/>
              </a:solidFill>
            </a:endParaRPr>
          </a:p>
          <a:p>
            <a:r>
              <a:rPr lang="en-US" sz="3600" dirty="0" err="1" smtClean="0">
                <a:solidFill>
                  <a:srgbClr val="7030A0"/>
                </a:solidFill>
              </a:rPr>
              <a:t>Kontraposisi</a:t>
            </a:r>
            <a:r>
              <a:rPr lang="en-US" sz="3600" dirty="0" smtClean="0">
                <a:solidFill>
                  <a:srgbClr val="7030A0"/>
                </a:solidFill>
              </a:rPr>
              <a:t>	   	:        ~ </a:t>
            </a:r>
            <a:r>
              <a:rPr lang="en-US" sz="3600" i="1" dirty="0" smtClean="0">
                <a:solidFill>
                  <a:srgbClr val="7030A0"/>
                </a:solidFill>
              </a:rPr>
              <a:t>q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3600" dirty="0" smtClean="0">
                <a:solidFill>
                  <a:srgbClr val="7030A0"/>
                </a:solidFill>
              </a:rPr>
              <a:t> ~ </a:t>
            </a:r>
            <a:r>
              <a:rPr lang="en-US" sz="3600" i="1" dirty="0" smtClean="0">
                <a:solidFill>
                  <a:srgbClr val="7030A0"/>
                </a:solidFill>
              </a:rPr>
              <a:t>p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7C5-D70D-41D6-8F4A-C070320C7007}" type="slidenum">
              <a:rPr lang="en-US"/>
              <a:pPr/>
              <a:t>11</a:t>
            </a:fld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01080" cy="482919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400" dirty="0" err="1" smtClean="0">
                <a:cs typeface="Times New Roman" pitchFamily="18" charset="0"/>
              </a:rPr>
              <a:t>Tentukan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konvers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invers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kontraposisi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:  </a:t>
            </a:r>
          </a:p>
          <a:p>
            <a:pPr>
              <a:buFontTx/>
              <a:buNone/>
            </a:pPr>
            <a:r>
              <a:rPr lang="en-US" sz="2400" dirty="0">
                <a:cs typeface="Times New Roman" pitchFamily="18" charset="0"/>
              </a:rPr>
              <a:t>		“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Amir </a:t>
            </a:r>
            <a:r>
              <a:rPr lang="en-US" sz="2400" dirty="0" err="1">
                <a:cs typeface="Times New Roman" pitchFamily="18" charset="0"/>
              </a:rPr>
              <a:t>mempunyai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mobil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orang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kaya</a:t>
            </a:r>
            <a:r>
              <a:rPr lang="en-US" sz="2400" dirty="0">
                <a:cs typeface="Times New Roman" pitchFamily="18" charset="0"/>
              </a:rPr>
              <a:t>” </a:t>
            </a:r>
            <a:endParaRPr lang="en-US" sz="2400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p : Amir </a:t>
            </a:r>
            <a:r>
              <a:rPr lang="en-US" sz="2400" dirty="0" err="1" smtClean="0">
                <a:cs typeface="Times New Roman" pitchFamily="18" charset="0"/>
              </a:rPr>
              <a:t>mempunyai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mobil</a:t>
            </a:r>
            <a:endParaRPr lang="en-US" sz="2400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q : </a:t>
            </a:r>
            <a:r>
              <a:rPr lang="en-US" sz="2400" dirty="0" err="1" smtClean="0">
                <a:cs typeface="Times New Roman" pitchFamily="18" charset="0"/>
              </a:rPr>
              <a:t>Ia</a:t>
            </a:r>
            <a:r>
              <a:rPr lang="en-US" sz="2400" dirty="0" smtClean="0">
                <a:cs typeface="Times New Roman" pitchFamily="18" charset="0"/>
              </a:rPr>
              <a:t>/Amir </a:t>
            </a:r>
            <a:r>
              <a:rPr lang="en-US" sz="2400" dirty="0" err="1" smtClean="0">
                <a:cs typeface="Times New Roman" pitchFamily="18" charset="0"/>
              </a:rPr>
              <a:t>orang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kaya</a:t>
            </a:r>
            <a:endParaRPr lang="en-US" sz="2400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u="sng" dirty="0" err="1" smtClean="0">
                <a:cs typeface="Times New Roman" pitchFamily="18" charset="0"/>
              </a:rPr>
              <a:t>Penyelesaian</a:t>
            </a:r>
            <a:r>
              <a:rPr lang="en-US" sz="2400" dirty="0">
                <a:cs typeface="Times New Roman" pitchFamily="18" charset="0"/>
              </a:rPr>
              <a:t>: </a:t>
            </a:r>
          </a:p>
          <a:p>
            <a:pPr>
              <a:buFontTx/>
              <a:buNone/>
            </a:pPr>
            <a:r>
              <a:rPr lang="en-US" sz="2400" dirty="0" err="1" smtClean="0">
                <a:solidFill>
                  <a:srgbClr val="7030A0"/>
                </a:solidFill>
                <a:cs typeface="Times New Roman" pitchFamily="18" charset="0"/>
              </a:rPr>
              <a:t>Konvers</a:t>
            </a:r>
            <a:r>
              <a:rPr lang="en-US" sz="2400" dirty="0" smtClean="0">
                <a:solidFill>
                  <a:srgbClr val="7030A0"/>
                </a:solidFill>
                <a:cs typeface="Times New Roman" pitchFamily="18" charset="0"/>
              </a:rPr>
              <a:t> (q </a:t>
            </a:r>
            <a:r>
              <a:rPr lang="en-US" sz="2400" dirty="0" smtClean="0">
                <a:solidFill>
                  <a:srgbClr val="7030A0"/>
                </a:solidFill>
                <a:cs typeface="Times New Roman" pitchFamily="18" charset="0"/>
                <a:sym typeface="Wingdings" pitchFamily="2" charset="2"/>
              </a:rPr>
              <a:t> p)</a:t>
            </a:r>
          </a:p>
          <a:p>
            <a:pPr>
              <a:buFontTx/>
              <a:buNone/>
            </a:pPr>
            <a:r>
              <a:rPr lang="en-US" sz="2400" dirty="0" smtClean="0"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400" b="1" dirty="0" err="1" smtClean="0">
                <a:cs typeface="Times New Roman" pitchFamily="18" charset="0"/>
              </a:rPr>
              <a:t>Jika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Amir </a:t>
            </a:r>
            <a:r>
              <a:rPr lang="en-US" sz="2400" b="1" dirty="0" err="1">
                <a:cs typeface="Times New Roman" pitchFamily="18" charset="0"/>
              </a:rPr>
              <a:t>orang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kaya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maka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ia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mempunyai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mobil</a:t>
            </a:r>
            <a:endParaRPr lang="en-US" sz="2400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Invers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~ p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</a:rPr>
              <a:t> ~ q )</a:t>
            </a:r>
            <a:endParaRPr lang="en-US" sz="2400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i="1" dirty="0" smtClean="0">
                <a:cs typeface="Times New Roman" pitchFamily="18" charset="0"/>
              </a:rPr>
              <a:t>	</a:t>
            </a:r>
            <a:r>
              <a:rPr lang="en-US" sz="2400" b="1" dirty="0" err="1" smtClean="0">
                <a:cs typeface="Times New Roman" pitchFamily="18" charset="0"/>
              </a:rPr>
              <a:t>Jika</a:t>
            </a:r>
            <a:r>
              <a:rPr lang="en-US" sz="2400" b="1" dirty="0" smtClean="0">
                <a:cs typeface="Times New Roman" pitchFamily="18" charset="0"/>
              </a:rPr>
              <a:t>  </a:t>
            </a:r>
            <a:r>
              <a:rPr lang="en-US" sz="2400" b="1" dirty="0">
                <a:cs typeface="Times New Roman" pitchFamily="18" charset="0"/>
              </a:rPr>
              <a:t>Amir </a:t>
            </a:r>
            <a:r>
              <a:rPr lang="en-US" sz="2400" b="1" dirty="0" err="1">
                <a:cs typeface="Times New Roman" pitchFamily="18" charset="0"/>
              </a:rPr>
              <a:t>tidak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mempunyai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mobil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maka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ia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bukan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orang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kaya</a:t>
            </a:r>
            <a:endParaRPr lang="en-US" sz="2400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err="1" smtClean="0">
                <a:solidFill>
                  <a:srgbClr val="92D050"/>
                </a:solidFill>
                <a:cs typeface="Times New Roman" pitchFamily="18" charset="0"/>
              </a:rPr>
              <a:t>Kontraposisi</a:t>
            </a:r>
            <a:r>
              <a:rPr lang="en-US" sz="2400" dirty="0" smtClean="0">
                <a:solidFill>
                  <a:srgbClr val="92D050"/>
                </a:solidFill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92D050"/>
                </a:solidFill>
              </a:rPr>
              <a:t>~ q </a:t>
            </a:r>
            <a:r>
              <a:rPr lang="en-US" sz="2400" dirty="0" smtClean="0">
                <a:solidFill>
                  <a:srgbClr val="92D050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92D050"/>
                </a:solidFill>
              </a:rPr>
              <a:t> ~ p )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	</a:t>
            </a:r>
            <a:r>
              <a:rPr lang="en-US" sz="2400" b="1" dirty="0" err="1" smtClean="0">
                <a:cs typeface="Times New Roman" pitchFamily="18" charset="0"/>
              </a:rPr>
              <a:t>Jika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Amir </a:t>
            </a:r>
            <a:r>
              <a:rPr lang="en-US" sz="2400" b="1" dirty="0" err="1">
                <a:cs typeface="Times New Roman" pitchFamily="18" charset="0"/>
              </a:rPr>
              <a:t>bukan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orang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kaya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maka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ia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tidak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mempunyai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mobil</a:t>
            </a: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803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7C5-D70D-41D6-8F4A-C070320C7007}" type="slidenum">
              <a:rPr lang="en-US"/>
              <a:pPr/>
              <a:t>12</a:t>
            </a:fld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“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password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agar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i="1" dirty="0" smtClean="0"/>
              <a:t>log on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server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konvers</a:t>
            </a:r>
            <a:r>
              <a:rPr lang="en-US" dirty="0" smtClean="0"/>
              <a:t>, invers,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09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7C5-D70D-41D6-8F4A-C070320C7007}" type="slidenum">
              <a:rPr lang="en-US"/>
              <a:pPr/>
              <a:t>13</a:t>
            </a:fld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en-US" sz="2600" dirty="0" err="1" smtClean="0"/>
              <a:t>Misal</a:t>
            </a:r>
            <a:r>
              <a:rPr lang="en-US" sz="2600" dirty="0" smtClean="0"/>
              <a:t>:	</a:t>
            </a:r>
          </a:p>
          <a:p>
            <a:pPr>
              <a:buNone/>
            </a:pPr>
            <a:r>
              <a:rPr lang="en-US" sz="2600" i="1" dirty="0" smtClean="0"/>
              <a:t>p</a:t>
            </a:r>
            <a:r>
              <a:rPr lang="en-US" sz="2600" dirty="0" smtClean="0"/>
              <a:t> :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bisa</a:t>
            </a:r>
            <a:r>
              <a:rPr lang="en-US" sz="2600" dirty="0" smtClean="0"/>
              <a:t> </a:t>
            </a:r>
            <a:r>
              <a:rPr lang="en-US" sz="2600" i="1" dirty="0" smtClean="0"/>
              <a:t>log on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i="1" dirty="0" smtClean="0"/>
              <a:t>server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 </a:t>
            </a:r>
            <a:r>
              <a:rPr lang="en-US" sz="2600" i="1" dirty="0" smtClean="0"/>
              <a:t>q</a:t>
            </a:r>
            <a:r>
              <a:rPr lang="en-US" sz="2600" dirty="0" smtClean="0"/>
              <a:t> :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i="1" dirty="0" smtClean="0"/>
              <a:t>password </a:t>
            </a:r>
            <a:r>
              <a:rPr lang="en-US" sz="2600" dirty="0" smtClean="0"/>
              <a:t>yang </a:t>
            </a:r>
            <a:r>
              <a:rPr lang="en-US" sz="2600" dirty="0" err="1" smtClean="0"/>
              <a:t>sah</a:t>
            </a:r>
            <a:endParaRPr lang="en-US" sz="2600" dirty="0" smtClean="0"/>
          </a:p>
          <a:p>
            <a:pPr marL="514350" indent="-514350">
              <a:buAutoNum type="alphaLcParenBoth"/>
            </a:pP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bisa</a:t>
            </a:r>
            <a:r>
              <a:rPr lang="en-US" sz="2600" dirty="0" smtClean="0"/>
              <a:t> </a:t>
            </a:r>
            <a:r>
              <a:rPr lang="en-US" sz="2600" i="1" dirty="0" smtClean="0"/>
              <a:t>log on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i="1" dirty="0" smtClean="0"/>
              <a:t>server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i="1" dirty="0" smtClean="0"/>
              <a:t>password </a:t>
            </a:r>
            <a:r>
              <a:rPr lang="en-US" sz="2600" dirty="0" smtClean="0"/>
              <a:t>yang </a:t>
            </a:r>
            <a:r>
              <a:rPr lang="en-US" sz="2600" dirty="0" err="1" smtClean="0"/>
              <a:t>sah</a:t>
            </a:r>
            <a:endParaRPr lang="en-US" sz="2600" dirty="0" smtClean="0"/>
          </a:p>
          <a:p>
            <a:pPr marL="514350" indent="-514350">
              <a:buAutoNum type="alphaLcParenBoth"/>
            </a:pPr>
            <a:r>
              <a:rPr lang="en-US" sz="2600" dirty="0" err="1" smtClean="0"/>
              <a:t>Konvers</a:t>
            </a:r>
            <a:r>
              <a:rPr lang="en-US" sz="2600" dirty="0" smtClean="0"/>
              <a:t>: (q </a:t>
            </a:r>
            <a:r>
              <a:rPr lang="en-US" sz="2600" dirty="0" smtClean="0">
                <a:sym typeface="Wingdings" panose="05000000000000000000" pitchFamily="2" charset="2"/>
              </a:rPr>
              <a:t> p)</a:t>
            </a:r>
            <a:endParaRPr lang="en-US" sz="2600" dirty="0" smtClean="0"/>
          </a:p>
          <a:p>
            <a:pPr marL="457200" indent="-457200">
              <a:buNone/>
            </a:pPr>
            <a:r>
              <a:rPr lang="en-US" sz="2600" dirty="0" smtClean="0"/>
              <a:t>	“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i="1" dirty="0" smtClean="0"/>
              <a:t>password </a:t>
            </a:r>
            <a:r>
              <a:rPr lang="en-US" sz="2600" dirty="0" smtClean="0"/>
              <a:t>yang </a:t>
            </a:r>
            <a:r>
              <a:rPr lang="en-US" sz="2600" dirty="0" err="1" smtClean="0"/>
              <a:t>sah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457200" indent="-45720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</a:t>
            </a:r>
            <a:r>
              <a:rPr lang="en-US" sz="2600" dirty="0" err="1" smtClean="0"/>
              <a:t>bisa</a:t>
            </a:r>
            <a:r>
              <a:rPr lang="en-US" sz="2600" dirty="0" smtClean="0"/>
              <a:t> </a:t>
            </a:r>
            <a:r>
              <a:rPr lang="en-US" sz="2600" i="1" dirty="0" smtClean="0"/>
              <a:t>log on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i="1" dirty="0" smtClean="0"/>
              <a:t>server</a:t>
            </a:r>
            <a:r>
              <a:rPr lang="en-US" sz="2600" dirty="0" smtClean="0"/>
              <a:t>” </a:t>
            </a:r>
          </a:p>
          <a:p>
            <a:pPr marL="457200" indent="-45720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712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7C5-D70D-41D6-8F4A-C070320C7007}" type="slidenum">
              <a:rPr lang="en-US"/>
              <a:pPr/>
              <a:t>14</a:t>
            </a:fld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Invers: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~ p 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800" dirty="0">
                <a:solidFill>
                  <a:srgbClr val="FF0000"/>
                </a:solidFill>
              </a:rPr>
              <a:t> ~ q )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“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i="1" dirty="0" smtClean="0"/>
              <a:t>log on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i="1" dirty="0" smtClean="0"/>
              <a:t>server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i="1" dirty="0" smtClean="0"/>
              <a:t>password </a:t>
            </a:r>
            <a:r>
              <a:rPr lang="en-US" sz="2400" dirty="0" smtClean="0"/>
              <a:t>yang </a:t>
            </a:r>
            <a:r>
              <a:rPr lang="en-US" sz="2400" dirty="0" err="1" smtClean="0"/>
              <a:t>sah</a:t>
            </a:r>
            <a:r>
              <a:rPr lang="en-US" sz="2400" dirty="0" smtClean="0"/>
              <a:t>”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err="1" smtClean="0"/>
              <a:t>Kontraposisi</a:t>
            </a:r>
            <a:r>
              <a:rPr lang="en-US" sz="2800" b="1" dirty="0" smtClean="0"/>
              <a:t> :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~ </a:t>
            </a:r>
            <a:r>
              <a:rPr lang="en-US" sz="2800" dirty="0" smtClean="0">
                <a:solidFill>
                  <a:srgbClr val="FF0000"/>
                </a:solidFill>
              </a:rPr>
              <a:t>q 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800" dirty="0">
                <a:solidFill>
                  <a:srgbClr val="FF0000"/>
                </a:solidFill>
              </a:rPr>
              <a:t> ~ </a:t>
            </a:r>
            <a:r>
              <a:rPr lang="en-US" sz="2800" dirty="0" smtClean="0">
                <a:solidFill>
                  <a:srgbClr val="FF0000"/>
                </a:solidFill>
              </a:rPr>
              <a:t>p 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“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i="1" dirty="0" smtClean="0"/>
              <a:t>password </a:t>
            </a:r>
            <a:r>
              <a:rPr lang="en-US" sz="2400" dirty="0" smtClean="0"/>
              <a:t>yang </a:t>
            </a:r>
            <a:r>
              <a:rPr lang="en-US" sz="2400" dirty="0" err="1" smtClean="0"/>
              <a:t>sah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i="1" dirty="0" smtClean="0"/>
              <a:t>log on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i="1" dirty="0" smtClean="0"/>
              <a:t>server</a:t>
            </a:r>
            <a:r>
              <a:rPr lang="en-US" sz="240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155246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Kebenaran</a:t>
            </a:r>
            <a:endParaRPr lang="en-US" sz="4000" b="1" dirty="0" smtClean="0">
              <a:solidFill>
                <a:schemeClr val="hlink"/>
              </a:solidFill>
            </a:endParaRPr>
          </a:p>
        </p:txBody>
      </p:sp>
      <p:sp>
        <p:nvSpPr>
          <p:cNvPr id="1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84206-0C4F-45B6-B783-4DF9DDA7B73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graphicFrame>
        <p:nvGraphicFramePr>
          <p:cNvPr id="30977" name="Group 257"/>
          <p:cNvGraphicFramePr>
            <a:graphicFrameLocks noGrp="1"/>
          </p:cNvGraphicFramePr>
          <p:nvPr/>
        </p:nvGraphicFramePr>
        <p:xfrm>
          <a:off x="609600" y="1965325"/>
          <a:ext cx="1219200" cy="1201739"/>
        </p:xfrm>
        <a:graphic>
          <a:graphicData uri="http://schemas.openxmlformats.org/drawingml/2006/table">
            <a:tbl>
              <a:tblPr/>
              <a:tblGrid>
                <a:gridCol w="623888"/>
                <a:gridCol w="595312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978" name="Group 258"/>
          <p:cNvGraphicFramePr>
            <a:graphicFrameLocks noGrp="1"/>
          </p:cNvGraphicFramePr>
          <p:nvPr/>
        </p:nvGraphicFramePr>
        <p:xfrm>
          <a:off x="2081213" y="1965325"/>
          <a:ext cx="1824037" cy="1998665"/>
        </p:xfrm>
        <a:graphic>
          <a:graphicData uri="http://schemas.openxmlformats.org/drawingml/2006/table">
            <a:tbl>
              <a:tblPr/>
              <a:tblGrid>
                <a:gridCol w="471487"/>
                <a:gridCol w="514350"/>
                <a:gridCol w="83820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v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981" name="Group 261"/>
          <p:cNvGraphicFramePr>
            <a:graphicFrameLocks noGrp="1"/>
          </p:cNvGraphicFramePr>
          <p:nvPr/>
        </p:nvGraphicFramePr>
        <p:xfrm>
          <a:off x="4191000" y="1946275"/>
          <a:ext cx="1847850" cy="1998665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85725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^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3" name="Text Box 153"/>
          <p:cNvSpPr txBox="1">
            <a:spLocks noChangeArrowheads="1"/>
          </p:cNvSpPr>
          <p:nvPr/>
        </p:nvSpPr>
        <p:spPr bwMode="auto">
          <a:xfrm>
            <a:off x="814388" y="1679575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CC00FF"/>
                </a:solidFill>
                <a:latin typeface="Verdana" pitchFamily="34" charset="0"/>
              </a:rPr>
              <a:t>NEGASI</a:t>
            </a:r>
          </a:p>
        </p:txBody>
      </p:sp>
      <p:sp>
        <p:nvSpPr>
          <p:cNvPr id="30874" name="Text Box 154"/>
          <p:cNvSpPr txBox="1">
            <a:spLocks noChangeArrowheads="1"/>
          </p:cNvSpPr>
          <p:nvPr/>
        </p:nvSpPr>
        <p:spPr bwMode="auto">
          <a:xfrm>
            <a:off x="2400300" y="1660525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DISJUNGSI</a:t>
            </a:r>
          </a:p>
        </p:txBody>
      </p:sp>
      <p:sp>
        <p:nvSpPr>
          <p:cNvPr id="30875" name="Text Box 155"/>
          <p:cNvSpPr txBox="1">
            <a:spLocks noChangeArrowheads="1"/>
          </p:cNvSpPr>
          <p:nvPr/>
        </p:nvSpPr>
        <p:spPr bwMode="auto">
          <a:xfrm>
            <a:off x="4495800" y="1660525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KONJUNGSI</a:t>
            </a:r>
          </a:p>
        </p:txBody>
      </p:sp>
      <p:graphicFrame>
        <p:nvGraphicFramePr>
          <p:cNvPr id="30982" name="Group 262"/>
          <p:cNvGraphicFramePr>
            <a:graphicFrameLocks noGrp="1"/>
          </p:cNvGraphicFramePr>
          <p:nvPr/>
        </p:nvGraphicFramePr>
        <p:xfrm>
          <a:off x="6381750" y="1965325"/>
          <a:ext cx="1905000" cy="1998665"/>
        </p:xfrm>
        <a:graphic>
          <a:graphicData uri="http://schemas.openxmlformats.org/drawingml/2006/table">
            <a:tbl>
              <a:tblPr/>
              <a:tblGrid>
                <a:gridCol w="514350"/>
                <a:gridCol w="457200"/>
                <a:gridCol w="93345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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04" name="Text Box 184"/>
          <p:cNvSpPr txBox="1">
            <a:spLocks noChangeArrowheads="1"/>
          </p:cNvSpPr>
          <p:nvPr/>
        </p:nvSpPr>
        <p:spPr bwMode="auto">
          <a:xfrm>
            <a:off x="6797675" y="1641475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IMPLIKASI</a:t>
            </a:r>
          </a:p>
        </p:txBody>
      </p:sp>
      <p:graphicFrame>
        <p:nvGraphicFramePr>
          <p:cNvPr id="30984" name="Group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76606"/>
              </p:ext>
            </p:extLst>
          </p:nvPr>
        </p:nvGraphicFramePr>
        <p:xfrm>
          <a:off x="1047750" y="4542790"/>
          <a:ext cx="2286000" cy="1986598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112077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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75" name="Text Box 255"/>
          <p:cNvSpPr txBox="1">
            <a:spLocks noChangeArrowheads="1"/>
          </p:cNvSpPr>
          <p:nvPr/>
        </p:nvSpPr>
        <p:spPr bwMode="auto">
          <a:xfrm>
            <a:off x="1047750" y="4191000"/>
            <a:ext cx="1847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Verdana" pitchFamily="34" charset="0"/>
              </a:rPr>
              <a:t>BIIMPLIKASI</a:t>
            </a:r>
          </a:p>
        </p:txBody>
      </p:sp>
    </p:spTree>
    <p:extLst>
      <p:ext uri="{BB962C8B-B14F-4D97-AF65-F5344CB8AC3E}">
        <p14:creationId xmlns:p14="http://schemas.microsoft.com/office/powerpoint/2010/main" val="1780499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3" grpId="0" autoUpdateAnimBg="0"/>
      <p:bldP spid="30874" grpId="0" autoUpdateAnimBg="0"/>
      <p:bldP spid="30875" grpId="0" autoUpdateAnimBg="0"/>
      <p:bldP spid="30904" grpId="0" autoUpdateAnimBg="0"/>
      <p:bldP spid="309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 KEBENARAN  PERNYATAAN MAJEMUK </a:t>
            </a:r>
          </a:p>
        </p:txBody>
      </p:sp>
      <p:sp>
        <p:nvSpPr>
          <p:cNvPr id="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5B1CF-BFEA-40DF-B9A6-FA373C4B02E2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(p  q)</a:t>
            </a:r>
            <a:endParaRPr lang="en-US" dirty="0"/>
          </a:p>
        </p:txBody>
      </p:sp>
      <p:graphicFrame>
        <p:nvGraphicFramePr>
          <p:cNvPr id="31972" name="Group 228"/>
          <p:cNvGraphicFramePr>
            <a:graphicFrameLocks noGrp="1"/>
          </p:cNvGraphicFramePr>
          <p:nvPr/>
        </p:nvGraphicFramePr>
        <p:xfrm>
          <a:off x="1581156" y="4289185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/>
                <a:gridCol w="514350"/>
                <a:gridCol w="533400"/>
                <a:gridCol w="571500"/>
                <a:gridCol w="6096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11" name="AutoShape 160"/>
          <p:cNvSpPr>
            <a:spLocks noChangeArrowheads="1"/>
          </p:cNvSpPr>
          <p:nvPr/>
        </p:nvSpPr>
        <p:spPr bwMode="auto">
          <a:xfrm>
            <a:off x="6429388" y="2285992"/>
            <a:ext cx="1262062" cy="158115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CARA </a:t>
            </a:r>
          </a:p>
          <a:p>
            <a:r>
              <a:rPr lang="en-US"/>
              <a:t>BIASA</a:t>
            </a:r>
          </a:p>
        </p:txBody>
      </p:sp>
      <p:sp>
        <p:nvSpPr>
          <p:cNvPr id="9312" name="AutoShape 161"/>
          <p:cNvSpPr>
            <a:spLocks noChangeArrowheads="1"/>
          </p:cNvSpPr>
          <p:nvPr/>
        </p:nvSpPr>
        <p:spPr bwMode="auto">
          <a:xfrm>
            <a:off x="6505581" y="4441585"/>
            <a:ext cx="1223963" cy="158115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CARA </a:t>
            </a:r>
          </a:p>
          <a:p>
            <a:pPr algn="ctr"/>
            <a:r>
              <a:rPr lang="en-US" dirty="0"/>
              <a:t>SINGKAT</a:t>
            </a:r>
          </a:p>
        </p:txBody>
      </p:sp>
      <p:graphicFrame>
        <p:nvGraphicFramePr>
          <p:cNvPr id="10" name="Group 227"/>
          <p:cNvGraphicFramePr>
            <a:graphicFrameLocks noGrp="1"/>
          </p:cNvGraphicFramePr>
          <p:nvPr/>
        </p:nvGraphicFramePr>
        <p:xfrm>
          <a:off x="928662" y="2143116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873125"/>
                <a:gridCol w="1466850"/>
                <a:gridCol w="139065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227"/>
          <p:cNvGraphicFramePr>
            <a:graphicFrameLocks noGrp="1"/>
          </p:cNvGraphicFramePr>
          <p:nvPr/>
        </p:nvGraphicFramePr>
        <p:xfrm>
          <a:off x="928662" y="2143116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873125"/>
                <a:gridCol w="1466850"/>
                <a:gridCol w="139065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227"/>
          <p:cNvGraphicFramePr>
            <a:graphicFrameLocks noGrp="1"/>
          </p:cNvGraphicFramePr>
          <p:nvPr/>
        </p:nvGraphicFramePr>
        <p:xfrm>
          <a:off x="928662" y="2143116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873125"/>
                <a:gridCol w="1466850"/>
                <a:gridCol w="139065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971" name="Group 227"/>
          <p:cNvGraphicFramePr>
            <a:graphicFrameLocks noGrp="1"/>
          </p:cNvGraphicFramePr>
          <p:nvPr/>
        </p:nvGraphicFramePr>
        <p:xfrm>
          <a:off x="928662" y="2143116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873125"/>
                <a:gridCol w="1466850"/>
                <a:gridCol w="139065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228"/>
          <p:cNvGraphicFramePr>
            <a:graphicFrameLocks noGrp="1"/>
          </p:cNvGraphicFramePr>
          <p:nvPr/>
        </p:nvGraphicFramePr>
        <p:xfrm>
          <a:off x="1593849" y="4286256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/>
                <a:gridCol w="514350"/>
                <a:gridCol w="533400"/>
                <a:gridCol w="571500"/>
                <a:gridCol w="6096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228"/>
          <p:cNvGraphicFramePr>
            <a:graphicFrameLocks noGrp="1"/>
          </p:cNvGraphicFramePr>
          <p:nvPr/>
        </p:nvGraphicFramePr>
        <p:xfrm>
          <a:off x="1586118" y="4286256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/>
                <a:gridCol w="514350"/>
                <a:gridCol w="533400"/>
                <a:gridCol w="571500"/>
                <a:gridCol w="6096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228"/>
          <p:cNvGraphicFramePr>
            <a:graphicFrameLocks noGrp="1"/>
          </p:cNvGraphicFramePr>
          <p:nvPr/>
        </p:nvGraphicFramePr>
        <p:xfrm>
          <a:off x="1571604" y="4286256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/>
                <a:gridCol w="514350"/>
                <a:gridCol w="533400"/>
                <a:gridCol w="571500"/>
                <a:gridCol w="6096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271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1" grpId="0" animBg="1"/>
      <p:bldP spid="93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 KEBENARAN  PERNYATAAN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MAJEMUK</a:t>
            </a:r>
            <a:endParaRPr lang="en-US" sz="40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(p </a:t>
            </a:r>
            <a:r>
              <a:rPr lang="en-US" sz="2400" dirty="0" smtClean="0">
                <a:sym typeface="Symbol"/>
              </a:rPr>
              <a:t> q) </a:t>
            </a:r>
            <a:r>
              <a:rPr lang="en-US" sz="2400" dirty="0" smtClean="0">
                <a:sym typeface="Wingdings" pitchFamily="2" charset="2"/>
              </a:rPr>
              <a:t> [</a:t>
            </a:r>
            <a:r>
              <a:rPr lang="en-US" sz="2400" dirty="0" smtClean="0">
                <a:sym typeface="Symbol"/>
              </a:rPr>
              <a:t>p  (q  r)]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EF0E6-2B1E-49C2-8435-3B98857CB5F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graphicFrame>
        <p:nvGraphicFramePr>
          <p:cNvPr id="8401" name="Group 209"/>
          <p:cNvGraphicFramePr>
            <a:graphicFrameLocks noGrp="1"/>
          </p:cNvGraphicFramePr>
          <p:nvPr/>
        </p:nvGraphicFramePr>
        <p:xfrm>
          <a:off x="1357290" y="2214554"/>
          <a:ext cx="6019800" cy="4206240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762000"/>
                <a:gridCol w="609600"/>
                <a:gridCol w="762000"/>
                <a:gridCol w="533400"/>
                <a:gridCol w="636588"/>
                <a:gridCol w="506412"/>
                <a:gridCol w="7620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209"/>
          <p:cNvGraphicFramePr>
            <a:graphicFrameLocks noGrp="1"/>
          </p:cNvGraphicFramePr>
          <p:nvPr/>
        </p:nvGraphicFramePr>
        <p:xfrm>
          <a:off x="1357290" y="2214554"/>
          <a:ext cx="6019800" cy="4206240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762000"/>
                <a:gridCol w="609600"/>
                <a:gridCol w="762000"/>
                <a:gridCol w="533400"/>
                <a:gridCol w="636588"/>
                <a:gridCol w="506412"/>
                <a:gridCol w="7620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209"/>
          <p:cNvGraphicFramePr>
            <a:graphicFrameLocks noGrp="1"/>
          </p:cNvGraphicFramePr>
          <p:nvPr/>
        </p:nvGraphicFramePr>
        <p:xfrm>
          <a:off x="1357290" y="2214554"/>
          <a:ext cx="6019800" cy="4206240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762000"/>
                <a:gridCol w="609600"/>
                <a:gridCol w="762000"/>
                <a:gridCol w="533400"/>
                <a:gridCol w="636588"/>
                <a:gridCol w="506412"/>
                <a:gridCol w="7620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oup 209"/>
          <p:cNvGraphicFramePr>
            <a:graphicFrameLocks noGrp="1"/>
          </p:cNvGraphicFramePr>
          <p:nvPr/>
        </p:nvGraphicFramePr>
        <p:xfrm>
          <a:off x="1357290" y="2214554"/>
          <a:ext cx="6019800" cy="4206240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762000"/>
                <a:gridCol w="609600"/>
                <a:gridCol w="762000"/>
                <a:gridCol w="533400"/>
                <a:gridCol w="636588"/>
                <a:gridCol w="506412"/>
                <a:gridCol w="7620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779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TAUTOLOGI, KONTRADIKSI, SATISFY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 PERNYATAAN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0" indent="-2571750" algn="just">
              <a:spcBef>
                <a:spcPts val="0"/>
              </a:spcBef>
              <a:buNone/>
            </a:pPr>
            <a:r>
              <a:rPr lang="en-US" b="1" dirty="0" smtClean="0"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TAUTOLOGI</a:t>
            </a:r>
            <a:r>
              <a:rPr lang="en-US" b="1" dirty="0" smtClean="0">
                <a:cs typeface="Arial" charset="0"/>
              </a:rPr>
              <a:t> :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 smtClean="0">
                <a:cs typeface="Arial" charset="0"/>
              </a:rPr>
              <a:t>Pernyataan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Majemuk</a:t>
            </a:r>
            <a:r>
              <a:rPr lang="en-US" b="1" dirty="0" smtClean="0">
                <a:cs typeface="Arial" charset="0"/>
              </a:rPr>
              <a:t> yang </a:t>
            </a:r>
            <a:r>
              <a:rPr lang="en-US" b="1" dirty="0" err="1" smtClean="0">
                <a:cs typeface="Arial" charset="0"/>
              </a:rPr>
              <a:t>nilai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kebenarannya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cs typeface="Arial" charset="0"/>
              </a:rPr>
              <a:t>BENAR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cs typeface="Arial" charset="0"/>
              </a:rPr>
              <a:t>semua</a:t>
            </a:r>
            <a:endParaRPr lang="en-US" b="1" dirty="0" smtClean="0">
              <a:latin typeface="Comic Sans MS" pitchFamily="66" charset="0"/>
            </a:endParaRPr>
          </a:p>
          <a:p>
            <a:pPr marL="2571750" indent="-2571750" algn="just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KONTRADIKSI: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 smtClean="0">
                <a:cs typeface="Arial" charset="0"/>
              </a:rPr>
              <a:t>Pernyataan</a:t>
            </a:r>
            <a:r>
              <a:rPr lang="en-US" b="1" dirty="0" smtClean="0">
                <a:cs typeface="Arial" charset="0"/>
              </a:rPr>
              <a:t>   </a:t>
            </a:r>
            <a:r>
              <a:rPr lang="en-US" b="1" dirty="0" err="1" smtClean="0">
                <a:cs typeface="Arial" charset="0"/>
              </a:rPr>
              <a:t>Majemuk</a:t>
            </a:r>
            <a:r>
              <a:rPr lang="en-US" b="1" dirty="0" smtClean="0">
                <a:cs typeface="Arial" charset="0"/>
              </a:rPr>
              <a:t> yang </a:t>
            </a:r>
            <a:r>
              <a:rPr lang="en-US" b="1" dirty="0" err="1" smtClean="0">
                <a:cs typeface="Arial" charset="0"/>
              </a:rPr>
              <a:t>nilai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kebenarannya</a:t>
            </a:r>
            <a:r>
              <a:rPr lang="en-US" b="1" dirty="0" smtClean="0">
                <a:cs typeface="Arial" charset="0"/>
              </a:rPr>
              <a:t>  </a:t>
            </a:r>
            <a:r>
              <a:rPr lang="en-US" b="1" dirty="0" smtClean="0">
                <a:solidFill>
                  <a:srgbClr val="FF3300"/>
                </a:solidFill>
                <a:cs typeface="Arial" charset="0"/>
              </a:rPr>
              <a:t>SALAH</a:t>
            </a:r>
            <a:r>
              <a:rPr lang="en-US" b="1" dirty="0" smtClean="0">
                <a:cs typeface="Arial" charset="0"/>
              </a:rPr>
              <a:t>  </a:t>
            </a:r>
            <a:r>
              <a:rPr lang="en-US" b="1" dirty="0" err="1" smtClean="0">
                <a:solidFill>
                  <a:srgbClr val="FF3300"/>
                </a:solidFill>
                <a:cs typeface="Arial" charset="0"/>
              </a:rPr>
              <a:t>semua</a:t>
            </a:r>
            <a:endParaRPr lang="en-US" b="1" dirty="0" smtClean="0">
              <a:solidFill>
                <a:srgbClr val="FF3300"/>
              </a:solidFill>
              <a:cs typeface="Arial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SATISFY :    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Pernyataan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Majemuk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yang 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nilai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kebenarannya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US" b="1" dirty="0" smtClean="0">
                <a:solidFill>
                  <a:srgbClr val="009900"/>
                </a:solidFill>
                <a:cs typeface="Arial" charset="0"/>
              </a:rPr>
              <a:t>GABUNGAN</a:t>
            </a:r>
            <a:r>
              <a:rPr lang="en-US" b="1" dirty="0" smtClean="0">
                <a:cs typeface="Arial" charset="0"/>
              </a:rPr>
              <a:t>.</a:t>
            </a:r>
          </a:p>
          <a:p>
            <a:pPr marL="2571750" indent="-2571750" algn="just">
              <a:spcBef>
                <a:spcPct val="50000"/>
              </a:spcBef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27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Tautologi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&amp;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Kontradiksi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CA56F-E2E1-4FFA-A0F5-E2D3339A3DB9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graphicFrame>
        <p:nvGraphicFramePr>
          <p:cNvPr id="15" name="Group 111"/>
          <p:cNvGraphicFramePr>
            <a:graphicFrameLocks noGrp="1"/>
          </p:cNvGraphicFramePr>
          <p:nvPr/>
        </p:nvGraphicFramePr>
        <p:xfrm>
          <a:off x="852488" y="2333625"/>
          <a:ext cx="2984500" cy="2560003"/>
        </p:xfrm>
        <a:graphic>
          <a:graphicData uri="http://schemas.openxmlformats.org/drawingml/2006/table">
            <a:tbl>
              <a:tblPr/>
              <a:tblGrid>
                <a:gridCol w="498475"/>
                <a:gridCol w="496887"/>
                <a:gridCol w="496888"/>
                <a:gridCol w="498475"/>
                <a:gridCol w="496887"/>
                <a:gridCol w="496888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852488" y="5029200"/>
            <a:ext cx="29845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TAUTOLOGI</a:t>
            </a:r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4408488" y="1782763"/>
            <a:ext cx="3840162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~( p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q )  </a:t>
            </a:r>
            <a:r>
              <a:rPr lang="en-US" b="1">
                <a:latin typeface="Verdana" pitchFamily="34" charset="0"/>
                <a:sym typeface="Symbol" pitchFamily="18" charset="2"/>
              </a:rPr>
              <a:t></a:t>
            </a:r>
            <a:r>
              <a:rPr lang="en-US" b="1"/>
              <a:t> (~p V q )</a:t>
            </a:r>
          </a:p>
        </p:txBody>
      </p:sp>
      <p:sp>
        <p:nvSpPr>
          <p:cNvPr id="18" name="Text Box 64"/>
          <p:cNvSpPr txBox="1">
            <a:spLocks noChangeArrowheads="1"/>
          </p:cNvSpPr>
          <p:nvPr/>
        </p:nvSpPr>
        <p:spPr bwMode="auto">
          <a:xfrm>
            <a:off x="957263" y="1776413"/>
            <a:ext cx="2774950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 V ~ ( p </a:t>
            </a:r>
            <a:r>
              <a:rPr lang="en-US" b="1">
                <a:sym typeface="Symbol" pitchFamily="18" charset="2"/>
              </a:rPr>
              <a:t></a:t>
            </a:r>
            <a:r>
              <a:rPr lang="en-US" b="1"/>
              <a:t>q )</a:t>
            </a:r>
          </a:p>
        </p:txBody>
      </p:sp>
      <p:graphicFrame>
        <p:nvGraphicFramePr>
          <p:cNvPr id="19" name="Group 112"/>
          <p:cNvGraphicFramePr>
            <a:graphicFrameLocks noGrp="1"/>
          </p:cNvGraphicFramePr>
          <p:nvPr/>
        </p:nvGraphicFramePr>
        <p:xfrm>
          <a:off x="4332288" y="2333625"/>
          <a:ext cx="3962400" cy="2590800"/>
        </p:xfrm>
        <a:graphic>
          <a:graphicData uri="http://schemas.openxmlformats.org/drawingml/2006/table">
            <a:tbl>
              <a:tblPr/>
              <a:tblGrid>
                <a:gridCol w="373062"/>
                <a:gridCol w="552450"/>
                <a:gridCol w="419100"/>
                <a:gridCol w="552450"/>
                <a:gridCol w="579438"/>
                <a:gridCol w="582612"/>
                <a:gridCol w="407988"/>
                <a:gridCol w="49530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 Box 150"/>
          <p:cNvSpPr txBox="1">
            <a:spLocks noChangeArrowheads="1"/>
          </p:cNvSpPr>
          <p:nvPr/>
        </p:nvSpPr>
        <p:spPr bwMode="auto">
          <a:xfrm>
            <a:off x="4351338" y="5029200"/>
            <a:ext cx="3916362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KONTRADIKSI</a:t>
            </a:r>
          </a:p>
        </p:txBody>
      </p:sp>
    </p:spTree>
    <p:extLst>
      <p:ext uri="{BB962C8B-B14F-4D97-AF65-F5344CB8AC3E}">
        <p14:creationId xmlns:p14="http://schemas.microsoft.com/office/powerpoint/2010/main" val="3262488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2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Preposisi</a:t>
            </a:r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800" u="sng" dirty="0" err="1" smtClean="0">
                <a:solidFill>
                  <a:srgbClr val="FF00FF"/>
                </a:solidFill>
              </a:rPr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 </a:t>
            </a:r>
            <a:r>
              <a:rPr lang="en-US" sz="2800" dirty="0" err="1" smtClean="0"/>
              <a:t>proposisi</a:t>
            </a:r>
            <a:r>
              <a:rPr lang="en-US" sz="2800" dirty="0" smtClean="0"/>
              <a:t>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i="1" u="sng" dirty="0" err="1" smtClean="0"/>
              <a:t>kalimat</a:t>
            </a:r>
            <a:r>
              <a:rPr lang="en-US" sz="2800" i="1" u="sng" dirty="0" smtClean="0"/>
              <a:t> </a:t>
            </a:r>
            <a:r>
              <a:rPr lang="en-US" sz="2800" i="1" u="sng" dirty="0" err="1" smtClean="0"/>
              <a:t>tertutup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 BENAR </a:t>
            </a:r>
            <a:r>
              <a:rPr lang="en-US" sz="2800" dirty="0" err="1" smtClean="0"/>
              <a:t>saja</a:t>
            </a:r>
            <a:r>
              <a:rPr lang="en-US" sz="2800" dirty="0" smtClean="0"/>
              <a:t>  </a:t>
            </a:r>
            <a:r>
              <a:rPr lang="en-US" sz="2800" dirty="0" err="1" smtClean="0"/>
              <a:t>atau</a:t>
            </a:r>
            <a:r>
              <a:rPr lang="en-US" sz="2800" dirty="0" smtClean="0"/>
              <a:t> SALAH </a:t>
            </a:r>
            <a:r>
              <a:rPr lang="en-US" sz="2800" dirty="0" err="1" smtClean="0"/>
              <a:t>saja</a:t>
            </a:r>
            <a:r>
              <a:rPr lang="en-US" sz="2800" dirty="0" smtClean="0"/>
              <a:t>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keduanya</a:t>
            </a:r>
            <a:r>
              <a:rPr lang="en-US" sz="2800" dirty="0" smtClean="0"/>
              <a:t>. </a:t>
            </a:r>
          </a:p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 : </a:t>
            </a:r>
          </a:p>
          <a:p>
            <a:pPr marL="363538" indent="-363538" algn="just">
              <a:spcBef>
                <a:spcPct val="50000"/>
              </a:spcBef>
              <a:buNone/>
              <a:tabLst>
                <a:tab pos="363538" algn="l"/>
              </a:tabLst>
            </a:pPr>
            <a:r>
              <a:rPr lang="en-US" sz="2800" dirty="0" smtClean="0"/>
              <a:t>	 </a:t>
            </a:r>
            <a:r>
              <a:rPr lang="en-US" sz="2800" i="1" dirty="0" smtClean="0"/>
              <a:t>p, q, r, s, t …</a:t>
            </a:r>
          </a:p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suatu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pernyataan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dinotasikan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dengan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simbol</a:t>
            </a:r>
            <a:r>
              <a:rPr lang="en-US" sz="2800" i="1" dirty="0" smtClean="0"/>
              <a:t>  </a:t>
            </a:r>
            <a:r>
              <a:rPr lang="en-US" sz="4000" i="1" dirty="0" smtClean="0"/>
              <a:t> </a:t>
            </a:r>
            <a:r>
              <a:rPr lang="en-US" sz="4000" i="1" dirty="0" smtClean="0">
                <a:sym typeface="Symbol" pitchFamily="18" charset="2"/>
              </a:rPr>
              <a:t></a:t>
            </a:r>
            <a:r>
              <a:rPr lang="en-US" sz="4000" i="1" dirty="0" smtClean="0"/>
              <a:t> 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3D14D-F745-4460-87DD-278592A1CA7D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3686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pada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rangkaian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3F226-FEC6-4437-A45A-21E96F34ECBA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01" name="Text Box 28"/>
          <p:cNvSpPr txBox="1">
            <a:spLocks noChangeArrowheads="1"/>
          </p:cNvSpPr>
          <p:nvPr/>
        </p:nvSpPr>
        <p:spPr bwMode="auto">
          <a:xfrm>
            <a:off x="3714750" y="1797069"/>
            <a:ext cx="4159250" cy="73183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PARALEL</a:t>
            </a:r>
            <a:r>
              <a:rPr lang="en-US"/>
              <a:t>: Arus akan mengalir ke titik B Jika  </a:t>
            </a:r>
            <a:r>
              <a:rPr lang="en-US" i="1"/>
              <a:t>salah satu dari p atau q  ON</a:t>
            </a:r>
            <a:endParaRPr lang="en-US"/>
          </a:p>
        </p:txBody>
      </p:sp>
      <p:sp>
        <p:nvSpPr>
          <p:cNvPr id="102" name="Text Box 29"/>
          <p:cNvSpPr txBox="1">
            <a:spLocks noChangeArrowheads="1"/>
          </p:cNvSpPr>
          <p:nvPr/>
        </p:nvSpPr>
        <p:spPr bwMode="auto">
          <a:xfrm>
            <a:off x="3714750" y="2909906"/>
            <a:ext cx="4159250" cy="71437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0000FF"/>
                </a:solidFill>
              </a:rPr>
              <a:t>SERI</a:t>
            </a:r>
            <a:r>
              <a:rPr lang="en-US"/>
              <a:t> : Arus akan mengalir ke titik B Jika  </a:t>
            </a:r>
            <a:r>
              <a:rPr lang="en-US" i="1"/>
              <a:t>p dan q  keduanya ON</a:t>
            </a:r>
            <a:r>
              <a:rPr lang="en-US"/>
              <a:t>.</a:t>
            </a:r>
          </a:p>
        </p:txBody>
      </p:sp>
      <p:grpSp>
        <p:nvGrpSpPr>
          <p:cNvPr id="103" name="Group 52"/>
          <p:cNvGrpSpPr>
            <a:grpSpLocks/>
          </p:cNvGrpSpPr>
          <p:nvPr/>
        </p:nvGrpSpPr>
        <p:grpSpPr bwMode="auto">
          <a:xfrm>
            <a:off x="679450" y="1622444"/>
            <a:ext cx="2978150" cy="1801812"/>
            <a:chOff x="734" y="833"/>
            <a:chExt cx="1570" cy="1135"/>
          </a:xfrm>
        </p:grpSpPr>
        <p:sp>
          <p:nvSpPr>
            <p:cNvPr id="104" name="Text Box 17"/>
            <p:cNvSpPr txBox="1">
              <a:spLocks noChangeArrowheads="1"/>
            </p:cNvSpPr>
            <p:nvPr/>
          </p:nvSpPr>
          <p:spPr bwMode="auto">
            <a:xfrm>
              <a:off x="1872" y="1020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i="1">
                  <a:solidFill>
                    <a:srgbClr val="FF0000"/>
                  </a:solidFill>
                </a:rPr>
                <a:t>p V q</a:t>
              </a:r>
              <a:endParaRPr lang="en-US" i="1">
                <a:solidFill>
                  <a:srgbClr val="FF0000"/>
                </a:solidFill>
              </a:endParaRPr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>
              <a:off x="756" y="991"/>
              <a:ext cx="504" cy="144"/>
            </a:xfrm>
            <a:custGeom>
              <a:avLst/>
              <a:gdLst>
                <a:gd name="T0" fmla="*/ 0 w 1260"/>
                <a:gd name="T1" fmla="*/ 4 h 360"/>
                <a:gd name="T2" fmla="*/ 7 w 1260"/>
                <a:gd name="T3" fmla="*/ 4 h 360"/>
                <a:gd name="T4" fmla="*/ 7 w 1260"/>
                <a:gd name="T5" fmla="*/ 0 h 360"/>
                <a:gd name="T6" fmla="*/ 13 w 1260"/>
                <a:gd name="T7" fmla="*/ 0 h 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0"/>
                <a:gd name="T13" fmla="*/ 0 h 360"/>
                <a:gd name="T14" fmla="*/ 1260 w 1260"/>
                <a:gd name="T15" fmla="*/ 360 h 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0" h="360">
                  <a:moveTo>
                    <a:pt x="0" y="360"/>
                  </a:moveTo>
                  <a:lnTo>
                    <a:pt x="720" y="360"/>
                  </a:lnTo>
                  <a:lnTo>
                    <a:pt x="720" y="0"/>
                  </a:lnTo>
                  <a:lnTo>
                    <a:pt x="126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6"/>
            <p:cNvSpPr>
              <a:spLocks/>
            </p:cNvSpPr>
            <p:nvPr/>
          </p:nvSpPr>
          <p:spPr bwMode="auto">
            <a:xfrm rot="10800000">
              <a:off x="1303" y="1135"/>
              <a:ext cx="504" cy="144"/>
            </a:xfrm>
            <a:custGeom>
              <a:avLst/>
              <a:gdLst>
                <a:gd name="T0" fmla="*/ 0 w 1260"/>
                <a:gd name="T1" fmla="*/ 4 h 360"/>
                <a:gd name="T2" fmla="*/ 7 w 1260"/>
                <a:gd name="T3" fmla="*/ 4 h 360"/>
                <a:gd name="T4" fmla="*/ 7 w 1260"/>
                <a:gd name="T5" fmla="*/ 0 h 360"/>
                <a:gd name="T6" fmla="*/ 13 w 1260"/>
                <a:gd name="T7" fmla="*/ 0 h 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0"/>
                <a:gd name="T13" fmla="*/ 0 h 360"/>
                <a:gd name="T14" fmla="*/ 1260 w 1260"/>
                <a:gd name="T15" fmla="*/ 360 h 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0" h="360">
                  <a:moveTo>
                    <a:pt x="0" y="360"/>
                  </a:moveTo>
                  <a:lnTo>
                    <a:pt x="720" y="360"/>
                  </a:lnTo>
                  <a:lnTo>
                    <a:pt x="720" y="0"/>
                  </a:lnTo>
                  <a:lnTo>
                    <a:pt x="126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7"/>
            <p:cNvSpPr>
              <a:spLocks/>
            </p:cNvSpPr>
            <p:nvPr/>
          </p:nvSpPr>
          <p:spPr bwMode="auto">
            <a:xfrm>
              <a:off x="1044" y="1135"/>
              <a:ext cx="216" cy="144"/>
            </a:xfrm>
            <a:custGeom>
              <a:avLst/>
              <a:gdLst>
                <a:gd name="T0" fmla="*/ 0 w 540"/>
                <a:gd name="T1" fmla="*/ 0 h 360"/>
                <a:gd name="T2" fmla="*/ 0 w 540"/>
                <a:gd name="T3" fmla="*/ 4 h 360"/>
                <a:gd name="T4" fmla="*/ 6 w 540"/>
                <a:gd name="T5" fmla="*/ 4 h 360"/>
                <a:gd name="T6" fmla="*/ 0 60000 65536"/>
                <a:gd name="T7" fmla="*/ 0 60000 65536"/>
                <a:gd name="T8" fmla="*/ 0 60000 65536"/>
                <a:gd name="T9" fmla="*/ 0 w 540"/>
                <a:gd name="T10" fmla="*/ 0 h 360"/>
                <a:gd name="T11" fmla="*/ 540 w 54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360">
                  <a:moveTo>
                    <a:pt x="0" y="0"/>
                  </a:moveTo>
                  <a:lnTo>
                    <a:pt x="0" y="360"/>
                  </a:lnTo>
                  <a:lnTo>
                    <a:pt x="540" y="3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8"/>
            <p:cNvSpPr>
              <a:spLocks/>
            </p:cNvSpPr>
            <p:nvPr/>
          </p:nvSpPr>
          <p:spPr bwMode="auto">
            <a:xfrm>
              <a:off x="1303" y="991"/>
              <a:ext cx="216" cy="144"/>
            </a:xfrm>
            <a:custGeom>
              <a:avLst/>
              <a:gdLst>
                <a:gd name="T0" fmla="*/ 6 w 540"/>
                <a:gd name="T1" fmla="*/ 4 h 360"/>
                <a:gd name="T2" fmla="*/ 6 w 540"/>
                <a:gd name="T3" fmla="*/ 0 h 360"/>
                <a:gd name="T4" fmla="*/ 0 w 540"/>
                <a:gd name="T5" fmla="*/ 0 h 360"/>
                <a:gd name="T6" fmla="*/ 0 60000 65536"/>
                <a:gd name="T7" fmla="*/ 0 60000 65536"/>
                <a:gd name="T8" fmla="*/ 0 60000 65536"/>
                <a:gd name="T9" fmla="*/ 0 w 540"/>
                <a:gd name="T10" fmla="*/ 0 h 360"/>
                <a:gd name="T11" fmla="*/ 540 w 54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360">
                  <a:moveTo>
                    <a:pt x="540" y="360"/>
                  </a:moveTo>
                  <a:lnTo>
                    <a:pt x="54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9"/>
            <p:cNvSpPr>
              <a:spLocks noChangeShapeType="1"/>
            </p:cNvSpPr>
            <p:nvPr/>
          </p:nvSpPr>
          <p:spPr bwMode="auto">
            <a:xfrm>
              <a:off x="756" y="1135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5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111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147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56" y="1860"/>
              <a:ext cx="2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15"/>
            <p:cNvSpPr txBox="1">
              <a:spLocks noChangeArrowheads="1"/>
            </p:cNvSpPr>
            <p:nvPr/>
          </p:nvSpPr>
          <p:spPr bwMode="auto">
            <a:xfrm>
              <a:off x="1166" y="1236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q</a:t>
              </a:r>
              <a:endParaRPr lang="en-US" sz="1400" i="1"/>
            </a:p>
          </p:txBody>
        </p:sp>
        <p:sp>
          <p:nvSpPr>
            <p:cNvPr id="115" name="Text Box 16"/>
            <p:cNvSpPr txBox="1">
              <a:spLocks noChangeArrowheads="1"/>
            </p:cNvSpPr>
            <p:nvPr/>
          </p:nvSpPr>
          <p:spPr bwMode="auto">
            <a:xfrm>
              <a:off x="1166" y="83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  <p:sp>
          <p:nvSpPr>
            <p:cNvPr id="116" name="Text Box 18"/>
            <p:cNvSpPr txBox="1">
              <a:spLocks noChangeArrowheads="1"/>
            </p:cNvSpPr>
            <p:nvPr/>
          </p:nvSpPr>
          <p:spPr bwMode="auto">
            <a:xfrm>
              <a:off x="972" y="167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  <p:sp>
          <p:nvSpPr>
            <p:cNvPr id="117" name="Text Box 19"/>
            <p:cNvSpPr txBox="1">
              <a:spLocks noChangeArrowheads="1"/>
            </p:cNvSpPr>
            <p:nvPr/>
          </p:nvSpPr>
          <p:spPr bwMode="auto">
            <a:xfrm>
              <a:off x="1332" y="167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q</a:t>
              </a:r>
              <a:endParaRPr lang="en-US" sz="1400" i="1"/>
            </a:p>
          </p:txBody>
        </p:sp>
        <p:sp>
          <p:nvSpPr>
            <p:cNvPr id="118" name="Oval 20"/>
            <p:cNvSpPr>
              <a:spLocks noChangeArrowheads="1"/>
            </p:cNvSpPr>
            <p:nvPr/>
          </p:nvSpPr>
          <p:spPr bwMode="auto">
            <a:xfrm>
              <a:off x="828" y="1114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Oval 21"/>
            <p:cNvSpPr>
              <a:spLocks noChangeArrowheads="1"/>
            </p:cNvSpPr>
            <p:nvPr/>
          </p:nvSpPr>
          <p:spPr bwMode="auto">
            <a:xfrm>
              <a:off x="1678" y="1114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Oval 22"/>
            <p:cNvSpPr>
              <a:spLocks noChangeArrowheads="1"/>
            </p:cNvSpPr>
            <p:nvPr/>
          </p:nvSpPr>
          <p:spPr bwMode="auto">
            <a:xfrm>
              <a:off x="814" y="1838"/>
              <a:ext cx="36" cy="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23"/>
            <p:cNvSpPr>
              <a:spLocks noChangeArrowheads="1"/>
            </p:cNvSpPr>
            <p:nvPr/>
          </p:nvSpPr>
          <p:spPr bwMode="auto">
            <a:xfrm>
              <a:off x="1627" y="1831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Text Box 24"/>
            <p:cNvSpPr txBox="1">
              <a:spLocks noChangeArrowheads="1"/>
            </p:cNvSpPr>
            <p:nvPr/>
          </p:nvSpPr>
          <p:spPr bwMode="auto">
            <a:xfrm>
              <a:off x="1598" y="955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B</a:t>
              </a:r>
              <a:endParaRPr lang="en-US" sz="1400" i="1"/>
            </a:p>
          </p:txBody>
        </p:sp>
        <p:sp>
          <p:nvSpPr>
            <p:cNvPr id="123" name="Text Box 25"/>
            <p:cNvSpPr txBox="1">
              <a:spLocks noChangeArrowheads="1"/>
            </p:cNvSpPr>
            <p:nvPr/>
          </p:nvSpPr>
          <p:spPr bwMode="auto">
            <a:xfrm>
              <a:off x="756" y="955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A</a:t>
              </a:r>
              <a:endParaRPr lang="en-US" sz="1400" i="1"/>
            </a:p>
          </p:txBody>
        </p:sp>
        <p:sp>
          <p:nvSpPr>
            <p:cNvPr id="124" name="Text Box 26"/>
            <p:cNvSpPr txBox="1">
              <a:spLocks noChangeArrowheads="1"/>
            </p:cNvSpPr>
            <p:nvPr/>
          </p:nvSpPr>
          <p:spPr bwMode="auto">
            <a:xfrm>
              <a:off x="1548" y="1680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B</a:t>
              </a:r>
              <a:endParaRPr lang="en-US" i="1"/>
            </a:p>
          </p:txBody>
        </p:sp>
        <p:sp>
          <p:nvSpPr>
            <p:cNvPr id="125" name="Text Box 27"/>
            <p:cNvSpPr txBox="1">
              <a:spLocks noChangeArrowheads="1"/>
            </p:cNvSpPr>
            <p:nvPr/>
          </p:nvSpPr>
          <p:spPr bwMode="auto">
            <a:xfrm>
              <a:off x="734" y="1687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A</a:t>
              </a:r>
              <a:endParaRPr lang="en-US" i="1"/>
            </a:p>
          </p:txBody>
        </p:sp>
        <p:sp>
          <p:nvSpPr>
            <p:cNvPr id="126" name="Text Box 30"/>
            <p:cNvSpPr txBox="1">
              <a:spLocks noChangeArrowheads="1"/>
            </p:cNvSpPr>
            <p:nvPr/>
          </p:nvSpPr>
          <p:spPr bwMode="auto">
            <a:xfrm>
              <a:off x="1872" y="1752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i="1">
                  <a:solidFill>
                    <a:srgbClr val="0000FF"/>
                  </a:solidFill>
                </a:rPr>
                <a:t>p </a:t>
              </a:r>
              <a:r>
                <a:rPr lang="en-US" sz="1700">
                  <a:solidFill>
                    <a:srgbClr val="0000FF"/>
                  </a:solidFill>
                  <a:sym typeface="Symbol" pitchFamily="18" charset="2"/>
                </a:rPr>
                <a:t></a:t>
              </a:r>
              <a:r>
                <a:rPr lang="en-US" sz="1700" i="1">
                  <a:solidFill>
                    <a:srgbClr val="0000FF"/>
                  </a:solidFill>
                </a:rPr>
                <a:t> q</a:t>
              </a:r>
              <a:endParaRPr lang="en-US" i="1">
                <a:solidFill>
                  <a:srgbClr val="0000FF"/>
                </a:solidFill>
              </a:endParaRPr>
            </a:p>
          </p:txBody>
        </p:sp>
      </p:grpSp>
      <p:grpSp>
        <p:nvGrpSpPr>
          <p:cNvPr id="127" name="Group 53"/>
          <p:cNvGrpSpPr>
            <a:grpSpLocks/>
          </p:cNvGrpSpPr>
          <p:nvPr/>
        </p:nvGrpSpPr>
        <p:grpSpPr bwMode="auto">
          <a:xfrm>
            <a:off x="4972050" y="3794144"/>
            <a:ext cx="3200400" cy="2349500"/>
            <a:chOff x="3132" y="2201"/>
            <a:chExt cx="2016" cy="1480"/>
          </a:xfrm>
        </p:grpSpPr>
        <p:sp>
          <p:nvSpPr>
            <p:cNvPr id="128" name="Rectangle 33"/>
            <p:cNvSpPr>
              <a:spLocks noChangeArrowheads="1"/>
            </p:cNvSpPr>
            <p:nvPr/>
          </p:nvSpPr>
          <p:spPr bwMode="auto">
            <a:xfrm>
              <a:off x="3492" y="2572"/>
              <a:ext cx="1368" cy="7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9" name="Rectangle 34"/>
            <p:cNvSpPr>
              <a:spLocks noChangeArrowheads="1"/>
            </p:cNvSpPr>
            <p:nvPr/>
          </p:nvSpPr>
          <p:spPr bwMode="auto">
            <a:xfrm>
              <a:off x="3794" y="2399"/>
              <a:ext cx="792" cy="36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35"/>
            <p:cNvSpPr>
              <a:spLocks noChangeArrowheads="1"/>
            </p:cNvSpPr>
            <p:nvPr/>
          </p:nvSpPr>
          <p:spPr bwMode="auto">
            <a:xfrm>
              <a:off x="3708" y="3220"/>
              <a:ext cx="504" cy="2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36"/>
            <p:cNvSpPr>
              <a:spLocks noChangeShapeType="1"/>
            </p:cNvSpPr>
            <p:nvPr/>
          </p:nvSpPr>
          <p:spPr bwMode="auto">
            <a:xfrm>
              <a:off x="3132" y="3004"/>
              <a:ext cx="36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37"/>
            <p:cNvSpPr>
              <a:spLocks noChangeShapeType="1"/>
            </p:cNvSpPr>
            <p:nvPr/>
          </p:nvSpPr>
          <p:spPr bwMode="auto">
            <a:xfrm>
              <a:off x="4860" y="3004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Oval 38"/>
            <p:cNvSpPr>
              <a:spLocks noChangeArrowheads="1"/>
            </p:cNvSpPr>
            <p:nvPr/>
          </p:nvSpPr>
          <p:spPr bwMode="auto">
            <a:xfrm>
              <a:off x="4140" y="236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Oval 39"/>
            <p:cNvSpPr>
              <a:spLocks noChangeArrowheads="1"/>
            </p:cNvSpPr>
            <p:nvPr/>
          </p:nvSpPr>
          <p:spPr bwMode="auto">
            <a:xfrm>
              <a:off x="3996" y="272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Oval 40"/>
            <p:cNvSpPr>
              <a:spLocks noChangeArrowheads="1"/>
            </p:cNvSpPr>
            <p:nvPr/>
          </p:nvSpPr>
          <p:spPr bwMode="auto">
            <a:xfrm>
              <a:off x="4337" y="272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Oval 41"/>
            <p:cNvSpPr>
              <a:spLocks noChangeArrowheads="1"/>
            </p:cNvSpPr>
            <p:nvPr/>
          </p:nvSpPr>
          <p:spPr bwMode="auto">
            <a:xfrm>
              <a:off x="3931" y="3184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42"/>
            <p:cNvSpPr>
              <a:spLocks noChangeArrowheads="1"/>
            </p:cNvSpPr>
            <p:nvPr/>
          </p:nvSpPr>
          <p:spPr bwMode="auto">
            <a:xfrm>
              <a:off x="3934" y="3472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Oval 43"/>
            <p:cNvSpPr>
              <a:spLocks noChangeArrowheads="1"/>
            </p:cNvSpPr>
            <p:nvPr/>
          </p:nvSpPr>
          <p:spPr bwMode="auto">
            <a:xfrm>
              <a:off x="4500" y="3331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44"/>
            <p:cNvSpPr txBox="1">
              <a:spLocks noChangeArrowheads="1"/>
            </p:cNvSpPr>
            <p:nvPr/>
          </p:nvSpPr>
          <p:spPr bwMode="auto">
            <a:xfrm>
              <a:off x="4082" y="2201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p</a:t>
              </a:r>
              <a:endParaRPr lang="en-US" i="1"/>
            </a:p>
          </p:txBody>
        </p:sp>
        <p:sp>
          <p:nvSpPr>
            <p:cNvPr id="140" name="Text Box 45"/>
            <p:cNvSpPr txBox="1">
              <a:spLocks noChangeArrowheads="1"/>
            </p:cNvSpPr>
            <p:nvPr/>
          </p:nvSpPr>
          <p:spPr bwMode="auto">
            <a:xfrm>
              <a:off x="4284" y="2572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~p</a:t>
              </a:r>
              <a:endParaRPr lang="en-US" sz="1400" i="1"/>
            </a:p>
          </p:txBody>
        </p:sp>
        <p:sp>
          <p:nvSpPr>
            <p:cNvPr id="141" name="Text Box 46"/>
            <p:cNvSpPr txBox="1">
              <a:spLocks noChangeArrowheads="1"/>
            </p:cNvSpPr>
            <p:nvPr/>
          </p:nvSpPr>
          <p:spPr bwMode="auto">
            <a:xfrm>
              <a:off x="3885" y="2561"/>
              <a:ext cx="295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i="1"/>
                <a:t>q</a:t>
              </a:r>
            </a:p>
          </p:txBody>
        </p:sp>
        <p:sp>
          <p:nvSpPr>
            <p:cNvPr id="142" name="Text Box 47"/>
            <p:cNvSpPr txBox="1">
              <a:spLocks noChangeArrowheads="1"/>
            </p:cNvSpPr>
            <p:nvPr/>
          </p:nvSpPr>
          <p:spPr bwMode="auto">
            <a:xfrm>
              <a:off x="3852" y="3047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r</a:t>
              </a:r>
              <a:endParaRPr lang="en-US" i="1"/>
            </a:p>
          </p:txBody>
        </p:sp>
        <p:sp>
          <p:nvSpPr>
            <p:cNvPr id="143" name="Text Box 48"/>
            <p:cNvSpPr txBox="1">
              <a:spLocks noChangeArrowheads="1"/>
            </p:cNvSpPr>
            <p:nvPr/>
          </p:nvSpPr>
          <p:spPr bwMode="auto">
            <a:xfrm>
              <a:off x="3838" y="3465"/>
              <a:ext cx="3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~q</a:t>
              </a:r>
              <a:endParaRPr lang="en-US" sz="1400" i="1"/>
            </a:p>
          </p:txBody>
        </p:sp>
        <p:sp>
          <p:nvSpPr>
            <p:cNvPr id="144" name="Text Box 49"/>
            <p:cNvSpPr txBox="1">
              <a:spLocks noChangeArrowheads="1"/>
            </p:cNvSpPr>
            <p:nvPr/>
          </p:nvSpPr>
          <p:spPr bwMode="auto">
            <a:xfrm>
              <a:off x="4348" y="3183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</p:grpSp>
      <p:sp>
        <p:nvSpPr>
          <p:cNvPr id="145" name="Text Box 51"/>
          <p:cNvSpPr txBox="1">
            <a:spLocks noChangeArrowheads="1"/>
          </p:cNvSpPr>
          <p:nvPr/>
        </p:nvSpPr>
        <p:spPr bwMode="auto">
          <a:xfrm>
            <a:off x="679450" y="4224356"/>
            <a:ext cx="381635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[ p V (q </a:t>
            </a:r>
            <a:r>
              <a:rPr lang="en-US" sz="2400" dirty="0"/>
              <a:t>^</a:t>
            </a:r>
            <a:r>
              <a:rPr lang="en-US" sz="2000" dirty="0"/>
              <a:t> ~</a:t>
            </a:r>
            <a:r>
              <a:rPr lang="en-US" dirty="0"/>
              <a:t>p) ] </a:t>
            </a:r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dirty="0"/>
              <a:t> [ (r V </a:t>
            </a:r>
            <a:r>
              <a:rPr lang="en-US" sz="2000" dirty="0"/>
              <a:t>~</a:t>
            </a:r>
            <a:r>
              <a:rPr lang="en-US" dirty="0"/>
              <a:t>q) </a:t>
            </a:r>
            <a:r>
              <a:rPr lang="en-US" sz="2400" dirty="0"/>
              <a:t>^</a:t>
            </a:r>
            <a:r>
              <a:rPr lang="en-US" dirty="0"/>
              <a:t> p ]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2057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 autoUpdateAnimBg="0"/>
      <p:bldP spid="102" grpId="0" animBg="1" autoUpdateAnimBg="0"/>
      <p:bldP spid="14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EKIVALENSI  LOGIS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34975" y="1784369"/>
          <a:ext cx="8288338" cy="428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4" imgW="5452769" imgH="2402301" progId="Word.Document.8">
                  <p:embed/>
                </p:oleObj>
              </mc:Choice>
              <mc:Fallback>
                <p:oleObj name="Document" r:id="rId4" imgW="5452769" imgH="24023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784369"/>
                        <a:ext cx="8288338" cy="428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9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Tunjukkan</a:t>
            </a:r>
            <a:r>
              <a:rPr lang="en-US" b="1" dirty="0" smtClean="0"/>
              <a:t> </a:t>
            </a:r>
            <a:r>
              <a:rPr lang="en-US" b="1" dirty="0" err="1" smtClean="0"/>
              <a:t>bahwa</a:t>
            </a:r>
            <a:r>
              <a:rPr lang="en-US" b="1" dirty="0" smtClean="0"/>
              <a:t>   ~ ( p V q )   </a:t>
            </a:r>
            <a:r>
              <a:rPr lang="en-US" b="1" dirty="0" err="1" smtClean="0"/>
              <a:t>ekivalen</a:t>
            </a:r>
            <a:r>
              <a:rPr lang="en-US" b="1" dirty="0" smtClean="0"/>
              <a:t>  </a:t>
            </a:r>
            <a:r>
              <a:rPr lang="en-US" b="1" dirty="0" err="1" smtClean="0"/>
              <a:t>dengan</a:t>
            </a:r>
            <a:r>
              <a:rPr lang="en-US" b="1" dirty="0" smtClean="0"/>
              <a:t>  ~p  ^  ~q</a:t>
            </a:r>
          </a:p>
          <a:p>
            <a:pPr marL="514350" indent="-514350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1563" y="2857500"/>
          <a:ext cx="3000396" cy="2143140"/>
        </p:xfrm>
        <a:graphic>
          <a:graphicData uri="http://schemas.openxmlformats.org/drawingml/2006/table">
            <a:tbl>
              <a:tblPr/>
              <a:tblGrid>
                <a:gridCol w="691898"/>
                <a:gridCol w="721202"/>
                <a:gridCol w="664222"/>
                <a:gridCol w="923074"/>
              </a:tblGrid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~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(p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q)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2857500"/>
          <a:ext cx="3214710" cy="2143140"/>
        </p:xfrm>
        <a:graphic>
          <a:graphicData uri="http://schemas.openxmlformats.org/drawingml/2006/table">
            <a:tbl>
              <a:tblPr/>
              <a:tblGrid>
                <a:gridCol w="1123105"/>
                <a:gridCol w="1084009"/>
                <a:gridCol w="1007596"/>
              </a:tblGrid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~p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 ^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~q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67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err="1" smtClean="0"/>
              <a:t>Tunjukkan</a:t>
            </a:r>
            <a:r>
              <a:rPr lang="en-US" b="1" dirty="0" smtClean="0"/>
              <a:t> </a:t>
            </a:r>
            <a:r>
              <a:rPr lang="en-US" b="1" dirty="0" err="1" smtClean="0"/>
              <a:t>bahwa</a:t>
            </a:r>
            <a:r>
              <a:rPr lang="en-US" b="1" dirty="0" smtClean="0"/>
              <a:t>   ~ ( p ^ q )   </a:t>
            </a:r>
            <a:r>
              <a:rPr lang="en-US" b="1" dirty="0" err="1" smtClean="0"/>
              <a:t>ekivalen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b="1" dirty="0" err="1" smtClean="0"/>
              <a:t>dengan</a:t>
            </a:r>
            <a:r>
              <a:rPr lang="en-US" b="1" dirty="0" smtClean="0"/>
              <a:t>  ~p  v  ~q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88" y="2928938"/>
          <a:ext cx="3429024" cy="2428890"/>
        </p:xfrm>
        <a:graphic>
          <a:graphicData uri="http://schemas.openxmlformats.org/drawingml/2006/table">
            <a:tbl>
              <a:tblPr/>
              <a:tblGrid>
                <a:gridCol w="790741"/>
                <a:gridCol w="824231"/>
                <a:gridCol w="759111"/>
                <a:gridCol w="1054941"/>
              </a:tblGrid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~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(p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^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q)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3438" y="2928938"/>
          <a:ext cx="3500461" cy="2428890"/>
        </p:xfrm>
        <a:graphic>
          <a:graphicData uri="http://schemas.openxmlformats.org/drawingml/2006/table">
            <a:tbl>
              <a:tblPr/>
              <a:tblGrid>
                <a:gridCol w="1222936"/>
                <a:gridCol w="1180366"/>
                <a:gridCol w="1097159"/>
              </a:tblGrid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~p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  v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~q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00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konvers</a:t>
            </a:r>
            <a:r>
              <a:rPr lang="en-US" dirty="0" smtClean="0"/>
              <a:t>, </a:t>
            </a:r>
            <a:r>
              <a:rPr lang="en-US" dirty="0" err="1" smtClean="0"/>
              <a:t>invers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kontraposisi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asessemen</a:t>
            </a:r>
            <a:r>
              <a:rPr lang="en-US" dirty="0" smtClean="0"/>
              <a:t> </a:t>
            </a:r>
            <a:r>
              <a:rPr lang="en-US" dirty="0" err="1" smtClean="0"/>
              <a:t>matdis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malas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kelulusan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8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1) 	[ p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q ]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~ p</a:t>
            </a:r>
          </a:p>
          <a:p>
            <a:pPr>
              <a:buNone/>
            </a:pPr>
            <a:r>
              <a:rPr lang="en-US" b="1" dirty="0" smtClean="0"/>
              <a:t>	2</a:t>
            </a:r>
            <a:r>
              <a:rPr lang="en-US" dirty="0" smtClean="0"/>
              <a:t>) 	~ [ p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q ] V ~ p </a:t>
            </a: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	3</a:t>
            </a:r>
            <a:r>
              <a:rPr lang="en-US" dirty="0" smtClean="0"/>
              <a:t>) 	[~ p V ~q ]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r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4)	 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[p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( q V r) ] 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	5</a:t>
            </a:r>
            <a:r>
              <a:rPr lang="en-US" dirty="0" smtClean="0"/>
              <a:t>)</a:t>
            </a:r>
            <a:r>
              <a:rPr lang="en-US" b="1" dirty="0" smtClean="0"/>
              <a:t> 	</a:t>
            </a:r>
            <a:r>
              <a:rPr lang="en-US" dirty="0" smtClean="0"/>
              <a:t>p 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 [(p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q)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r ]</a:t>
            </a:r>
            <a:r>
              <a:rPr lang="en-US" b="1" dirty="0" smtClean="0"/>
              <a:t>	</a:t>
            </a:r>
          </a:p>
          <a:p>
            <a:pPr lvl="0">
              <a:buNone/>
            </a:pPr>
            <a:r>
              <a:rPr lang="en-US" b="1" dirty="0" smtClean="0"/>
              <a:t>	6</a:t>
            </a:r>
            <a:r>
              <a:rPr lang="en-US" dirty="0" smtClean="0"/>
              <a:t>)</a:t>
            </a:r>
            <a:r>
              <a:rPr lang="en-US" b="1" dirty="0" smtClean="0"/>
              <a:t> 	</a:t>
            </a:r>
            <a:r>
              <a:rPr lang="en-US" dirty="0" smtClean="0"/>
              <a:t>[ (p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q)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( ~q V r )] 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 ( 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r )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8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 smtClean="0"/>
          </a:p>
        </p:txBody>
      </p:sp>
      <p:sp>
        <p:nvSpPr>
          <p:cNvPr id="1945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7.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(p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q)  </a:t>
            </a:r>
            <a:r>
              <a:rPr lang="en-US" dirty="0" err="1" smtClean="0"/>
              <a:t>ekivalen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 ~p V q </a:t>
            </a:r>
          </a:p>
          <a:p>
            <a:pPr>
              <a:buFont typeface="Arial" charset="0"/>
              <a:buNone/>
            </a:pPr>
            <a:r>
              <a:rPr lang="en-US" dirty="0" smtClean="0"/>
              <a:t>8.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    p V (p ^ q)  </a:t>
            </a:r>
            <a:r>
              <a:rPr lang="en-US" dirty="0" smtClean="0">
                <a:sym typeface="Symbol" pitchFamily="18" charset="2"/>
              </a:rPr>
              <a:t></a:t>
            </a:r>
            <a:r>
              <a:rPr lang="en-US" dirty="0" smtClean="0"/>
              <a:t>  p     dan    </a:t>
            </a:r>
          </a:p>
          <a:p>
            <a:pPr>
              <a:buFont typeface="Arial" charset="0"/>
              <a:buNone/>
            </a:pPr>
            <a:r>
              <a:rPr lang="en-US" dirty="0" smtClean="0"/>
              <a:t>	  p ^ (p V q)  </a:t>
            </a:r>
            <a:r>
              <a:rPr lang="en-US" dirty="0" smtClean="0">
                <a:sym typeface="Symbol" pitchFamily="18" charset="2"/>
              </a:rPr>
              <a:t></a:t>
            </a:r>
            <a:r>
              <a:rPr lang="en-US" dirty="0" smtClean="0"/>
              <a:t>  p</a:t>
            </a:r>
          </a:p>
          <a:p>
            <a:pPr>
              <a:buFont typeface="Arial" charset="0"/>
              <a:buNone/>
            </a:pPr>
            <a:r>
              <a:rPr lang="en-US" dirty="0" smtClean="0"/>
              <a:t>9. </a:t>
            </a:r>
            <a:r>
              <a:rPr lang="en-US" dirty="0" err="1" smtClean="0"/>
              <a:t>Gambarkan</a:t>
            </a:r>
            <a:r>
              <a:rPr lang="en-US" dirty="0" smtClean="0"/>
              <a:t>  </a:t>
            </a:r>
            <a:r>
              <a:rPr lang="en-US" dirty="0" err="1" smtClean="0"/>
              <a:t>rangkaian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a.  (~p ^ [ q V (r ^ ~s) ]) V [~q V p]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b. { [ (p ^ q) V (r ^ ~p)] ^ s } V  { ~p ^ [ q V (r ^ ~s) ] ^ ~q }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95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dirty="0" smtClean="0"/>
              <a:t>p :  “ </a:t>
            </a:r>
            <a:r>
              <a:rPr lang="en-US" dirty="0" err="1" smtClean="0">
                <a:solidFill>
                  <a:srgbClr val="FF3300"/>
                </a:solidFill>
              </a:rPr>
              <a:t>Hasil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perkalian</a:t>
            </a:r>
            <a:r>
              <a:rPr lang="en-US" dirty="0" smtClean="0">
                <a:solidFill>
                  <a:srgbClr val="FF3300"/>
                </a:solidFill>
              </a:rPr>
              <a:t> 3 </a:t>
            </a:r>
            <a:r>
              <a:rPr lang="en-US" dirty="0" err="1" smtClean="0">
                <a:solidFill>
                  <a:srgbClr val="FF3300"/>
                </a:solidFill>
              </a:rPr>
              <a:t>dan</a:t>
            </a:r>
            <a:r>
              <a:rPr lang="en-US" dirty="0" smtClean="0">
                <a:solidFill>
                  <a:srgbClr val="FF3300"/>
                </a:solidFill>
              </a:rPr>
              <a:t> 6 </a:t>
            </a:r>
            <a:r>
              <a:rPr lang="en-US" dirty="0" err="1" smtClean="0">
                <a:solidFill>
                  <a:srgbClr val="FF3300"/>
                </a:solidFill>
              </a:rPr>
              <a:t>adalah</a:t>
            </a:r>
            <a:r>
              <a:rPr lang="en-US" dirty="0" smtClean="0">
                <a:solidFill>
                  <a:srgbClr val="FF3300"/>
                </a:solidFill>
              </a:rPr>
              <a:t> 18</a:t>
            </a:r>
            <a:r>
              <a:rPr lang="en-US" dirty="0" smtClean="0"/>
              <a:t> “ ,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(p) = B (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dirty="0" smtClean="0"/>
              <a:t>q : “ </a:t>
            </a:r>
            <a:r>
              <a:rPr lang="en-US" dirty="0" err="1" smtClean="0">
                <a:solidFill>
                  <a:srgbClr val="0000FF"/>
                </a:solidFill>
              </a:rPr>
              <a:t>Semua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bilangan</a:t>
            </a:r>
            <a:r>
              <a:rPr lang="en-US" dirty="0" smtClean="0">
                <a:solidFill>
                  <a:srgbClr val="0000FF"/>
                </a:solidFill>
              </a:rPr>
              <a:t> prima </a:t>
            </a:r>
            <a:r>
              <a:rPr lang="en-US" dirty="0" err="1" smtClean="0">
                <a:solidFill>
                  <a:srgbClr val="0000FF"/>
                </a:solidFill>
              </a:rPr>
              <a:t>adalah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bilangan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ganjil</a:t>
            </a:r>
            <a:r>
              <a:rPr lang="en-US" dirty="0" smtClean="0"/>
              <a:t>” ,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(q) = S (Salah</a:t>
            </a:r>
            <a:r>
              <a:rPr lang="en-US" dirty="0"/>
              <a:t>)</a:t>
            </a:r>
            <a:endParaRPr lang="en-US" dirty="0" smtClean="0"/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dirty="0" smtClean="0"/>
              <a:t>r :  “  12 + 5 &gt; 16  “ ,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(r) = B</a:t>
            </a:r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dirty="0" smtClean="0"/>
              <a:t>s :  “  </a:t>
            </a:r>
            <a:r>
              <a:rPr lang="en-US" dirty="0" err="1" smtClean="0">
                <a:solidFill>
                  <a:srgbClr val="FF9933"/>
                </a:solidFill>
              </a:rPr>
              <a:t>Besi</a:t>
            </a:r>
            <a:r>
              <a:rPr lang="en-US" dirty="0" smtClean="0">
                <a:solidFill>
                  <a:srgbClr val="FF9933"/>
                </a:solidFill>
              </a:rPr>
              <a:t> </a:t>
            </a:r>
            <a:r>
              <a:rPr lang="en-US" dirty="0" err="1" smtClean="0">
                <a:solidFill>
                  <a:srgbClr val="FF9933"/>
                </a:solidFill>
              </a:rPr>
              <a:t>adalah</a:t>
            </a:r>
            <a:r>
              <a:rPr lang="en-US" dirty="0" smtClean="0">
                <a:solidFill>
                  <a:srgbClr val="FF9933"/>
                </a:solidFill>
              </a:rPr>
              <a:t> </a:t>
            </a:r>
            <a:r>
              <a:rPr lang="en-US" dirty="0" err="1" smtClean="0">
                <a:solidFill>
                  <a:srgbClr val="FF9933"/>
                </a:solidFill>
              </a:rPr>
              <a:t>benda</a:t>
            </a:r>
            <a:r>
              <a:rPr lang="en-US" dirty="0" smtClean="0">
                <a:solidFill>
                  <a:srgbClr val="FF9933"/>
                </a:solidFill>
              </a:rPr>
              <a:t>  </a:t>
            </a:r>
            <a:r>
              <a:rPr lang="en-US" dirty="0" err="1" smtClean="0">
                <a:solidFill>
                  <a:srgbClr val="FF9933"/>
                </a:solidFill>
              </a:rPr>
              <a:t>cair</a:t>
            </a:r>
            <a:r>
              <a:rPr lang="en-US" dirty="0" smtClean="0"/>
              <a:t> “ ,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(s) = S</a:t>
            </a:r>
          </a:p>
        </p:txBody>
      </p:sp>
    </p:spTree>
    <p:extLst>
      <p:ext uri="{BB962C8B-B14F-4D97-AF65-F5344CB8AC3E}">
        <p14:creationId xmlns:p14="http://schemas.microsoft.com/office/powerpoint/2010/main" val="140340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Bukan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Preposisi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/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Pernyataan</a:t>
            </a:r>
            <a:endParaRPr lang="en-US" sz="3600" b="1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3E37C-43D0-4530-A1F9-2A98FFF6EC1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571500" indent="-457200" algn="just">
              <a:spcBef>
                <a:spcPct val="50000"/>
              </a:spcBef>
            </a:pPr>
            <a:r>
              <a:rPr lang="en-US" sz="2800" dirty="0" err="1" smtClean="0"/>
              <a:t>Kalimat</a:t>
            </a:r>
            <a:r>
              <a:rPr lang="en-US" sz="2800" dirty="0" smtClean="0"/>
              <a:t> yang </a:t>
            </a:r>
            <a:r>
              <a:rPr lang="en-US" sz="2800" i="1" dirty="0" err="1" smtClean="0">
                <a:solidFill>
                  <a:srgbClr val="FF3300"/>
                </a:solidFill>
              </a:rPr>
              <a:t>tidak</a:t>
            </a:r>
            <a:r>
              <a:rPr lang="en-US" sz="2800" i="1" dirty="0" smtClean="0">
                <a:solidFill>
                  <a:srgbClr val="FF3300"/>
                </a:solidFill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</a:rPr>
              <a:t>mempunyai</a:t>
            </a:r>
            <a:r>
              <a:rPr lang="en-US" sz="2800" i="1" dirty="0" smtClean="0">
                <a:solidFill>
                  <a:srgbClr val="FF3300"/>
                </a:solidFill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</a:rPr>
              <a:t>nilai</a:t>
            </a:r>
            <a:r>
              <a:rPr lang="en-US" sz="2800" i="1" dirty="0" smtClean="0">
                <a:solidFill>
                  <a:srgbClr val="FF3300"/>
                </a:solidFill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</a:rPr>
              <a:t>kebenaran</a:t>
            </a:r>
            <a:r>
              <a:rPr lang="en-US" sz="2800" i="1" dirty="0" smtClean="0">
                <a:solidFill>
                  <a:srgbClr val="FF3300"/>
                </a:solidFill>
              </a:rPr>
              <a:t> yang </a:t>
            </a:r>
            <a:r>
              <a:rPr lang="en-US" sz="2800" i="1" dirty="0" err="1" smtClean="0">
                <a:solidFill>
                  <a:srgbClr val="FF3300"/>
                </a:solidFill>
              </a:rPr>
              <a:t>pasti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bukan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pernyataan</a:t>
            </a:r>
            <a:r>
              <a:rPr lang="en-US" sz="2800" i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800" dirty="0" smtClean="0"/>
              <a:t>“Cape </a:t>
            </a:r>
            <a:r>
              <a:rPr lang="en-US" sz="2800" dirty="0" err="1" smtClean="0"/>
              <a:t>deh</a:t>
            </a:r>
            <a:r>
              <a:rPr lang="en-US" sz="2800" dirty="0" smtClean="0"/>
              <a:t>…”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800" dirty="0" smtClean="0"/>
              <a:t>“ </a:t>
            </a:r>
            <a:r>
              <a:rPr lang="en-US" sz="2800" dirty="0" smtClean="0">
                <a:solidFill>
                  <a:srgbClr val="FF00FF"/>
                </a:solidFill>
              </a:rPr>
              <a:t>x</a:t>
            </a:r>
            <a:r>
              <a:rPr lang="en-US" sz="2800" baseline="30000" dirty="0" smtClean="0">
                <a:solidFill>
                  <a:srgbClr val="FF00FF"/>
                </a:solidFill>
              </a:rPr>
              <a:t>2</a:t>
            </a:r>
            <a:r>
              <a:rPr lang="en-US" sz="2800" dirty="0" smtClean="0">
                <a:solidFill>
                  <a:srgbClr val="FF00FF"/>
                </a:solidFill>
              </a:rPr>
              <a:t> – 5x + 4 &gt; 0</a:t>
            </a:r>
            <a:r>
              <a:rPr lang="en-US" sz="2800" dirty="0" smtClean="0"/>
              <a:t> “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800" dirty="0" smtClean="0"/>
              <a:t>“ </a:t>
            </a:r>
            <a:r>
              <a:rPr lang="en-US" sz="2800" dirty="0" smtClean="0">
                <a:solidFill>
                  <a:srgbClr val="00CC00"/>
                </a:solidFill>
              </a:rPr>
              <a:t>2x + 5 &lt; 18</a:t>
            </a:r>
            <a:r>
              <a:rPr lang="en-US" sz="2800" dirty="0" smtClean="0"/>
              <a:t> “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800" dirty="0" smtClean="0"/>
              <a:t>“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/</a:t>
            </a:r>
            <a:r>
              <a:rPr lang="en-US" sz="2800" dirty="0" err="1" smtClean="0"/>
              <a:t>i</a:t>
            </a:r>
            <a:r>
              <a:rPr lang="en-US" sz="2800" dirty="0" smtClean="0"/>
              <a:t> Telkom University </a:t>
            </a:r>
            <a:r>
              <a:rPr lang="en-US" sz="2800" dirty="0" err="1" smtClean="0"/>
              <a:t>keren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9557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Kombinasi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Preposisi</a:t>
            </a:r>
            <a:endParaRPr lang="en-US" sz="36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Misalkan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adalah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proposisi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1.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 pitchFamily="18" charset="0"/>
              </a:rPr>
              <a:t>Konjungsi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conjunction</a:t>
            </a:r>
            <a:r>
              <a:rPr lang="en-US" sz="2800" dirty="0" smtClean="0">
                <a:cs typeface="Times New Roman" pitchFamily="18" charset="0"/>
              </a:rPr>
              <a:t>):</a:t>
            </a:r>
            <a:r>
              <a:rPr lang="en-US" sz="2800" i="1" dirty="0" smtClean="0">
                <a:cs typeface="Times New Roman" pitchFamily="18" charset="0"/>
              </a:rPr>
              <a:t>  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2.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99CC"/>
                </a:solidFill>
                <a:cs typeface="Times New Roman" pitchFamily="18" charset="0"/>
              </a:rPr>
              <a:t>Disjungsi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disjunction</a:t>
            </a:r>
            <a:r>
              <a:rPr lang="en-US" sz="2800" dirty="0" smtClean="0">
                <a:cs typeface="Times New Roman" pitchFamily="18" charset="0"/>
              </a:rPr>
              <a:t>):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 </a:t>
            </a:r>
            <a:r>
              <a:rPr lang="en-US" sz="2800" i="1" dirty="0" smtClean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3. </a:t>
            </a:r>
            <a:r>
              <a:rPr lang="en-US" sz="2800" b="1" dirty="0" err="1" smtClean="0">
                <a:solidFill>
                  <a:srgbClr val="92D050"/>
                </a:solidFill>
                <a:cs typeface="Times New Roman" pitchFamily="18" charset="0"/>
              </a:rPr>
              <a:t>Ingkaran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negation</a:t>
            </a:r>
            <a:r>
              <a:rPr lang="en-US" sz="2800" dirty="0" smtClean="0">
                <a:cs typeface="Times New Roman" pitchFamily="18" charset="0"/>
              </a:rPr>
              <a:t>) </a:t>
            </a:r>
            <a:r>
              <a:rPr lang="en-US" sz="2800" dirty="0" err="1" smtClean="0">
                <a:cs typeface="Times New Roman" pitchFamily="18" charset="0"/>
              </a:rPr>
              <a:t>dari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:  </a:t>
            </a:r>
            <a:r>
              <a:rPr lang="en-US" sz="2800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 </a:t>
            </a:r>
            <a:r>
              <a:rPr lang="en-US" sz="2800" dirty="0" smtClean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disebut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proposisi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atomik</a:t>
            </a:r>
            <a:endParaRPr lang="en-US" sz="2800" dirty="0" smtClean="0">
              <a:solidFill>
                <a:srgbClr val="FFC000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Kombinasi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menghasilkan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cs typeface="Times New Roman" pitchFamily="18" charset="0"/>
              </a:rPr>
              <a:t>proposisi</a:t>
            </a:r>
            <a:r>
              <a:rPr lang="en-US" sz="28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cs typeface="Times New Roman" pitchFamily="18" charset="0"/>
              </a:rPr>
              <a:t>majemuk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compound proposition</a:t>
            </a:r>
            <a:endParaRPr lang="en-US" sz="2800" dirty="0" smtClean="0"/>
          </a:p>
          <a:p>
            <a:pPr marL="571500" indent="-457200" algn="just">
              <a:spcBef>
                <a:spcPct val="50000"/>
              </a:spcBef>
            </a:pP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8562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sz="36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Hari</a:t>
            </a:r>
            <a:r>
              <a:rPr lang="en-US" sz="2800" dirty="0" smtClean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hujan</a:t>
            </a:r>
            <a:endParaRPr lang="en-US" sz="2800" dirty="0" smtClean="0">
              <a:solidFill>
                <a:srgbClr val="92D050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Murid-murid</a:t>
            </a: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diliburkan</a:t>
            </a: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sekolah</a:t>
            </a:r>
            <a:endParaRPr lang="en-US" sz="2800" dirty="0" smtClean="0">
              <a:solidFill>
                <a:srgbClr val="00B0F0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cs typeface="Times New Roman" pitchFamily="18" charset="0"/>
              </a:rPr>
              <a:t>Maka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Hari</a:t>
            </a:r>
            <a:r>
              <a:rPr lang="en-US" sz="2800" dirty="0" smtClean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hujan</a:t>
            </a:r>
            <a:r>
              <a:rPr lang="en-US" sz="2800" dirty="0" smtClean="0">
                <a:cs typeface="Times New Roman" pitchFamily="18" charset="0"/>
              </a:rPr>
              <a:t> dan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murid-murid</a:t>
            </a: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diliburkan</a:t>
            </a:r>
            <a:endParaRPr lang="en-US" sz="2800" dirty="0" smtClean="0">
              <a:solidFill>
                <a:srgbClr val="00B0F0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		  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sekolah</a:t>
            </a:r>
            <a:endParaRPr lang="en-US" sz="2800" dirty="0" smtClean="0">
              <a:solidFill>
                <a:srgbClr val="00B0F0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 :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Hari</a:t>
            </a:r>
            <a:r>
              <a:rPr lang="en-US" sz="2800" dirty="0" smtClean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cs typeface="Times New Roman" pitchFamily="18" charset="0"/>
              </a:rPr>
              <a:t>hujan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murid-murid</a:t>
            </a: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diliburkan</a:t>
            </a: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          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cs typeface="Times New Roman" pitchFamily="18" charset="0"/>
              </a:rPr>
              <a:t>sekolah</a:t>
            </a:r>
            <a:endParaRPr lang="en-US" sz="2800" dirty="0" smtClean="0">
              <a:solidFill>
                <a:srgbClr val="00B0F0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	: </a:t>
            </a:r>
            <a:r>
              <a:rPr lang="en-US" sz="2800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hujan</a:t>
            </a:r>
            <a:r>
              <a:rPr lang="en-US" sz="2800" dirty="0" smtClean="0">
                <a:cs typeface="Times New Roman" pitchFamily="18" charset="0"/>
              </a:rPr>
              <a:t> 		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 dirty="0" smtClean="0">
                <a:cs typeface="Times New Roman" pitchFamily="18" charset="0"/>
              </a:rPr>
              <a:t>		  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: </a:t>
            </a:r>
            <a:r>
              <a:rPr lang="en-US" sz="2800" dirty="0" err="1" smtClean="0">
                <a:cs typeface="Times New Roman" pitchFamily="18" charset="0"/>
              </a:rPr>
              <a:t>Hari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hujan</a:t>
            </a:r>
            <a:r>
              <a:rPr lang="en-US" sz="2800" dirty="0" smtClean="0">
                <a:cs typeface="Times New Roman" pitchFamily="18" charset="0"/>
              </a:rPr>
              <a:t>)	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5925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Operator AND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Google</a:t>
            </a:r>
            <a:endParaRPr lang="en-US" sz="3600" b="1" dirty="0" smtClean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38126"/>
            <a:ext cx="7358082" cy="48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19636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Operator OR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Google</a:t>
            </a:r>
            <a:endParaRPr lang="en-US" sz="3600" b="1" dirty="0" smtClean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562" y="1268760"/>
            <a:ext cx="7444876" cy="505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29912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8582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Proposisi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Bersyarat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(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kondisional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atau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implikasi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F73D-5556-47CA-980A-7BFEB9069119}" type="slidenum">
              <a:rPr lang="en-US"/>
              <a:pPr/>
              <a:t>9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>
                <a:cs typeface="Times New Roman" pitchFamily="18" charset="0"/>
              </a:rPr>
              <a:t>Bentuk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proposisi</a:t>
            </a:r>
            <a:r>
              <a:rPr lang="en-US" dirty="0">
                <a:cs typeface="Times New Roman" pitchFamily="18" charset="0"/>
              </a:rPr>
              <a:t>: “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maka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”</a:t>
            </a:r>
          </a:p>
          <a:p>
            <a:pPr algn="just"/>
            <a:r>
              <a:rPr lang="en-US" dirty="0" err="1">
                <a:cs typeface="Times New Roman" pitchFamily="18" charset="0"/>
              </a:rPr>
              <a:t>Notasi</a:t>
            </a:r>
            <a:r>
              <a:rPr lang="en-US" dirty="0">
                <a:cs typeface="Times New Roman" pitchFamily="18" charset="0"/>
              </a:rPr>
              <a:t>: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q</a:t>
            </a:r>
            <a:endParaRPr lang="en-US" dirty="0">
              <a:cs typeface="Times New Roman" pitchFamily="18" charset="0"/>
            </a:endParaRPr>
          </a:p>
          <a:p>
            <a:r>
              <a:rPr lang="en-US" dirty="0" err="1" smtClean="0"/>
              <a:t>Contoh</a:t>
            </a:r>
            <a:endParaRPr lang="en-US" dirty="0" smtClean="0"/>
          </a:p>
          <a:p>
            <a:pPr lvl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saya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lulus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ujian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saya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mendapat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hadiah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ayah</a:t>
            </a:r>
          </a:p>
          <a:p>
            <a:pPr lvl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suhu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mencapai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80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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C,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alarm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berbunyi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anda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mendaftar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ulang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anda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dianggap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mengundurkan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diri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7834</TotalTime>
  <Words>1454</Words>
  <Application>Microsoft Office PowerPoint</Application>
  <PresentationFormat>On-screen Show (4:3)</PresentationFormat>
  <Paragraphs>824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Black</vt:lpstr>
      <vt:lpstr>Calibri</vt:lpstr>
      <vt:lpstr>Comic Sans MS</vt:lpstr>
      <vt:lpstr>Symbol</vt:lpstr>
      <vt:lpstr>Times New Roman</vt:lpstr>
      <vt:lpstr>Verdana</vt:lpstr>
      <vt:lpstr>Wingdings</vt:lpstr>
      <vt:lpstr>Diseño predeterminado</vt:lpstr>
      <vt:lpstr>Document</vt:lpstr>
      <vt:lpstr>PowerPoint Presentation</vt:lpstr>
      <vt:lpstr>Preposisi</vt:lpstr>
      <vt:lpstr>Contoh</vt:lpstr>
      <vt:lpstr>Bukan Preposisi/Pernyataan</vt:lpstr>
      <vt:lpstr>Kombinasi Preposisi</vt:lpstr>
      <vt:lpstr>Contoh</vt:lpstr>
      <vt:lpstr>Operator AND Dalam Google</vt:lpstr>
      <vt:lpstr>Operator OR Dalam Google</vt:lpstr>
      <vt:lpstr>Proposisi Bersyarat  (kondisional atau implikasi)</vt:lpstr>
      <vt:lpstr>Varian Preposisi Bersyarat</vt:lpstr>
      <vt:lpstr>Contoh</vt:lpstr>
      <vt:lpstr>Contoh</vt:lpstr>
      <vt:lpstr>Solusi</vt:lpstr>
      <vt:lpstr>Solusi</vt:lpstr>
      <vt:lpstr>Tabel Kebenaran</vt:lpstr>
      <vt:lpstr>TABEL KEBENARAN  PERNYATAAN MAJEMUK </vt:lpstr>
      <vt:lpstr>TABEL KEBENARAN  PERNYATAAN MAJEMUK</vt:lpstr>
      <vt:lpstr>TAUTOLOGI, KONTRADIKSI, SATISFY</vt:lpstr>
      <vt:lpstr>Contoh Tautologi &amp; Kontradiksi</vt:lpstr>
      <vt:lpstr>Aplikasi pada rangkaian</vt:lpstr>
      <vt:lpstr>EKIVALENSI  LOGIS</vt:lpstr>
      <vt:lpstr>Contoh</vt:lpstr>
      <vt:lpstr>Contoh</vt:lpstr>
      <vt:lpstr>Latihan Soal</vt:lpstr>
      <vt:lpstr>Latihan Soal</vt:lpstr>
      <vt:lpstr>Latihan Soal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835</cp:revision>
  <dcterms:created xsi:type="dcterms:W3CDTF">2010-05-23T14:28:12Z</dcterms:created>
  <dcterms:modified xsi:type="dcterms:W3CDTF">2015-08-20T03:56:51Z</dcterms:modified>
</cp:coreProperties>
</file>