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94652" autoAdjust="0"/>
  </p:normalViewPr>
  <p:slideViewPr>
    <p:cSldViewPr>
      <p:cViewPr varScale="1">
        <p:scale>
          <a:sx n="66" d="100"/>
          <a:sy n="66" d="100"/>
        </p:scale>
        <p:origin x="12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2.doc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6588224" y="1844824"/>
            <a:ext cx="1399999" cy="1436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</a:t>
            </a:r>
            <a:r>
              <a:rPr lang="en-US" altLang="en-US" b="1" dirty="0" smtClean="0"/>
              <a:t>2015-2016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Aljabar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Boolean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dan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Fungsi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Boolean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Komplemen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</a:t>
            </a:r>
            <a:r>
              <a:rPr lang="en-US" dirty="0" err="1" smtClean="0"/>
              <a:t>dikomplemenkan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komplemen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i="1" dirty="0" smtClean="0"/>
              <a:t>f’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01690184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Komplemen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De Morgan</a:t>
            </a:r>
          </a:p>
          <a:p>
            <a:pPr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De Morgan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n </a:t>
            </a:r>
            <a:r>
              <a:rPr lang="en-US" dirty="0" err="1" smtClean="0"/>
              <a:t>peubah</a:t>
            </a:r>
            <a:r>
              <a:rPr lang="en-US" dirty="0" smtClean="0"/>
              <a:t>),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r>
              <a:rPr lang="en-US" dirty="0" smtClean="0"/>
              <a:t>)’ = x</a:t>
            </a:r>
            <a:r>
              <a:rPr lang="en-US" baseline="-25000" dirty="0" smtClean="0"/>
              <a:t>1</a:t>
            </a:r>
            <a:r>
              <a:rPr lang="en-US" dirty="0" smtClean="0"/>
              <a:t>’x</a:t>
            </a:r>
            <a:r>
              <a:rPr lang="en-US" baseline="-25000" dirty="0" smtClean="0"/>
              <a:t>2</a:t>
            </a:r>
            <a:r>
              <a:rPr lang="en-US" dirty="0" smtClean="0"/>
              <a:t>’</a:t>
            </a:r>
          </a:p>
          <a:p>
            <a:pPr marL="571500" indent="-571500">
              <a:buFont typeface="Arial" charset="0"/>
              <a:buAutoNum type="romanLcParenBoth"/>
            </a:pPr>
            <a:r>
              <a:rPr lang="en-US" dirty="0" smtClean="0"/>
              <a:t> (x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)’ = x</a:t>
            </a:r>
            <a:r>
              <a:rPr lang="en-US" baseline="-25000" dirty="0" smtClean="0"/>
              <a:t>1</a:t>
            </a:r>
            <a:r>
              <a:rPr lang="en-US" dirty="0" smtClean="0"/>
              <a:t>’+ x</a:t>
            </a:r>
            <a:r>
              <a:rPr lang="en-US" baseline="-25000" dirty="0" smtClean="0"/>
              <a:t>2</a:t>
            </a:r>
            <a:r>
              <a:rPr lang="en-US" dirty="0" smtClean="0"/>
              <a:t>’  (dual </a:t>
            </a:r>
            <a:r>
              <a:rPr lang="en-US" dirty="0" err="1" smtClean="0"/>
              <a:t>dari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13106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 + </a:t>
            </a:r>
            <a:r>
              <a:rPr lang="en-US" i="1" dirty="0" err="1" smtClean="0"/>
              <a:t>yz</a:t>
            </a:r>
            <a:r>
              <a:rPr lang="en-US" dirty="0" smtClean="0"/>
              <a:t>),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’!</a:t>
            </a:r>
          </a:p>
          <a:p>
            <a:pPr>
              <a:buNone/>
            </a:pPr>
            <a:r>
              <a:rPr lang="en-US" b="1" dirty="0" err="1" smtClean="0"/>
              <a:t>Solusi</a:t>
            </a:r>
            <a:r>
              <a:rPr lang="en-US" b="1" dirty="0" smtClean="0"/>
              <a:t>:</a:t>
            </a:r>
            <a:r>
              <a:rPr lang="en-US" dirty="0" smtClean="0"/>
              <a:t>		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’(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 	= (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 + </a:t>
            </a:r>
            <a:r>
              <a:rPr lang="en-US" i="1" dirty="0" err="1" smtClean="0"/>
              <a:t>yz</a:t>
            </a:r>
            <a:r>
              <a:rPr lang="en-US" dirty="0" smtClean="0"/>
              <a:t>))’</a:t>
            </a:r>
          </a:p>
          <a:p>
            <a:pPr>
              <a:buNone/>
            </a:pPr>
            <a:r>
              <a:rPr lang="en-US" dirty="0" smtClean="0"/>
              <a:t>			        =  </a:t>
            </a:r>
            <a:r>
              <a:rPr lang="en-US" i="1" dirty="0" smtClean="0"/>
              <a:t>x</a:t>
            </a:r>
            <a:r>
              <a:rPr lang="en-US" dirty="0" smtClean="0"/>
              <a:t>’ + (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 + </a:t>
            </a:r>
            <a:r>
              <a:rPr lang="en-US" i="1" dirty="0" err="1" smtClean="0"/>
              <a:t>yz</a:t>
            </a:r>
            <a:r>
              <a:rPr lang="en-US" dirty="0" smtClean="0"/>
              <a:t>)’</a:t>
            </a:r>
          </a:p>
          <a:p>
            <a:pPr>
              <a:buNone/>
            </a:pPr>
            <a:r>
              <a:rPr lang="en-US" dirty="0" smtClean="0"/>
              <a:t>			        =  </a:t>
            </a:r>
            <a:r>
              <a:rPr lang="en-US" i="1" dirty="0" smtClean="0"/>
              <a:t>x</a:t>
            </a:r>
            <a:r>
              <a:rPr lang="en-US" dirty="0" smtClean="0"/>
              <a:t>’ + (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’)’ (</a:t>
            </a:r>
            <a:r>
              <a:rPr lang="en-US" i="1" dirty="0" err="1" smtClean="0"/>
              <a:t>yz</a:t>
            </a:r>
            <a:r>
              <a:rPr lang="en-US" dirty="0" smtClean="0"/>
              <a:t>)’</a:t>
            </a:r>
          </a:p>
          <a:p>
            <a:pPr>
              <a:buNone/>
            </a:pPr>
            <a:r>
              <a:rPr lang="en-US" dirty="0" smtClean="0"/>
              <a:t>			        =  </a:t>
            </a:r>
            <a:r>
              <a:rPr lang="en-US" i="1" dirty="0" smtClean="0"/>
              <a:t>x</a:t>
            </a:r>
            <a:r>
              <a:rPr lang="en-US" dirty="0" smtClean="0"/>
              <a:t>’ + (</a:t>
            </a:r>
            <a:r>
              <a:rPr lang="en-US" i="1" dirty="0" smtClean="0"/>
              <a:t>y</a:t>
            </a:r>
            <a:r>
              <a:rPr lang="en-US" dirty="0" smtClean="0"/>
              <a:t> + </a:t>
            </a:r>
            <a:r>
              <a:rPr lang="en-US" i="1" dirty="0" smtClean="0"/>
              <a:t>z</a:t>
            </a:r>
            <a:r>
              <a:rPr lang="en-US" dirty="0" smtClean="0"/>
              <a:t>) (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z</a:t>
            </a:r>
            <a:r>
              <a:rPr lang="en-US" dirty="0" smtClean="0"/>
              <a:t>’)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5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Komplemen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sz="2500" b="1" dirty="0" err="1" smtClean="0"/>
              <a:t>Menggunakan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prinsip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dualitas</a:t>
            </a:r>
            <a:r>
              <a:rPr lang="en-US" sz="2500" b="1" dirty="0" smtClean="0"/>
              <a:t>. </a:t>
            </a:r>
          </a:p>
          <a:p>
            <a:r>
              <a:rPr lang="en-US" sz="2500" dirty="0" err="1" smtClean="0"/>
              <a:t>Tentukan</a:t>
            </a:r>
            <a:r>
              <a:rPr lang="en-US" sz="2500" dirty="0" smtClean="0"/>
              <a:t> dual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ekspresi</a:t>
            </a:r>
            <a:r>
              <a:rPr lang="en-US" sz="2500" dirty="0" smtClean="0"/>
              <a:t> Boolean yang </a:t>
            </a:r>
            <a:r>
              <a:rPr lang="en-US" sz="2500" dirty="0" err="1" smtClean="0"/>
              <a:t>merepresentasikan</a:t>
            </a:r>
            <a:r>
              <a:rPr lang="en-US" sz="2500" dirty="0" smtClean="0"/>
              <a:t> </a:t>
            </a:r>
            <a:r>
              <a:rPr lang="en-US" sz="2500" i="1" dirty="0" smtClean="0"/>
              <a:t>f</a:t>
            </a:r>
          </a:p>
          <a:p>
            <a:r>
              <a:rPr lang="en-US" sz="2500" dirty="0" err="1" smtClean="0"/>
              <a:t>Komplemenkan</a:t>
            </a:r>
            <a:r>
              <a:rPr lang="en-US" sz="2500" dirty="0" smtClean="0"/>
              <a:t> </a:t>
            </a:r>
            <a:r>
              <a:rPr lang="en-US" sz="2500" dirty="0" err="1" smtClean="0"/>
              <a:t>setiap</a:t>
            </a:r>
            <a:r>
              <a:rPr lang="en-US" sz="2500" dirty="0" smtClean="0"/>
              <a:t> literal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dual </a:t>
            </a:r>
            <a:r>
              <a:rPr lang="en-US" sz="2500" dirty="0" err="1" smtClean="0"/>
              <a:t>tersebut</a:t>
            </a:r>
            <a:r>
              <a:rPr lang="en-US" sz="2500" dirty="0" smtClean="0"/>
              <a:t>.</a:t>
            </a:r>
          </a:p>
          <a:p>
            <a:pPr>
              <a:buNone/>
            </a:pPr>
            <a:r>
              <a:rPr lang="en-US" sz="2500" b="1" dirty="0" err="1" smtClean="0"/>
              <a:t>Contoh</a:t>
            </a:r>
            <a:endParaRPr lang="en-US" sz="2500" b="1" dirty="0" smtClean="0"/>
          </a:p>
          <a:p>
            <a:pPr>
              <a:buNone/>
            </a:pPr>
            <a:r>
              <a:rPr lang="en-US" sz="2500" dirty="0" err="1" smtClean="0"/>
              <a:t>Misalkan</a:t>
            </a:r>
            <a:r>
              <a:rPr lang="en-US" sz="2500" dirty="0" smtClean="0"/>
              <a:t> </a:t>
            </a:r>
            <a:r>
              <a:rPr lang="en-US" sz="2500" i="1" dirty="0" smtClean="0"/>
              <a:t>f</a:t>
            </a:r>
            <a:r>
              <a:rPr lang="en-US" sz="2500" dirty="0" smtClean="0"/>
              <a:t>(</a:t>
            </a:r>
            <a:r>
              <a:rPr lang="en-US" sz="2500" i="1" dirty="0" smtClean="0"/>
              <a:t>x</a:t>
            </a:r>
            <a:r>
              <a:rPr lang="en-US" sz="2500" dirty="0" smtClean="0"/>
              <a:t>, </a:t>
            </a:r>
            <a:r>
              <a:rPr lang="en-US" sz="2500" i="1" dirty="0" smtClean="0"/>
              <a:t>y</a:t>
            </a:r>
            <a:r>
              <a:rPr lang="en-US" sz="2500" dirty="0" smtClean="0"/>
              <a:t>, </a:t>
            </a:r>
            <a:r>
              <a:rPr lang="en-US" sz="2500" i="1" dirty="0" smtClean="0"/>
              <a:t>z</a:t>
            </a:r>
            <a:r>
              <a:rPr lang="en-US" sz="2500" dirty="0" smtClean="0"/>
              <a:t>) = </a:t>
            </a:r>
            <a:r>
              <a:rPr lang="en-US" sz="2500" i="1" dirty="0" smtClean="0"/>
              <a:t>x</a:t>
            </a:r>
            <a:r>
              <a:rPr lang="en-US" sz="2500" dirty="0" smtClean="0"/>
              <a:t>(</a:t>
            </a:r>
            <a:r>
              <a:rPr lang="en-US" sz="2500" i="1" dirty="0" err="1" smtClean="0"/>
              <a:t>y</a:t>
            </a:r>
            <a:r>
              <a:rPr lang="en-US" sz="2500" dirty="0" err="1" smtClean="0"/>
              <a:t>’</a:t>
            </a:r>
            <a:r>
              <a:rPr lang="en-US" sz="2500" i="1" dirty="0" err="1" smtClean="0"/>
              <a:t>z</a:t>
            </a:r>
            <a:r>
              <a:rPr lang="en-US" sz="2500" dirty="0" smtClean="0"/>
              <a:t>’ + </a:t>
            </a:r>
            <a:r>
              <a:rPr lang="en-US" sz="2500" i="1" dirty="0" err="1" smtClean="0"/>
              <a:t>yz</a:t>
            </a:r>
            <a:r>
              <a:rPr lang="en-US" sz="2500" dirty="0" smtClean="0"/>
              <a:t>), </a:t>
            </a:r>
            <a:r>
              <a:rPr lang="en-US" sz="2500" dirty="0" err="1" smtClean="0"/>
              <a:t>maka</a:t>
            </a:r>
            <a:endParaRPr lang="en-US" sz="2500" dirty="0" smtClean="0"/>
          </a:p>
          <a:p>
            <a:r>
              <a:rPr lang="en-US" sz="2500" dirty="0" smtClean="0"/>
              <a:t>Dual </a:t>
            </a:r>
            <a:r>
              <a:rPr lang="en-US" sz="2500" dirty="0" err="1" smtClean="0"/>
              <a:t>dari</a:t>
            </a:r>
            <a:r>
              <a:rPr lang="en-US" sz="2500" dirty="0" smtClean="0"/>
              <a:t>  </a:t>
            </a:r>
            <a:r>
              <a:rPr lang="en-US" sz="2500" i="1" dirty="0" smtClean="0"/>
              <a:t>f  </a:t>
            </a:r>
            <a:r>
              <a:rPr lang="en-US" sz="2500" dirty="0" smtClean="0"/>
              <a:t>=</a:t>
            </a:r>
            <a:r>
              <a:rPr lang="en-US" sz="2500" i="1" dirty="0" smtClean="0"/>
              <a:t>x</a:t>
            </a:r>
            <a:r>
              <a:rPr lang="en-US" sz="2500" dirty="0" smtClean="0"/>
              <a:t> + (</a:t>
            </a:r>
            <a:r>
              <a:rPr lang="en-US" sz="2500" i="1" dirty="0" smtClean="0"/>
              <a:t>y</a:t>
            </a:r>
            <a:r>
              <a:rPr lang="en-US" sz="2500" dirty="0" smtClean="0"/>
              <a:t>’ + </a:t>
            </a:r>
            <a:r>
              <a:rPr lang="en-US" sz="2500" i="1" dirty="0" smtClean="0"/>
              <a:t>z</a:t>
            </a:r>
            <a:r>
              <a:rPr lang="en-US" sz="2500" dirty="0" smtClean="0"/>
              <a:t>’) (</a:t>
            </a:r>
            <a:r>
              <a:rPr lang="en-US" sz="2500" i="1" dirty="0" smtClean="0"/>
              <a:t>y</a:t>
            </a:r>
            <a:r>
              <a:rPr lang="en-US" sz="2500" dirty="0" smtClean="0"/>
              <a:t> + </a:t>
            </a:r>
            <a:r>
              <a:rPr lang="en-US" sz="2500" i="1" dirty="0" smtClean="0"/>
              <a:t>z</a:t>
            </a:r>
            <a:r>
              <a:rPr lang="en-US" sz="2500" dirty="0" smtClean="0"/>
              <a:t>)</a:t>
            </a:r>
          </a:p>
          <a:p>
            <a:r>
              <a:rPr lang="en-US" sz="2500" dirty="0" err="1" smtClean="0"/>
              <a:t>Komplemenkan</a:t>
            </a:r>
            <a:r>
              <a:rPr lang="en-US" sz="2500" dirty="0" smtClean="0"/>
              <a:t> </a:t>
            </a:r>
            <a:r>
              <a:rPr lang="en-US" sz="2500" dirty="0" err="1" smtClean="0"/>
              <a:t>tiap</a:t>
            </a:r>
            <a:r>
              <a:rPr lang="en-US" sz="2500" dirty="0" smtClean="0"/>
              <a:t> </a:t>
            </a:r>
            <a:r>
              <a:rPr lang="en-US" sz="2500" dirty="0" err="1" smtClean="0"/>
              <a:t>literalnya</a:t>
            </a:r>
            <a:r>
              <a:rPr lang="en-US" sz="2500" dirty="0" smtClean="0"/>
              <a:t>: 	</a:t>
            </a:r>
          </a:p>
          <a:p>
            <a:pPr>
              <a:buNone/>
            </a:pPr>
            <a:r>
              <a:rPr lang="en-US" sz="2500" i="1" dirty="0" smtClean="0"/>
              <a:t>	x</a:t>
            </a:r>
            <a:r>
              <a:rPr lang="en-US" sz="2500" dirty="0" smtClean="0"/>
              <a:t>’ + (</a:t>
            </a:r>
            <a:r>
              <a:rPr lang="en-US" sz="2500" i="1" dirty="0" smtClean="0"/>
              <a:t>y</a:t>
            </a:r>
            <a:r>
              <a:rPr lang="en-US" sz="2500" dirty="0" smtClean="0"/>
              <a:t> + </a:t>
            </a:r>
            <a:r>
              <a:rPr lang="en-US" sz="2500" i="1" dirty="0" smtClean="0"/>
              <a:t>z</a:t>
            </a:r>
            <a:r>
              <a:rPr lang="en-US" sz="2500" dirty="0" smtClean="0"/>
              <a:t>) (</a:t>
            </a:r>
            <a:r>
              <a:rPr lang="en-US" sz="2500" i="1" dirty="0" smtClean="0"/>
              <a:t>y</a:t>
            </a:r>
            <a:r>
              <a:rPr lang="en-US" sz="2500" dirty="0" smtClean="0"/>
              <a:t>’ + </a:t>
            </a:r>
            <a:r>
              <a:rPr lang="en-US" sz="2500" i="1" dirty="0" smtClean="0"/>
              <a:t>z</a:t>
            </a:r>
            <a:r>
              <a:rPr lang="en-US" sz="2500" dirty="0" smtClean="0"/>
              <a:t>’) = </a:t>
            </a:r>
            <a:r>
              <a:rPr lang="en-US" sz="2500" i="1" dirty="0" smtClean="0"/>
              <a:t>f</a:t>
            </a:r>
            <a:r>
              <a:rPr lang="en-US" sz="2500" dirty="0" smtClean="0"/>
              <a:t> ’	</a:t>
            </a:r>
          </a:p>
          <a:p>
            <a:r>
              <a:rPr lang="en-US" sz="2500" dirty="0" err="1" smtClean="0"/>
              <a:t>Jadi</a:t>
            </a:r>
            <a:r>
              <a:rPr lang="en-US" sz="2500" dirty="0" smtClean="0"/>
              <a:t>, </a:t>
            </a:r>
            <a:r>
              <a:rPr lang="en-US" sz="2500" i="1" dirty="0" smtClean="0"/>
              <a:t>f </a:t>
            </a:r>
            <a:r>
              <a:rPr lang="en-US" sz="2500" dirty="0" smtClean="0"/>
              <a:t>‘(</a:t>
            </a:r>
            <a:r>
              <a:rPr lang="en-US" sz="2500" i="1" dirty="0" smtClean="0"/>
              <a:t>x</a:t>
            </a:r>
            <a:r>
              <a:rPr lang="en-US" sz="2500" dirty="0" smtClean="0"/>
              <a:t>, </a:t>
            </a:r>
            <a:r>
              <a:rPr lang="en-US" sz="2500" i="1" dirty="0" smtClean="0"/>
              <a:t>y</a:t>
            </a:r>
            <a:r>
              <a:rPr lang="en-US" sz="2500" dirty="0" smtClean="0"/>
              <a:t>, </a:t>
            </a:r>
            <a:r>
              <a:rPr lang="en-US" sz="2500" i="1" dirty="0" smtClean="0"/>
              <a:t>z</a:t>
            </a:r>
            <a:r>
              <a:rPr lang="en-US" sz="2500" dirty="0" smtClean="0"/>
              <a:t>) = </a:t>
            </a:r>
            <a:r>
              <a:rPr lang="en-US" sz="2500" i="1" dirty="0" smtClean="0"/>
              <a:t>x</a:t>
            </a:r>
            <a:r>
              <a:rPr lang="en-US" sz="2500" dirty="0" smtClean="0"/>
              <a:t>’ + (</a:t>
            </a:r>
            <a:r>
              <a:rPr lang="en-US" sz="2500" i="1" dirty="0" smtClean="0"/>
              <a:t>y</a:t>
            </a:r>
            <a:r>
              <a:rPr lang="en-US" sz="2500" dirty="0" smtClean="0"/>
              <a:t> + </a:t>
            </a:r>
            <a:r>
              <a:rPr lang="en-US" sz="2500" i="1" dirty="0" smtClean="0"/>
              <a:t>z</a:t>
            </a:r>
            <a:r>
              <a:rPr lang="en-US" sz="2500" dirty="0" smtClean="0"/>
              <a:t>)(</a:t>
            </a:r>
            <a:r>
              <a:rPr lang="en-US" sz="2500" i="1" dirty="0" smtClean="0"/>
              <a:t>y</a:t>
            </a:r>
            <a:r>
              <a:rPr lang="en-US" sz="2500" dirty="0" smtClean="0"/>
              <a:t>’ + </a:t>
            </a:r>
            <a:r>
              <a:rPr lang="en-US" sz="2500" i="1" dirty="0" smtClean="0"/>
              <a:t>z</a:t>
            </a:r>
            <a:r>
              <a:rPr lang="en-US" sz="2500" dirty="0" smtClean="0"/>
              <a:t>’)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72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h(</a:t>
            </a:r>
            <a:r>
              <a:rPr lang="en-US" dirty="0" err="1" smtClean="0"/>
              <a:t>x,y,z</a:t>
            </a:r>
            <a:r>
              <a:rPr lang="en-US" dirty="0" smtClean="0"/>
              <a:t>)=</a:t>
            </a:r>
            <a:r>
              <a:rPr lang="en-US" dirty="0" err="1" smtClean="0"/>
              <a:t>x’yz’,nyatakan</a:t>
            </a:r>
            <a:r>
              <a:rPr lang="en-US" dirty="0" smtClean="0"/>
              <a:t> h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 smtClean="0"/>
              <a:t>Buktikan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f(</a:t>
            </a:r>
            <a:r>
              <a:rPr lang="en-US" dirty="0" err="1" smtClean="0"/>
              <a:t>x,y,z</a:t>
            </a:r>
            <a:r>
              <a:rPr lang="en-US" dirty="0" smtClean="0"/>
              <a:t>) = </a:t>
            </a:r>
            <a:r>
              <a:rPr lang="en-US" dirty="0" err="1" smtClean="0"/>
              <a:t>x’y’z</a:t>
            </a:r>
            <a:r>
              <a:rPr lang="en-US" dirty="0" smtClean="0"/>
              <a:t> + </a:t>
            </a:r>
            <a:r>
              <a:rPr lang="en-US" dirty="0" err="1" smtClean="0"/>
              <a:t>x’yz</a:t>
            </a:r>
            <a:r>
              <a:rPr lang="en-US" dirty="0" smtClean="0"/>
              <a:t> + </a:t>
            </a:r>
            <a:r>
              <a:rPr lang="en-US" dirty="0" err="1" smtClean="0"/>
              <a:t>xy</a:t>
            </a:r>
            <a:r>
              <a:rPr lang="en-US" dirty="0" smtClean="0"/>
              <a:t>’ </a:t>
            </a:r>
            <a:r>
              <a:rPr lang="en-US" dirty="0" err="1" smtClean="0"/>
              <a:t>ekivalen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g(</a:t>
            </a:r>
            <a:r>
              <a:rPr lang="en-US" dirty="0" err="1" smtClean="0"/>
              <a:t>x,y,z</a:t>
            </a:r>
            <a:r>
              <a:rPr lang="en-US" dirty="0" smtClean="0"/>
              <a:t>) = </a:t>
            </a:r>
            <a:r>
              <a:rPr lang="en-US" dirty="0" err="1" smtClean="0"/>
              <a:t>x’z</a:t>
            </a:r>
            <a:r>
              <a:rPr lang="en-US" dirty="0" smtClean="0"/>
              <a:t> + </a:t>
            </a:r>
            <a:r>
              <a:rPr lang="en-US" dirty="0" err="1" smtClean="0"/>
              <a:t>xy</a:t>
            </a:r>
            <a:r>
              <a:rPr lang="en-US" dirty="0" smtClean="0"/>
              <a:t>’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y’</a:t>
            </a:r>
            <a:r>
              <a:rPr lang="en-US" dirty="0" smtClean="0"/>
              <a:t>((</a:t>
            </a:r>
            <a:r>
              <a:rPr lang="en-US" i="1" dirty="0" err="1" smtClean="0"/>
              <a:t>x+z</a:t>
            </a:r>
            <a:r>
              <a:rPr lang="en-US" dirty="0" smtClean="0"/>
              <a:t>’) (</a:t>
            </a:r>
            <a:r>
              <a:rPr lang="en-US" dirty="0" err="1" smtClean="0"/>
              <a:t>x</a:t>
            </a:r>
            <a:r>
              <a:rPr lang="en-US" i="1" dirty="0" err="1" smtClean="0"/>
              <a:t>y</a:t>
            </a:r>
            <a:r>
              <a:rPr lang="en-US" dirty="0" smtClean="0"/>
              <a:t>)),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’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marL="514350" indent="-514350">
              <a:buNone/>
              <a:defRPr/>
            </a:pPr>
            <a:r>
              <a:rPr lang="en-US" dirty="0" smtClean="0"/>
              <a:t>	a.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D’Morgan</a:t>
            </a:r>
            <a:r>
              <a:rPr lang="en-US" dirty="0" smtClean="0"/>
              <a:t>	b.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Dualitas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0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y’+</a:t>
            </a:r>
            <a:r>
              <a:rPr lang="en-US" dirty="0" smtClean="0"/>
              <a:t>(</a:t>
            </a:r>
            <a:r>
              <a:rPr lang="en-US" i="1" dirty="0" err="1" smtClean="0"/>
              <a:t>xz</a:t>
            </a:r>
            <a:r>
              <a:rPr lang="en-US" dirty="0" smtClean="0"/>
              <a:t>’+ (</a:t>
            </a:r>
            <a:r>
              <a:rPr lang="en-US" dirty="0" err="1" smtClean="0"/>
              <a:t>x+</a:t>
            </a:r>
            <a:r>
              <a:rPr lang="en-US" i="1" dirty="0" err="1" smtClean="0"/>
              <a:t>y</a:t>
            </a:r>
            <a:r>
              <a:rPr lang="en-US" dirty="0" smtClean="0"/>
              <a:t>)),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h</a:t>
            </a:r>
            <a:r>
              <a:rPr lang="en-US" dirty="0" smtClean="0"/>
              <a:t>’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marL="514350" indent="-514350">
              <a:buNone/>
              <a:defRPr/>
            </a:pPr>
            <a:r>
              <a:rPr lang="en-US" dirty="0" smtClean="0"/>
              <a:t>	a.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D’Morgan</a:t>
            </a:r>
            <a:r>
              <a:rPr lang="en-US" dirty="0" smtClean="0"/>
              <a:t>	b.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Dualitas</a:t>
            </a:r>
            <a:endParaRPr lang="en-US" dirty="0" smtClean="0"/>
          </a:p>
          <a:p>
            <a:pPr marL="514350" indent="-514350">
              <a:buFontTx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4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dirty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F193E-55D4-4096-9D59-9A94BAA9487D}" type="slidenum">
              <a:rPr lang="en-GB" smtClean="0"/>
              <a:pPr/>
              <a:t>16</a:t>
            </a:fld>
            <a:endParaRPr lang="en-GB" smtClean="0"/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571472" y="1639887"/>
          <a:ext cx="3429024" cy="4796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" r:id="rId3" imgW="2494882" imgH="3480368" progId="Word.Document.8">
                  <p:embed/>
                </p:oleObj>
              </mc:Choice>
              <mc:Fallback>
                <p:oleObj name="Document" r:id="rId3" imgW="2494882" imgH="34803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639887"/>
                        <a:ext cx="3429024" cy="4796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4"/>
          <p:cNvGraphicFramePr>
            <a:graphicFrameLocks noChangeAspect="1"/>
          </p:cNvGraphicFramePr>
          <p:nvPr/>
        </p:nvGraphicFramePr>
        <p:xfrm>
          <a:off x="3500430" y="1641305"/>
          <a:ext cx="5691892" cy="464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" r:id="rId5" imgW="3790286" imgH="3091086" progId="Word.Document.8">
                  <p:embed/>
                </p:oleObj>
              </mc:Choice>
              <mc:Fallback>
                <p:oleObj name="Document" r:id="rId5" imgW="3790286" imgH="30910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1641305"/>
                        <a:ext cx="5691892" cy="4645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07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Kedua</a:t>
            </a:r>
            <a:endParaRPr lang="en-US" dirty="0"/>
          </a:p>
        </p:txBody>
      </p:sp>
      <p:graphicFrame>
        <p:nvGraphicFramePr>
          <p:cNvPr id="132098" name="Object 2"/>
          <p:cNvGraphicFramePr>
            <a:graphicFrameLocks noChangeAspect="1"/>
          </p:cNvGraphicFramePr>
          <p:nvPr/>
        </p:nvGraphicFramePr>
        <p:xfrm>
          <a:off x="500034" y="2428868"/>
          <a:ext cx="8007475" cy="3071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Visio" r:id="rId3" imgW="3379680" imgH="1410120" progId="Visio.Drawing.11">
                  <p:embed/>
                </p:oleObj>
              </mc:Choice>
              <mc:Fallback>
                <p:oleObj name="Visio" r:id="rId3" imgW="3379680" imgH="14101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428868"/>
                        <a:ext cx="8007475" cy="3071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25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Aplikasi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Ketiga</a:t>
            </a:r>
            <a:endParaRPr lang="en-US" dirty="0"/>
          </a:p>
        </p:txBody>
      </p:sp>
      <p:graphicFrame>
        <p:nvGraphicFramePr>
          <p:cNvPr id="133122" name="Object 2"/>
          <p:cNvGraphicFramePr>
            <a:graphicFrameLocks noChangeAspect="1"/>
          </p:cNvGraphicFramePr>
          <p:nvPr/>
        </p:nvGraphicFramePr>
        <p:xfrm>
          <a:off x="357158" y="2214554"/>
          <a:ext cx="8330491" cy="4071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Visio" r:id="rId3" imgW="3433680" imgH="1727640" progId="Visio.Drawing.11">
                  <p:embed/>
                </p:oleObj>
              </mc:Choice>
              <mc:Fallback>
                <p:oleObj name="Visio" r:id="rId3" imgW="3433680" imgH="172764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214554"/>
                        <a:ext cx="8330491" cy="4071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671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f(x, y, z) = y’(</a:t>
            </a:r>
            <a:r>
              <a:rPr lang="en-US" dirty="0" err="1" smtClean="0"/>
              <a:t>xz</a:t>
            </a:r>
            <a:r>
              <a:rPr lang="en-US" dirty="0" smtClean="0"/>
              <a:t>’ + z)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g(x, y, z)</a:t>
            </a:r>
            <a:r>
              <a:rPr lang="id-ID" dirty="0" smtClean="0"/>
              <a:t> = x’y’z + xy’ +z’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</a:t>
            </a:r>
            <a:r>
              <a:rPr lang="id-ID" dirty="0" smtClean="0"/>
              <a:t>(x, y, z)  = x’yz + xy’z’ + xyz + xyz’</a:t>
            </a:r>
            <a:endParaRPr lang="en-US" dirty="0" smtClean="0"/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3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ALJABAR BOOLEAN DUA NILAI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Aljabar</a:t>
            </a:r>
            <a:r>
              <a:rPr lang="en-US" dirty="0" smtClean="0"/>
              <a:t> Boolean </a:t>
            </a:r>
            <a:r>
              <a:rPr lang="en-US" dirty="0" err="1" smtClean="0"/>
              <a:t>dua-nilai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B</a:t>
            </a:r>
            <a:r>
              <a:rPr lang="en-US" dirty="0" smtClean="0"/>
              <a:t> = {0, 1}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operator </a:t>
            </a:r>
            <a:r>
              <a:rPr lang="en-US" dirty="0" err="1" smtClean="0"/>
              <a:t>biner</a:t>
            </a:r>
            <a:r>
              <a:rPr lang="en-US" dirty="0" smtClean="0"/>
              <a:t>, +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operator </a:t>
            </a:r>
            <a:r>
              <a:rPr lang="en-US" dirty="0" err="1" smtClean="0"/>
              <a:t>uner</a:t>
            </a:r>
            <a:r>
              <a:rPr lang="en-US" dirty="0" smtClean="0"/>
              <a:t>, ’</a:t>
            </a:r>
          </a:p>
          <a:p>
            <a:pPr lvl="0"/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operator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operator </a:t>
            </a:r>
            <a:r>
              <a:rPr lang="en-US" dirty="0" err="1" smtClean="0"/>
              <a:t>uner</a:t>
            </a:r>
            <a:r>
              <a:rPr lang="en-US" dirty="0" smtClean="0"/>
              <a:t>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21870" y="4429132"/>
          <a:ext cx="5950592" cy="1785950"/>
        </p:xfrm>
        <a:graphic>
          <a:graphicData uri="http://schemas.openxmlformats.org/drawingml/2006/table">
            <a:tbl>
              <a:tblPr/>
              <a:tblGrid>
                <a:gridCol w="432784"/>
                <a:gridCol w="541171"/>
                <a:gridCol w="757182"/>
                <a:gridCol w="541171"/>
                <a:gridCol w="432784"/>
                <a:gridCol w="432784"/>
                <a:gridCol w="973192"/>
                <a:gridCol w="541171"/>
                <a:gridCol w="649558"/>
                <a:gridCol w="648795"/>
              </a:tblGrid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</a:t>
                      </a:r>
                      <a:r>
                        <a:rPr lang="en-US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 b</a:t>
                      </a:r>
                      <a:endParaRPr lang="en-U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en-US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54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Perlihatkan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err="1" smtClean="0"/>
              <a:t>a</a:t>
            </a:r>
            <a:r>
              <a:rPr lang="en-US" dirty="0" err="1" smtClean="0"/>
              <a:t>’</a:t>
            </a:r>
            <a:r>
              <a:rPr lang="en-US" i="1" dirty="0" err="1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428868"/>
          <a:ext cx="8143931" cy="3714775"/>
        </p:xfrm>
        <a:graphic>
          <a:graphicData uri="http://schemas.openxmlformats.org/drawingml/2006/table">
            <a:tbl>
              <a:tblPr/>
              <a:tblGrid>
                <a:gridCol w="757606"/>
                <a:gridCol w="757606"/>
                <a:gridCol w="1137077"/>
                <a:gridCol w="1515212"/>
                <a:gridCol w="2083083"/>
                <a:gridCol w="1893347"/>
              </a:tblGrid>
              <a:tr h="7429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en-US" sz="3600" b="1" i="1" smtClean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59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Perlihatkan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i="1" dirty="0" smtClean="0"/>
              <a:t>a</a:t>
            </a:r>
            <a:r>
              <a:rPr lang="en-US" b="1" dirty="0" smtClean="0"/>
              <a:t>(</a:t>
            </a:r>
            <a:r>
              <a:rPr lang="en-US" b="1" i="1" dirty="0" smtClean="0"/>
              <a:t>a</a:t>
            </a:r>
            <a:r>
              <a:rPr lang="en-US" b="1" dirty="0" smtClean="0"/>
              <a:t>‘ + </a:t>
            </a:r>
            <a:r>
              <a:rPr lang="en-US" b="1" i="1" dirty="0" smtClean="0"/>
              <a:t>b</a:t>
            </a:r>
            <a:r>
              <a:rPr lang="en-US" b="1" dirty="0" smtClean="0"/>
              <a:t>) = </a:t>
            </a:r>
            <a:r>
              <a:rPr lang="en-US" b="1" i="1" dirty="0" err="1" smtClean="0"/>
              <a:t>ab</a:t>
            </a:r>
            <a:endParaRPr lang="en-US" b="1" i="1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Perlihatkan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dirty="0" smtClean="0"/>
              <a:t>( </a:t>
            </a:r>
            <a:r>
              <a:rPr lang="en-US" b="1" i="1" dirty="0" smtClean="0"/>
              <a:t>a</a:t>
            </a:r>
            <a:r>
              <a:rPr lang="en-US" b="1" dirty="0" smtClean="0"/>
              <a:t> + </a:t>
            </a:r>
            <a:r>
              <a:rPr lang="en-US" b="1" i="1" dirty="0" smtClean="0"/>
              <a:t>b</a:t>
            </a:r>
            <a:r>
              <a:rPr lang="en-US" b="1" dirty="0" smtClean="0"/>
              <a:t> )’ = </a:t>
            </a:r>
            <a:r>
              <a:rPr lang="en-US" b="1" i="1" dirty="0" err="1" smtClean="0"/>
              <a:t>a</a:t>
            </a:r>
            <a:r>
              <a:rPr lang="en-US" b="1" dirty="0" err="1" smtClean="0"/>
              <a:t>’</a:t>
            </a:r>
            <a:r>
              <a:rPr lang="en-US" b="1" i="1" dirty="0" err="1" smtClean="0"/>
              <a:t>b</a:t>
            </a:r>
            <a:r>
              <a:rPr lang="en-US" b="1" dirty="0" smtClean="0"/>
              <a:t>’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Perlihatkan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i="1" dirty="0" smtClean="0"/>
              <a:t>a </a:t>
            </a:r>
            <a:r>
              <a:rPr lang="en-US" b="1" dirty="0" smtClean="0"/>
              <a:t>(</a:t>
            </a:r>
            <a:r>
              <a:rPr lang="en-US" b="1" i="1" dirty="0" smtClean="0"/>
              <a:t> b </a:t>
            </a:r>
            <a:r>
              <a:rPr lang="en-US" b="1" dirty="0" smtClean="0"/>
              <a:t>+</a:t>
            </a:r>
            <a:r>
              <a:rPr lang="en-US" b="1" i="1" dirty="0" smtClean="0"/>
              <a:t> c </a:t>
            </a:r>
            <a:r>
              <a:rPr lang="en-US" b="1" dirty="0" smtClean="0"/>
              <a:t>)</a:t>
            </a:r>
            <a:r>
              <a:rPr lang="en-US" b="1" i="1" dirty="0" smtClean="0"/>
              <a:t> </a:t>
            </a:r>
            <a:r>
              <a:rPr lang="en-US" b="1" dirty="0" smtClean="0"/>
              <a:t>=</a:t>
            </a:r>
            <a:r>
              <a:rPr lang="en-US" b="1" i="1" dirty="0" smtClean="0"/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 a b </a:t>
            </a:r>
            <a:r>
              <a:rPr lang="en-US" b="1" dirty="0" smtClean="0"/>
              <a:t>)</a:t>
            </a:r>
            <a:r>
              <a:rPr lang="en-US" b="1" i="1" dirty="0" smtClean="0"/>
              <a:t> </a:t>
            </a:r>
            <a:r>
              <a:rPr lang="en-US" b="1" dirty="0" smtClean="0"/>
              <a:t>+</a:t>
            </a:r>
            <a:r>
              <a:rPr lang="en-US" b="1" i="1" dirty="0" smtClean="0"/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 ac 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351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Prinsip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Dualitas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/>
          <a:lstStyle/>
          <a:p>
            <a:pPr lvl="0"/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dual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mengganti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>
                <a:sym typeface="Symbol"/>
              </a:rPr>
              <a:t>		</a:t>
            </a:r>
            <a:r>
              <a:rPr lang="en-US" sz="2800" dirty="0" smtClean="0"/>
              <a:t>  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 +</a:t>
            </a:r>
          </a:p>
          <a:p>
            <a:pPr>
              <a:buNone/>
            </a:pPr>
            <a:r>
              <a:rPr lang="en-US" sz="2800" dirty="0" smtClean="0"/>
              <a:t>	 	+ 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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0 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 1</a:t>
            </a:r>
          </a:p>
          <a:p>
            <a:pPr>
              <a:buNone/>
            </a:pPr>
            <a:r>
              <a:rPr lang="en-US" sz="2800" dirty="0" smtClean="0"/>
              <a:t>		1 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 0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2123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AutoNum type="romanLcParenBoth"/>
            </a:pP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1)(0 + </a:t>
            </a:r>
            <a:r>
              <a:rPr lang="en-US" i="1" dirty="0" smtClean="0"/>
              <a:t>a</a:t>
            </a:r>
            <a:r>
              <a:rPr lang="en-US" dirty="0" smtClean="0"/>
              <a:t>’) = 0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dualnya</a:t>
            </a:r>
            <a:r>
              <a:rPr lang="en-US" dirty="0" smtClean="0"/>
              <a:t> </a:t>
            </a:r>
          </a:p>
          <a:p>
            <a:pPr marL="571500" indent="-571500">
              <a:buNone/>
            </a:pPr>
            <a:r>
              <a:rPr lang="en-US" dirty="0" smtClean="0"/>
              <a:t>      (</a:t>
            </a:r>
            <a:r>
              <a:rPr lang="en-US" i="1" dirty="0" smtClean="0"/>
              <a:t>a</a:t>
            </a:r>
            <a:r>
              <a:rPr lang="en-US" dirty="0" smtClean="0"/>
              <a:t> + 0) + (1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’) = 1 </a:t>
            </a:r>
          </a:p>
          <a:p>
            <a:pPr marL="571500" indent="-571500">
              <a:buNone/>
            </a:pPr>
            <a:r>
              <a:rPr lang="en-US" dirty="0" smtClean="0"/>
              <a:t>(ii)  </a:t>
            </a:r>
            <a:r>
              <a:rPr lang="en-US" i="1" dirty="0" smtClean="0"/>
              <a:t>a(a‘ + b) = </a:t>
            </a:r>
            <a:r>
              <a:rPr lang="en-US" i="1" dirty="0" err="1" smtClean="0"/>
              <a:t>ab</a:t>
            </a:r>
            <a:r>
              <a:rPr lang="en-US" dirty="0" smtClean="0"/>
              <a:t> 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dualnya</a:t>
            </a:r>
            <a:r>
              <a:rPr lang="en-US" dirty="0" smtClean="0"/>
              <a:t> </a:t>
            </a:r>
          </a:p>
          <a:p>
            <a:pPr marL="571500" indent="-571500">
              <a:buNone/>
            </a:pPr>
            <a:r>
              <a:rPr lang="en-US" i="1" dirty="0" smtClean="0"/>
              <a:t>      a</a:t>
            </a:r>
            <a:r>
              <a:rPr lang="en-US" dirty="0" smtClean="0"/>
              <a:t> + </a:t>
            </a:r>
            <a:r>
              <a:rPr lang="en-US" i="1" dirty="0" err="1" smtClean="0"/>
              <a:t>a</a:t>
            </a:r>
            <a:r>
              <a:rPr lang="en-US" dirty="0" err="1" smtClean="0"/>
              <a:t>‘</a:t>
            </a:r>
            <a:r>
              <a:rPr lang="en-US" i="1" dirty="0" err="1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7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BOOLEAN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ekspresi</a:t>
            </a:r>
            <a:r>
              <a:rPr lang="en-US" sz="2800" dirty="0" smtClean="0"/>
              <a:t> Boolean </a:t>
            </a:r>
            <a:r>
              <a:rPr lang="en-US" sz="2800" dirty="0" err="1" smtClean="0"/>
              <a:t>tidak</a:t>
            </a:r>
            <a:r>
              <a:rPr lang="en-US" sz="2800" dirty="0" smtClean="0"/>
              <a:t> lain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Boolean. </a:t>
            </a:r>
          </a:p>
          <a:p>
            <a:pPr lvl="0"/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Boolean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i="1" dirty="0" smtClean="0"/>
              <a:t>	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</a:t>
            </a:r>
            <a:r>
              <a:rPr lang="en-US" sz="2800" i="1" dirty="0" smtClean="0"/>
              <a:t>xyz </a:t>
            </a:r>
            <a:r>
              <a:rPr lang="en-US" sz="2800" dirty="0" smtClean="0"/>
              <a:t>+ </a:t>
            </a:r>
            <a:r>
              <a:rPr lang="en-US" sz="2800" i="1" dirty="0" err="1" smtClean="0"/>
              <a:t>x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y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y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z</a:t>
            </a:r>
            <a:r>
              <a:rPr lang="en-US" sz="2800" dirty="0" smtClean="0"/>
              <a:t>  </a:t>
            </a:r>
          </a:p>
          <a:p>
            <a:r>
              <a:rPr lang="en-US" sz="2800" dirty="0" smtClean="0"/>
              <a:t>f(1, 0, 1) yang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x = 1, y = 0, </a:t>
            </a:r>
            <a:r>
              <a:rPr lang="en-US" sz="2800" dirty="0" err="1" smtClean="0"/>
              <a:t>dan</a:t>
            </a:r>
            <a:r>
              <a:rPr lang="en-US" sz="2800" dirty="0" smtClean="0"/>
              <a:t> z = 1 </a:t>
            </a:r>
          </a:p>
          <a:p>
            <a:pPr>
              <a:buNone/>
            </a:pPr>
            <a:r>
              <a:rPr lang="en-US" sz="2800" dirty="0" smtClean="0"/>
              <a:t>    f(1, 0, 1) = 1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0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1 + 1’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0 + 0’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1 </a:t>
            </a:r>
          </a:p>
          <a:p>
            <a:pPr>
              <a:buNone/>
            </a:pPr>
            <a:r>
              <a:rPr lang="en-US" sz="2800" dirty="0" smtClean="0"/>
              <a:t>                    = 0 + 0 + 1 = 1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411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&amp; Literal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/>
              <a:t>Contoh-contoh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Boolean yang lain:</a:t>
            </a:r>
          </a:p>
          <a:p>
            <a:pPr lvl="0"/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 =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) = </a:t>
            </a:r>
            <a:r>
              <a:rPr lang="en-US" sz="2800" i="1" dirty="0" err="1" smtClean="0"/>
              <a:t>x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y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xy</a:t>
            </a:r>
            <a:r>
              <a:rPr lang="en-US" sz="2800" dirty="0" smtClean="0"/>
              <a:t>’+ </a:t>
            </a:r>
            <a:r>
              <a:rPr lang="en-US" sz="2800" i="1" dirty="0" smtClean="0"/>
              <a:t>y</a:t>
            </a:r>
            <a:r>
              <a:rPr lang="en-US" sz="2800" dirty="0" smtClean="0"/>
              <a:t>’</a:t>
            </a:r>
          </a:p>
          <a:p>
            <a:pPr lvl="0"/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) = </a:t>
            </a:r>
            <a:r>
              <a:rPr lang="en-US" sz="2800" i="1" dirty="0" smtClean="0"/>
              <a:t>x</a:t>
            </a:r>
            <a:r>
              <a:rPr lang="en-US" sz="2800" dirty="0" smtClean="0"/>
              <a:t>’</a:t>
            </a:r>
            <a:r>
              <a:rPr lang="en-US" sz="2800" i="1" dirty="0" smtClean="0"/>
              <a:t> y</a:t>
            </a:r>
            <a:r>
              <a:rPr lang="en-US" sz="2800" dirty="0" smtClean="0"/>
              <a:t>’</a:t>
            </a:r>
          </a:p>
          <a:p>
            <a:pPr lvl="0"/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) = (</a:t>
            </a:r>
            <a:r>
              <a:rPr lang="en-US" sz="2800" i="1" dirty="0" smtClean="0"/>
              <a:t>x</a:t>
            </a:r>
            <a:r>
              <a:rPr lang="en-US" sz="2800" dirty="0" smtClean="0"/>
              <a:t> + </a:t>
            </a:r>
            <a:r>
              <a:rPr lang="en-US" sz="2800" i="1" dirty="0" smtClean="0"/>
              <a:t>y</a:t>
            </a:r>
            <a:r>
              <a:rPr lang="en-US" sz="2800" dirty="0" smtClean="0"/>
              <a:t>)’ </a:t>
            </a:r>
          </a:p>
          <a:p>
            <a:pPr lvl="0"/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</a:t>
            </a:r>
            <a:r>
              <a:rPr lang="en-US" sz="2800" i="1" dirty="0" smtClean="0"/>
              <a:t>xyz</a:t>
            </a:r>
            <a:r>
              <a:rPr lang="en-US" sz="2800" dirty="0" smtClean="0"/>
              <a:t>’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peubah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Boolean,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komplemennya</a:t>
            </a:r>
            <a:r>
              <a:rPr lang="en-US" sz="2800" dirty="0" smtClean="0"/>
              <a:t>,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literal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en-US" sz="2800" b="1" dirty="0" smtClean="0"/>
              <a:t> </a:t>
            </a:r>
            <a:r>
              <a:rPr lang="en-US" sz="2800" b="1" dirty="0" err="1" smtClean="0"/>
              <a:t>Contoh</a:t>
            </a:r>
            <a:r>
              <a:rPr lang="en-US" sz="2800" b="1" dirty="0" smtClean="0"/>
              <a:t>: </a:t>
            </a:r>
          </a:p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i="1" dirty="0" smtClean="0"/>
              <a:t>h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</a:t>
            </a:r>
            <a:r>
              <a:rPr lang="en-US" sz="2800" i="1" dirty="0" smtClean="0"/>
              <a:t>xyz</a:t>
            </a:r>
            <a:r>
              <a:rPr lang="en-US" sz="2800" dirty="0" smtClean="0"/>
              <a:t>’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3 </a:t>
            </a:r>
            <a:r>
              <a:rPr lang="en-US" sz="2800" dirty="0" err="1" smtClean="0"/>
              <a:t>buah</a:t>
            </a:r>
            <a:r>
              <a:rPr lang="en-US" sz="2800" dirty="0" smtClean="0"/>
              <a:t> literal,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, y,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z</a:t>
            </a:r>
            <a:r>
              <a:rPr lang="en-US" sz="2800" dirty="0" smtClean="0"/>
              <a:t>’.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359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Menyatakan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dalam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Tabel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Kebenaran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Booelan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</a:t>
            </a:r>
            <a:r>
              <a:rPr lang="en-US" sz="2800" i="1" dirty="0" err="1" smtClean="0"/>
              <a:t>xy</a:t>
            </a:r>
            <a:r>
              <a:rPr lang="en-US" sz="2800" i="1" dirty="0" smtClean="0"/>
              <a:t> z</a:t>
            </a:r>
            <a:r>
              <a:rPr lang="en-US" sz="2800" dirty="0" smtClean="0"/>
              <a:t>’, </a:t>
            </a:r>
          </a:p>
          <a:p>
            <a:pPr>
              <a:buNone/>
            </a:pPr>
            <a:r>
              <a:rPr lang="en-US" sz="2800" dirty="0" err="1" smtClean="0"/>
              <a:t>nyatakan</a:t>
            </a:r>
            <a:r>
              <a:rPr lang="en-US" sz="2800" dirty="0" smtClean="0"/>
              <a:t> </a:t>
            </a:r>
            <a:r>
              <a:rPr lang="en-US" sz="2800" i="1" dirty="0" smtClean="0"/>
              <a:t>f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2" y="2660354"/>
          <a:ext cx="5929353" cy="3840480"/>
        </p:xfrm>
        <a:graphic>
          <a:graphicData uri="http://schemas.openxmlformats.org/drawingml/2006/table">
            <a:tbl>
              <a:tblPr/>
              <a:tblGrid>
                <a:gridCol w="699552"/>
                <a:gridCol w="663279"/>
                <a:gridCol w="619233"/>
                <a:gridCol w="3947289"/>
              </a:tblGrid>
              <a:tr h="39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) = </a:t>
                      </a:r>
                      <a:r>
                        <a:rPr lang="en-US" sz="2800" i="1" dirty="0" err="1">
                          <a:latin typeface="Times New Roman"/>
                          <a:ea typeface="Times New Roman"/>
                        </a:rPr>
                        <a:t>xy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 z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1750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472" y="2643182"/>
          <a:ext cx="5929353" cy="3840480"/>
        </p:xfrm>
        <a:graphic>
          <a:graphicData uri="http://schemas.openxmlformats.org/drawingml/2006/table">
            <a:tbl>
              <a:tblPr/>
              <a:tblGrid>
                <a:gridCol w="699552"/>
                <a:gridCol w="663279"/>
                <a:gridCol w="619233"/>
                <a:gridCol w="3947289"/>
              </a:tblGrid>
              <a:tr h="39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) = </a:t>
                      </a:r>
                      <a:r>
                        <a:rPr lang="en-US" sz="2800" i="1" dirty="0" err="1">
                          <a:latin typeface="Times New Roman"/>
                          <a:ea typeface="Times New Roman"/>
                        </a:rPr>
                        <a:t>xy</a:t>
                      </a:r>
                      <a:r>
                        <a:rPr lang="en-US" sz="2800" i="1" dirty="0">
                          <a:latin typeface="Times New Roman"/>
                          <a:ea typeface="Times New Roman"/>
                        </a:rPr>
                        <a:t> z</a:t>
                      </a: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1750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61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8098</TotalTime>
  <Words>743</Words>
  <Application>Microsoft Office PowerPoint</Application>
  <PresentationFormat>On-screen Show (4:3)</PresentationFormat>
  <Paragraphs>227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Calibri</vt:lpstr>
      <vt:lpstr>Symbol</vt:lpstr>
      <vt:lpstr>Times New Roman</vt:lpstr>
      <vt:lpstr>Wingdings</vt:lpstr>
      <vt:lpstr>Diseño predeterminado</vt:lpstr>
      <vt:lpstr>Document</vt:lpstr>
      <vt:lpstr>Visio</vt:lpstr>
      <vt:lpstr>PowerPoint Presentation</vt:lpstr>
      <vt:lpstr>ALJABAR BOOLEAN DUA NILAI</vt:lpstr>
      <vt:lpstr>CONTOH</vt:lpstr>
      <vt:lpstr>Latihan Soal</vt:lpstr>
      <vt:lpstr>Prinsip Dualitas</vt:lpstr>
      <vt:lpstr>CONTOH</vt:lpstr>
      <vt:lpstr>FUNGSI BOOLEAN</vt:lpstr>
      <vt:lpstr>Contoh Fungsi Boolean &amp; Literal </vt:lpstr>
      <vt:lpstr>Menyatakan Fungsi Boolean dalam Tabel Kebenaran</vt:lpstr>
      <vt:lpstr>Komplemen Fungsi</vt:lpstr>
      <vt:lpstr>Komplemen Fungsi</vt:lpstr>
      <vt:lpstr>Contoh</vt:lpstr>
      <vt:lpstr>Komplemen Fungsi</vt:lpstr>
      <vt:lpstr>Latihan Soal</vt:lpstr>
      <vt:lpstr>Latihan Soal</vt:lpstr>
      <vt:lpstr>Aplikasi Aljabar Boolean</vt:lpstr>
      <vt:lpstr>Aplikasi Aljabar Boolean</vt:lpstr>
      <vt:lpstr>Aplikasi Aljabar Boolean</vt:lpstr>
      <vt:lpstr>Latihan Soal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841</cp:revision>
  <dcterms:created xsi:type="dcterms:W3CDTF">2010-05-23T14:28:12Z</dcterms:created>
  <dcterms:modified xsi:type="dcterms:W3CDTF">2015-08-20T08:35:41Z</dcterms:modified>
</cp:coreProperties>
</file>