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2" r:id="rId3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</a:t>
            </a:r>
            <a:r>
              <a:rPr lang="en-US" altLang="en-US" b="1" dirty="0" smtClean="0"/>
              <a:t>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Penyederhanaan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Fungsi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Boolean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31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Menyatakan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SOP &amp; POS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SOP </a:t>
            </a:r>
            <a:r>
              <a:rPr lang="en-US" sz="2800" dirty="0" err="1" smtClean="0"/>
              <a:t>atau</a:t>
            </a:r>
            <a:r>
              <a:rPr lang="en-US" sz="2800" dirty="0" smtClean="0"/>
              <a:t> POS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Melengkapi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literalnya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:</a:t>
            </a:r>
          </a:p>
          <a:p>
            <a:pPr>
              <a:buNone/>
            </a:pP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z</a:t>
            </a:r>
            <a:r>
              <a:rPr lang="en-US" sz="2800" dirty="0" smtClean="0"/>
              <a:t>) = </a:t>
            </a:r>
            <a:r>
              <a:rPr lang="en-US" sz="2800" i="1" dirty="0" smtClean="0"/>
              <a:t>x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y</a:t>
            </a:r>
            <a:r>
              <a:rPr lang="en-US" sz="2800" dirty="0" err="1" smtClean="0"/>
              <a:t>’</a:t>
            </a:r>
            <a:r>
              <a:rPr lang="en-US" sz="2800" i="1" dirty="0" err="1" smtClean="0"/>
              <a:t>z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 SOP </a:t>
            </a:r>
            <a:r>
              <a:rPr lang="en-US" sz="2800" dirty="0" err="1" smtClean="0"/>
              <a:t>dan</a:t>
            </a:r>
            <a:r>
              <a:rPr lang="en-US" sz="2800" dirty="0" smtClean="0"/>
              <a:t> POS!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51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/>
              <a:t>Cara 1</a:t>
            </a:r>
          </a:p>
          <a:p>
            <a:pPr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)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(a) SOP</a:t>
            </a:r>
          </a:p>
          <a:p>
            <a:pPr>
              <a:buNone/>
            </a:pP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dirty="0" smtClean="0"/>
              <a:t>(</a:t>
            </a:r>
            <a:r>
              <a:rPr lang="en-US" sz="2400" i="1" dirty="0" smtClean="0"/>
              <a:t>y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  = </a:t>
            </a:r>
            <a:r>
              <a:rPr lang="en-US" sz="2400" i="1" dirty="0" err="1" smtClean="0"/>
              <a:t>xy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err="1" smtClean="0"/>
              <a:t>xy</a:t>
            </a:r>
            <a:r>
              <a:rPr lang="en-US" sz="2400" dirty="0" smtClean="0"/>
              <a:t>’</a:t>
            </a:r>
          </a:p>
          <a:p>
            <a:pPr>
              <a:buNone/>
            </a:pPr>
            <a:r>
              <a:rPr lang="en-US" sz="2400" dirty="0" smtClean="0"/>
              <a:t>   = </a:t>
            </a:r>
            <a:r>
              <a:rPr lang="en-US" sz="2400" i="1" dirty="0" err="1" smtClean="0"/>
              <a:t>xy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z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’) + </a:t>
            </a:r>
            <a:r>
              <a:rPr lang="en-US" sz="2400" i="1" dirty="0" err="1" smtClean="0"/>
              <a:t>xy</a:t>
            </a:r>
            <a:r>
              <a:rPr lang="en-US" sz="2400" dirty="0" smtClean="0"/>
              <a:t>’(</a:t>
            </a:r>
            <a:r>
              <a:rPr lang="en-US" sz="2400" i="1" dirty="0" smtClean="0"/>
              <a:t>z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  = </a:t>
            </a:r>
            <a:r>
              <a:rPr lang="en-US" sz="2400" i="1" dirty="0" smtClean="0"/>
              <a:t>xyz </a:t>
            </a:r>
            <a:r>
              <a:rPr lang="en-US" sz="2400" dirty="0" smtClean="0"/>
              <a:t>+ </a:t>
            </a:r>
            <a:r>
              <a:rPr lang="en-US" sz="2400" i="1" dirty="0" smtClean="0"/>
              <a:t>xyz</a:t>
            </a:r>
            <a:r>
              <a:rPr lang="en-US" sz="2400" dirty="0" smtClean="0"/>
              <a:t>’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’</a:t>
            </a:r>
          </a:p>
          <a:p>
            <a:pPr>
              <a:buNone/>
            </a:pP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x</a:t>
            </a:r>
            <a:r>
              <a:rPr lang="en-US" sz="2400" dirty="0" smtClean="0"/>
              <a:t>’)</a:t>
            </a:r>
          </a:p>
          <a:p>
            <a:pPr>
              <a:buNone/>
            </a:pPr>
            <a:r>
              <a:rPr lang="en-US" sz="2400" dirty="0" smtClean="0"/>
              <a:t>      = </a:t>
            </a:r>
            <a:r>
              <a:rPr lang="en-US" sz="2400" dirty="0" err="1" smtClean="0"/>
              <a:t>xy’z</a:t>
            </a:r>
            <a:r>
              <a:rPr lang="en-US" sz="2400" dirty="0" smtClean="0"/>
              <a:t> + </a:t>
            </a:r>
            <a:r>
              <a:rPr lang="en-US" sz="2400" dirty="0" err="1" smtClean="0"/>
              <a:t>x’y’z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Jadi</a:t>
            </a:r>
            <a:r>
              <a:rPr lang="en-US" sz="2400" dirty="0" smtClean="0"/>
              <a:t>,  </a:t>
            </a:r>
          </a:p>
          <a:p>
            <a:pPr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)  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= </a:t>
            </a:r>
            <a:r>
              <a:rPr lang="en-US" sz="2400" i="1" dirty="0" smtClean="0"/>
              <a:t>xyz </a:t>
            </a:r>
            <a:r>
              <a:rPr lang="en-US" sz="2400" dirty="0" smtClean="0"/>
              <a:t>+ </a:t>
            </a:r>
            <a:r>
              <a:rPr lang="en-US" sz="2400" i="1" dirty="0" smtClean="0"/>
              <a:t>xyz</a:t>
            </a:r>
            <a:r>
              <a:rPr lang="en-US" sz="2400" dirty="0" smtClean="0"/>
              <a:t>’ + </a:t>
            </a:r>
            <a:r>
              <a:rPr lang="en-US" sz="2400" i="1" dirty="0" err="1" smtClean="0">
                <a:solidFill>
                  <a:srgbClr val="FF0000"/>
                </a:solidFill>
              </a:rPr>
              <a:t>xy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i="1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’ + </a:t>
            </a:r>
            <a:r>
              <a:rPr lang="en-US" sz="2400" i="1" dirty="0" err="1" smtClean="0">
                <a:solidFill>
                  <a:srgbClr val="FF0000"/>
                </a:solidFill>
              </a:rPr>
              <a:t>xy</a:t>
            </a:r>
            <a:r>
              <a:rPr lang="en-US" sz="2400" dirty="0" err="1" smtClean="0">
                <a:solidFill>
                  <a:srgbClr val="FF0000"/>
                </a:solidFill>
              </a:rPr>
              <a:t>’</a:t>
            </a:r>
            <a:r>
              <a:rPr lang="en-US" sz="2400" i="1" dirty="0" err="1" smtClean="0">
                <a:solidFill>
                  <a:srgbClr val="FF0000"/>
                </a:solidFill>
              </a:rPr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= </a:t>
            </a:r>
            <a:r>
              <a:rPr lang="en-US" sz="2400" i="1" dirty="0" err="1" smtClean="0"/>
              <a:t>x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’ + </a:t>
            </a:r>
            <a:r>
              <a:rPr lang="en-US" sz="2400" i="1" dirty="0" err="1" smtClean="0"/>
              <a:t>xy</a:t>
            </a:r>
            <a:r>
              <a:rPr lang="en-US" sz="2400" dirty="0" err="1" smtClean="0"/>
              <a:t>’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+ </a:t>
            </a:r>
            <a:r>
              <a:rPr lang="en-US" sz="2400" i="1" dirty="0" smtClean="0"/>
              <a:t>xyz</a:t>
            </a:r>
            <a:r>
              <a:rPr lang="en-US" sz="2400" dirty="0" smtClean="0"/>
              <a:t>’ + </a:t>
            </a:r>
            <a:r>
              <a:rPr lang="en-US" sz="2400" i="1" dirty="0" smtClean="0"/>
              <a:t>xyz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dirty="0" smtClean="0"/>
              <a:t>)   =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+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5 </a:t>
            </a:r>
            <a:r>
              <a:rPr lang="en-US" sz="2400" dirty="0" smtClean="0"/>
              <a:t>+  </a:t>
            </a:r>
          </a:p>
          <a:p>
            <a:pPr>
              <a:buNone/>
            </a:pPr>
            <a:r>
              <a:rPr lang="en-US" sz="2400" i="1" dirty="0" smtClean="0"/>
              <a:t>                    m</a:t>
            </a:r>
            <a:r>
              <a:rPr lang="en-US" sz="2400" baseline="-25000" dirty="0" smtClean="0"/>
              <a:t>6 </a:t>
            </a:r>
            <a:r>
              <a:rPr lang="en-US" sz="2400" dirty="0" smtClean="0"/>
              <a:t>+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7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  = </a:t>
            </a:r>
            <a:r>
              <a:rPr lang="en-US" sz="2400" dirty="0" smtClean="0">
                <a:sym typeface="Symbol"/>
              </a:rPr>
              <a:t></a:t>
            </a:r>
            <a:r>
              <a:rPr lang="en-US" sz="2400" dirty="0" smtClean="0"/>
              <a:t> (1,4,5,6,7)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63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(b) POS</a:t>
            </a:r>
          </a:p>
          <a:p>
            <a:pPr>
              <a:buNone/>
            </a:pPr>
            <a:r>
              <a:rPr lang="en-US" sz="2400" dirty="0" smtClean="0"/>
              <a:t>SOP = </a:t>
            </a:r>
            <a:r>
              <a:rPr lang="en-US" sz="2400" dirty="0" smtClean="0">
                <a:sym typeface="Symbol"/>
              </a:rPr>
              <a:t></a:t>
            </a:r>
            <a:r>
              <a:rPr lang="en-US" sz="2400" dirty="0" smtClean="0"/>
              <a:t> (1,4,5,6,7)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POS = </a:t>
            </a:r>
            <a:r>
              <a:rPr lang="en-US" sz="2400" dirty="0" smtClean="0">
                <a:sym typeface="Symbol"/>
              </a:rPr>
              <a:t></a:t>
            </a:r>
            <a:r>
              <a:rPr lang="en-US" sz="2400" dirty="0" smtClean="0"/>
              <a:t>(0, 2, 3)</a:t>
            </a:r>
          </a:p>
          <a:p>
            <a:pPr>
              <a:buNone/>
            </a:pPr>
            <a:r>
              <a:rPr lang="en-US" sz="2400" dirty="0" smtClean="0"/>
              <a:t>        = (</a:t>
            </a:r>
            <a:r>
              <a:rPr lang="en-US" sz="2400" i="1" dirty="0" smtClean="0"/>
              <a:t>x </a:t>
            </a:r>
            <a:r>
              <a:rPr lang="en-US" sz="2400" dirty="0" smtClean="0"/>
              <a:t>+</a:t>
            </a:r>
            <a:r>
              <a:rPr lang="en-US" sz="2400" i="1" dirty="0" smtClean="0"/>
              <a:t>y</a:t>
            </a:r>
            <a:r>
              <a:rPr lang="en-US" sz="2400" dirty="0" smtClean="0"/>
              <a:t>+ </a:t>
            </a:r>
            <a:r>
              <a:rPr lang="en-US" sz="2400" i="1" dirty="0" smtClean="0"/>
              <a:t>z</a:t>
            </a:r>
            <a:r>
              <a:rPr lang="en-US" sz="2400" dirty="0" smtClean="0"/>
              <a:t>)(</a:t>
            </a:r>
            <a:r>
              <a:rPr lang="en-US" sz="2400" i="1" dirty="0" smtClean="0"/>
              <a:t>x</a:t>
            </a:r>
            <a:r>
              <a:rPr lang="en-US" sz="2400" dirty="0" smtClean="0"/>
              <a:t> +</a:t>
            </a:r>
            <a:r>
              <a:rPr lang="en-US" sz="2400" i="1" dirty="0" smtClean="0"/>
              <a:t>y</a:t>
            </a:r>
            <a:r>
              <a:rPr lang="en-US" sz="2400" dirty="0" smtClean="0"/>
              <a:t>’ + </a:t>
            </a:r>
            <a:r>
              <a:rPr lang="en-US" sz="2400" i="1" dirty="0" smtClean="0"/>
              <a:t>z</a:t>
            </a:r>
            <a:r>
              <a:rPr lang="en-US" sz="2400" dirty="0" smtClean="0"/>
              <a:t>) (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’ + </a:t>
            </a:r>
            <a:r>
              <a:rPr lang="en-US" sz="2400" i="1" dirty="0" smtClean="0"/>
              <a:t>z</a:t>
            </a:r>
            <a:r>
              <a:rPr lang="en-US" sz="2400" dirty="0" smtClean="0"/>
              <a:t>’)</a:t>
            </a:r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401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</a:p>
          <a:p>
            <a:pPr eaLnBrk="1" hangingPunct="1">
              <a:buNone/>
            </a:pPr>
            <a:r>
              <a:rPr lang="en-US" sz="2800" dirty="0" err="1" smtClean="0"/>
              <a:t>mengandung</a:t>
            </a:r>
            <a:r>
              <a:rPr lang="en-US" sz="2800" dirty="0" smtClean="0"/>
              <a:t> literal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.</a:t>
            </a:r>
          </a:p>
          <a:p>
            <a:pPr algn="just" eaLnBrk="1" hangingPunct="1">
              <a:buNone/>
            </a:pPr>
            <a:r>
              <a:rPr lang="en-US" sz="2800" dirty="0" err="1" smtClean="0">
                <a:cs typeface="Times New Roman" pitchFamily="18" charset="0"/>
              </a:rPr>
              <a:t>Contohnya</a:t>
            </a:r>
            <a:r>
              <a:rPr lang="en-US" sz="2800" dirty="0" smtClean="0">
                <a:cs typeface="Times New Roman" pitchFamily="18" charset="0"/>
              </a:rPr>
              <a:t>, </a:t>
            </a:r>
          </a:p>
          <a:p>
            <a:pPr algn="just" eaLnBrk="1" hangingPunct="1"/>
            <a:r>
              <a:rPr lang="en-US" sz="2800" dirty="0" smtClean="0">
                <a:cs typeface="Times New Roman" pitchFamily="18" charset="0"/>
              </a:rPr>
              <a:t> </a:t>
            </a:r>
            <a:r>
              <a:rPr lang="en-US" sz="2800" i="1" dirty="0" smtClean="0">
                <a:cs typeface="Times New Roman" pitchFamily="18" charset="0"/>
              </a:rPr>
              <a:t>f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) =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’ + </a:t>
            </a:r>
            <a:r>
              <a:rPr lang="en-US" sz="2800" i="1" dirty="0" err="1" smtClean="0">
                <a:cs typeface="Times New Roman" pitchFamily="18" charset="0"/>
              </a:rPr>
              <a:t>xy</a:t>
            </a:r>
            <a:r>
              <a:rPr lang="en-US" sz="2800" dirty="0" smtClean="0">
                <a:cs typeface="Times New Roman" pitchFamily="18" charset="0"/>
              </a:rPr>
              <a:t> + </a:t>
            </a:r>
            <a:r>
              <a:rPr lang="en-US" sz="2800" i="1" dirty="0" err="1" smtClean="0">
                <a:cs typeface="Times New Roman" pitchFamily="18" charset="0"/>
              </a:rPr>
              <a:t>x</a:t>
            </a:r>
            <a:r>
              <a:rPr lang="en-US" sz="2800" dirty="0" err="1" smtClean="0">
                <a:cs typeface="Times New Roman" pitchFamily="18" charset="0"/>
              </a:rPr>
              <a:t>’</a:t>
            </a:r>
            <a:r>
              <a:rPr lang="en-US" sz="2800" i="1" dirty="0" err="1" smtClean="0">
                <a:cs typeface="Times New Roman" pitchFamily="18" charset="0"/>
              </a:rPr>
              <a:t>yz</a:t>
            </a:r>
            <a:r>
              <a:rPr lang="en-US" sz="2800" dirty="0" smtClean="0">
                <a:cs typeface="Times New Roman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   (</a:t>
            </a:r>
            <a:r>
              <a:rPr lang="en-US" sz="2800" dirty="0" err="1" smtClean="0">
                <a:cs typeface="Times New Roman" pitchFamily="18" charset="0"/>
              </a:rPr>
              <a:t>bentuk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baku</a:t>
            </a:r>
            <a:r>
              <a:rPr lang="en-US" sz="2800" dirty="0" smtClean="0">
                <a:cs typeface="Times New Roman" pitchFamily="18" charset="0"/>
              </a:rPr>
              <a:t> SOP)</a:t>
            </a:r>
          </a:p>
          <a:p>
            <a:pPr algn="just" eaLnBrk="1" hangingPunct="1"/>
            <a:r>
              <a:rPr lang="en-US" sz="2800" i="1" dirty="0" smtClean="0">
                <a:cs typeface="Times New Roman" pitchFamily="18" charset="0"/>
              </a:rPr>
              <a:t> f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) = 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’ +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)(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’ + </a:t>
            </a:r>
            <a:r>
              <a:rPr lang="en-US" sz="2800" i="1" dirty="0" smtClean="0"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+ </a:t>
            </a:r>
            <a:r>
              <a:rPr lang="en-US" sz="2800" i="1" dirty="0" smtClean="0">
                <a:cs typeface="Times New Roman" pitchFamily="18" charset="0"/>
              </a:rPr>
              <a:t>z</a:t>
            </a:r>
            <a:r>
              <a:rPr lang="en-US" sz="2800" dirty="0" smtClean="0">
                <a:cs typeface="Times New Roman" pitchFamily="18" charset="0"/>
              </a:rPr>
              <a:t>’)	</a:t>
            </a:r>
          </a:p>
          <a:p>
            <a:pPr algn="just" eaLnBrk="1" hangingPunct="1">
              <a:buNone/>
            </a:pPr>
            <a:r>
              <a:rPr lang="en-US" sz="2800" dirty="0" smtClean="0">
                <a:cs typeface="Times New Roman" pitchFamily="18" charset="0"/>
              </a:rPr>
              <a:t>	(</a:t>
            </a:r>
            <a:r>
              <a:rPr lang="en-US" sz="2800" dirty="0" err="1" smtClean="0">
                <a:cs typeface="Times New Roman" pitchFamily="18" charset="0"/>
              </a:rPr>
              <a:t>bentuk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baku</a:t>
            </a:r>
            <a:r>
              <a:rPr lang="en-US" sz="2800" dirty="0" smtClean="0">
                <a:cs typeface="Times New Roman" pitchFamily="18" charset="0"/>
              </a:rPr>
              <a:t> POS)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00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Penyederhanaan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Penyederhanaan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3 </a:t>
            </a:r>
            <a:r>
              <a:rPr lang="en-US" sz="2800" dirty="0" err="1" smtClean="0"/>
              <a:t>cara</a:t>
            </a:r>
            <a:r>
              <a:rPr lang="en-US" sz="28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aljabar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Karnaugh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Quine</a:t>
            </a:r>
            <a:r>
              <a:rPr lang="en-US" sz="2400" dirty="0" smtClean="0">
                <a:solidFill>
                  <a:schemeClr val="tx1"/>
                </a:solidFill>
              </a:rPr>
              <a:t> Mc </a:t>
            </a:r>
            <a:r>
              <a:rPr lang="en-US" sz="2400" dirty="0" err="1" smtClean="0">
                <a:solidFill>
                  <a:schemeClr val="tx1"/>
                </a:solidFill>
              </a:rPr>
              <a:t>Cluskey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Tabulasi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penyederhanaan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karnaugh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960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Metode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Garfis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Boolean</a:t>
            </a:r>
          </a:p>
          <a:p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Maurice </a:t>
            </a:r>
            <a:r>
              <a:rPr lang="en-US" sz="2800" dirty="0" err="1" smtClean="0"/>
              <a:t>Karnaugh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1953</a:t>
            </a:r>
          </a:p>
          <a:p>
            <a:r>
              <a:rPr lang="en-US" sz="2800" dirty="0" smtClean="0"/>
              <a:t>Diagram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kotak-kotak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bersisian</a:t>
            </a:r>
            <a:endParaRPr lang="en-US" sz="28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minterm</a:t>
            </a:r>
            <a:endParaRPr lang="en-US" sz="2800" dirty="0" smtClean="0"/>
          </a:p>
          <a:p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kotak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dikatakan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bertetangga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minterm-mintermya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berbeda</a:t>
            </a:r>
            <a:r>
              <a:rPr lang="en-US" sz="2800" b="1" dirty="0" smtClean="0"/>
              <a:t> 1 </a:t>
            </a:r>
            <a:r>
              <a:rPr lang="en-US" sz="2800" b="1" dirty="0" err="1" smtClean="0"/>
              <a:t>buah</a:t>
            </a:r>
            <a:r>
              <a:rPr lang="en-US" sz="2800" b="1" dirty="0" smtClean="0"/>
              <a:t> literal</a:t>
            </a:r>
          </a:p>
        </p:txBody>
      </p:sp>
    </p:spTree>
    <p:extLst>
      <p:ext uri="{BB962C8B-B14F-4D97-AF65-F5344CB8AC3E}">
        <p14:creationId xmlns:p14="http://schemas.microsoft.com/office/powerpoint/2010/main" val="209149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8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 &amp; 3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Variabel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dirty="0"/>
          </a:p>
        </p:txBody>
      </p:sp>
      <p:sp>
        <p:nvSpPr>
          <p:cNvPr id="8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4A02F-98EA-4EE4-B78B-9F99F3432491}" type="datetime3">
              <a:rPr lang="en-US" smtClean="0"/>
              <a:pPr>
                <a:defRPr/>
              </a:pPr>
              <a:t>23 August 2015</a:t>
            </a:fld>
            <a:endParaRPr lang="en-US" smtClean="0"/>
          </a:p>
        </p:txBody>
      </p:sp>
      <p:sp>
        <p:nvSpPr>
          <p:cNvPr id="8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LOGIKA MATEMATIKA T-10 07</a:t>
            </a:r>
          </a:p>
        </p:txBody>
      </p:sp>
      <p:sp>
        <p:nvSpPr>
          <p:cNvPr id="8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15610-2349-4AA0-A7E7-257D2E16B8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Kanaugh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Kanaugh</a:t>
            </a:r>
            <a:r>
              <a:rPr lang="en-US" dirty="0" smtClean="0"/>
              <a:t> 3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609600" y="2052638"/>
            <a:ext cx="2400300" cy="1447800"/>
            <a:chOff x="384" y="912"/>
            <a:chExt cx="1512" cy="912"/>
          </a:xfrm>
        </p:grpSpPr>
        <p:sp>
          <p:nvSpPr>
            <p:cNvPr id="13380" name="Rectangle 8"/>
            <p:cNvSpPr>
              <a:spLocks noChangeArrowheads="1"/>
            </p:cNvSpPr>
            <p:nvPr/>
          </p:nvSpPr>
          <p:spPr bwMode="auto">
            <a:xfrm>
              <a:off x="1344" y="1487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xy</a:t>
              </a:r>
              <a:endParaRPr lang="en-US" dirty="0"/>
            </a:p>
          </p:txBody>
        </p:sp>
        <p:sp>
          <p:nvSpPr>
            <p:cNvPr id="13381" name="Rectangle 7"/>
            <p:cNvSpPr>
              <a:spLocks noChangeArrowheads="1"/>
            </p:cNvSpPr>
            <p:nvPr/>
          </p:nvSpPr>
          <p:spPr bwMode="auto">
            <a:xfrm>
              <a:off x="792" y="1487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xy’</a:t>
              </a:r>
            </a:p>
          </p:txBody>
        </p:sp>
        <p:sp>
          <p:nvSpPr>
            <p:cNvPr id="13382" name="Rectangle 6"/>
            <p:cNvSpPr>
              <a:spLocks noChangeArrowheads="1"/>
            </p:cNvSpPr>
            <p:nvPr/>
          </p:nvSpPr>
          <p:spPr bwMode="auto">
            <a:xfrm>
              <a:off x="1344" y="1200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x’y</a:t>
              </a:r>
              <a:endParaRPr lang="en-US" dirty="0"/>
            </a:p>
          </p:txBody>
        </p:sp>
        <p:sp>
          <p:nvSpPr>
            <p:cNvPr id="13383" name="Rectangle 5"/>
            <p:cNvSpPr>
              <a:spLocks noChangeArrowheads="1"/>
            </p:cNvSpPr>
            <p:nvPr/>
          </p:nvSpPr>
          <p:spPr bwMode="auto">
            <a:xfrm>
              <a:off x="792" y="1200"/>
              <a:ext cx="552" cy="287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dirty="0" err="1"/>
                <a:t>x’y</a:t>
              </a:r>
              <a:r>
                <a:rPr lang="en-US" dirty="0"/>
                <a:t>’</a:t>
              </a:r>
            </a:p>
          </p:txBody>
        </p:sp>
        <p:sp>
          <p:nvSpPr>
            <p:cNvPr id="13384" name="Line 9"/>
            <p:cNvSpPr>
              <a:spLocks noChangeShapeType="1"/>
            </p:cNvSpPr>
            <p:nvPr/>
          </p:nvSpPr>
          <p:spPr bwMode="auto">
            <a:xfrm>
              <a:off x="792" y="1200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0"/>
            <p:cNvSpPr>
              <a:spLocks noChangeShapeType="1"/>
            </p:cNvSpPr>
            <p:nvPr/>
          </p:nvSpPr>
          <p:spPr bwMode="auto">
            <a:xfrm>
              <a:off x="792" y="148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1"/>
            <p:cNvSpPr>
              <a:spLocks noChangeShapeType="1"/>
            </p:cNvSpPr>
            <p:nvPr/>
          </p:nvSpPr>
          <p:spPr bwMode="auto">
            <a:xfrm>
              <a:off x="792" y="1774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2"/>
            <p:cNvSpPr>
              <a:spLocks noChangeShapeType="1"/>
            </p:cNvSpPr>
            <p:nvPr/>
          </p:nvSpPr>
          <p:spPr bwMode="auto">
            <a:xfrm>
              <a:off x="792" y="120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3"/>
            <p:cNvSpPr>
              <a:spLocks noChangeShapeType="1"/>
            </p:cNvSpPr>
            <p:nvPr/>
          </p:nvSpPr>
          <p:spPr bwMode="auto">
            <a:xfrm>
              <a:off x="1344" y="1200"/>
              <a:ext cx="0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4"/>
            <p:cNvSpPr>
              <a:spLocks noChangeShapeType="1"/>
            </p:cNvSpPr>
            <p:nvPr/>
          </p:nvSpPr>
          <p:spPr bwMode="auto">
            <a:xfrm>
              <a:off x="1896" y="1200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Text Box 84"/>
            <p:cNvSpPr txBox="1">
              <a:spLocks noChangeArrowheads="1"/>
            </p:cNvSpPr>
            <p:nvPr/>
          </p:nvSpPr>
          <p:spPr bwMode="auto">
            <a:xfrm>
              <a:off x="960" y="96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0         1  </a:t>
              </a:r>
            </a:p>
          </p:txBody>
        </p:sp>
        <p:sp>
          <p:nvSpPr>
            <p:cNvPr id="13391" name="Text Box 92"/>
            <p:cNvSpPr txBox="1">
              <a:spLocks noChangeArrowheads="1"/>
            </p:cNvSpPr>
            <p:nvPr/>
          </p:nvSpPr>
          <p:spPr bwMode="auto">
            <a:xfrm>
              <a:off x="576" y="1191"/>
              <a:ext cx="28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13392" name="AutoShape 105"/>
            <p:cNvCxnSpPr>
              <a:cxnSpLocks noChangeShapeType="1"/>
              <a:stCxn id="13387" idx="0"/>
            </p:cNvCxnSpPr>
            <p:nvPr/>
          </p:nvCxnSpPr>
          <p:spPr bwMode="auto">
            <a:xfrm flipH="1" flipV="1">
              <a:off x="552" y="1008"/>
              <a:ext cx="240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93" name="Text Box 108"/>
            <p:cNvSpPr txBox="1">
              <a:spLocks noChangeArrowheads="1"/>
            </p:cNvSpPr>
            <p:nvPr/>
          </p:nvSpPr>
          <p:spPr bwMode="auto">
            <a:xfrm>
              <a:off x="384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94" name="Text Box 109"/>
            <p:cNvSpPr txBox="1">
              <a:spLocks noChangeArrowheads="1"/>
            </p:cNvSpPr>
            <p:nvPr/>
          </p:nvSpPr>
          <p:spPr bwMode="auto">
            <a:xfrm>
              <a:off x="624" y="91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5634062" y="2000240"/>
            <a:ext cx="2438400" cy="1524000"/>
            <a:chOff x="3456" y="864"/>
            <a:chExt cx="1536" cy="960"/>
          </a:xfrm>
        </p:grpSpPr>
        <p:sp>
          <p:nvSpPr>
            <p:cNvPr id="13365" name="Rectangle 17"/>
            <p:cNvSpPr>
              <a:spLocks noChangeArrowheads="1"/>
            </p:cNvSpPr>
            <p:nvPr/>
          </p:nvSpPr>
          <p:spPr bwMode="auto">
            <a:xfrm>
              <a:off x="4428" y="1488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3366" name="Rectangle 18"/>
            <p:cNvSpPr>
              <a:spLocks noChangeArrowheads="1"/>
            </p:cNvSpPr>
            <p:nvPr/>
          </p:nvSpPr>
          <p:spPr bwMode="auto">
            <a:xfrm>
              <a:off x="3888" y="1488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3367" name="Rectangle 19"/>
            <p:cNvSpPr>
              <a:spLocks noChangeArrowheads="1"/>
            </p:cNvSpPr>
            <p:nvPr/>
          </p:nvSpPr>
          <p:spPr bwMode="auto">
            <a:xfrm>
              <a:off x="4428" y="1200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3368" name="Rectangle 20"/>
            <p:cNvSpPr>
              <a:spLocks noChangeArrowheads="1"/>
            </p:cNvSpPr>
            <p:nvPr/>
          </p:nvSpPr>
          <p:spPr bwMode="auto">
            <a:xfrm>
              <a:off x="3888" y="1200"/>
              <a:ext cx="540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/>
                <a:t>m</a:t>
              </a:r>
              <a:r>
                <a:rPr lang="en-US" baseline="-25000"/>
                <a:t>0</a:t>
              </a:r>
            </a:p>
          </p:txBody>
        </p:sp>
        <p:sp>
          <p:nvSpPr>
            <p:cNvPr id="13369" name="Line 21"/>
            <p:cNvSpPr>
              <a:spLocks noChangeShapeType="1"/>
            </p:cNvSpPr>
            <p:nvPr/>
          </p:nvSpPr>
          <p:spPr bwMode="auto">
            <a:xfrm>
              <a:off x="3888" y="1200"/>
              <a:ext cx="1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22"/>
            <p:cNvSpPr>
              <a:spLocks noChangeShapeType="1"/>
            </p:cNvSpPr>
            <p:nvPr/>
          </p:nvSpPr>
          <p:spPr bwMode="auto">
            <a:xfrm>
              <a:off x="3888" y="1488"/>
              <a:ext cx="1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23"/>
            <p:cNvSpPr>
              <a:spLocks noChangeShapeType="1"/>
            </p:cNvSpPr>
            <p:nvPr/>
          </p:nvSpPr>
          <p:spPr bwMode="auto">
            <a:xfrm>
              <a:off x="3888" y="1776"/>
              <a:ext cx="1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24"/>
            <p:cNvSpPr>
              <a:spLocks noChangeShapeType="1"/>
            </p:cNvSpPr>
            <p:nvPr/>
          </p:nvSpPr>
          <p:spPr bwMode="auto">
            <a:xfrm>
              <a:off x="3888" y="1200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25"/>
            <p:cNvSpPr>
              <a:spLocks noChangeShapeType="1"/>
            </p:cNvSpPr>
            <p:nvPr/>
          </p:nvSpPr>
          <p:spPr bwMode="auto">
            <a:xfrm>
              <a:off x="4428" y="1200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26"/>
            <p:cNvSpPr>
              <a:spLocks noChangeShapeType="1"/>
            </p:cNvSpPr>
            <p:nvPr/>
          </p:nvSpPr>
          <p:spPr bwMode="auto">
            <a:xfrm>
              <a:off x="4968" y="1200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Text Box 91"/>
            <p:cNvSpPr txBox="1">
              <a:spLocks noChangeArrowheads="1"/>
            </p:cNvSpPr>
            <p:nvPr/>
          </p:nvSpPr>
          <p:spPr bwMode="auto">
            <a:xfrm>
              <a:off x="3600" y="1191"/>
              <a:ext cx="38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13376" name="Text Box 98"/>
            <p:cNvSpPr txBox="1">
              <a:spLocks noChangeArrowheads="1"/>
            </p:cNvSpPr>
            <p:nvPr/>
          </p:nvSpPr>
          <p:spPr bwMode="auto">
            <a:xfrm>
              <a:off x="4080" y="92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0         1  </a:t>
              </a:r>
            </a:p>
          </p:txBody>
        </p:sp>
        <p:cxnSp>
          <p:nvCxnSpPr>
            <p:cNvPr id="13377" name="AutoShape 107"/>
            <p:cNvCxnSpPr>
              <a:cxnSpLocks noChangeShapeType="1"/>
              <a:stCxn id="13372" idx="0"/>
            </p:cNvCxnSpPr>
            <p:nvPr/>
          </p:nvCxnSpPr>
          <p:spPr bwMode="auto">
            <a:xfrm flipH="1" flipV="1">
              <a:off x="3552" y="960"/>
              <a:ext cx="336" cy="2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78" name="Text Box 110"/>
            <p:cNvSpPr txBox="1">
              <a:spLocks noChangeArrowheads="1"/>
            </p:cNvSpPr>
            <p:nvPr/>
          </p:nvSpPr>
          <p:spPr bwMode="auto">
            <a:xfrm>
              <a:off x="3456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79" name="Text Box 111"/>
            <p:cNvSpPr txBox="1">
              <a:spLocks noChangeArrowheads="1"/>
            </p:cNvSpPr>
            <p:nvPr/>
          </p:nvSpPr>
          <p:spPr bwMode="auto">
            <a:xfrm>
              <a:off x="3696" y="86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4572000" y="4348182"/>
            <a:ext cx="4152900" cy="1866900"/>
            <a:chOff x="2880" y="2160"/>
            <a:chExt cx="2616" cy="1176"/>
          </a:xfrm>
        </p:grpSpPr>
        <p:sp>
          <p:nvSpPr>
            <p:cNvPr id="13344" name="Rectangle 53"/>
            <p:cNvSpPr>
              <a:spLocks noChangeArrowheads="1"/>
            </p:cNvSpPr>
            <p:nvPr/>
          </p:nvSpPr>
          <p:spPr bwMode="auto">
            <a:xfrm>
              <a:off x="4944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3345" name="Rectangle 54"/>
            <p:cNvSpPr>
              <a:spLocks noChangeArrowheads="1"/>
            </p:cNvSpPr>
            <p:nvPr/>
          </p:nvSpPr>
          <p:spPr bwMode="auto">
            <a:xfrm>
              <a:off x="4392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3346" name="Rectangle 55"/>
            <p:cNvSpPr>
              <a:spLocks noChangeArrowheads="1"/>
            </p:cNvSpPr>
            <p:nvPr/>
          </p:nvSpPr>
          <p:spPr bwMode="auto">
            <a:xfrm>
              <a:off x="3840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3347" name="Rectangle 56"/>
            <p:cNvSpPr>
              <a:spLocks noChangeArrowheads="1"/>
            </p:cNvSpPr>
            <p:nvPr/>
          </p:nvSpPr>
          <p:spPr bwMode="auto">
            <a:xfrm>
              <a:off x="3288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348" name="Rectangle 57"/>
            <p:cNvSpPr>
              <a:spLocks noChangeArrowheads="1"/>
            </p:cNvSpPr>
            <p:nvPr/>
          </p:nvSpPr>
          <p:spPr bwMode="auto">
            <a:xfrm>
              <a:off x="4944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49" name="Rectangle 58"/>
            <p:cNvSpPr>
              <a:spLocks noChangeArrowheads="1"/>
            </p:cNvSpPr>
            <p:nvPr/>
          </p:nvSpPr>
          <p:spPr bwMode="auto">
            <a:xfrm>
              <a:off x="4392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350" name="Rectangle 59"/>
            <p:cNvSpPr>
              <a:spLocks noChangeArrowheads="1"/>
            </p:cNvSpPr>
            <p:nvPr/>
          </p:nvSpPr>
          <p:spPr bwMode="auto">
            <a:xfrm>
              <a:off x="3840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FF0000"/>
                  </a:solidFill>
                </a:rPr>
                <a:t>m</a:t>
              </a:r>
              <a:r>
                <a:rPr lang="en-US" sz="2800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351" name="Rectangle 60"/>
            <p:cNvSpPr>
              <a:spLocks noChangeArrowheads="1"/>
            </p:cNvSpPr>
            <p:nvPr/>
          </p:nvSpPr>
          <p:spPr bwMode="auto">
            <a:xfrm>
              <a:off x="3288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>
                  <a:solidFill>
                    <a:srgbClr val="FF0000"/>
                  </a:solidFill>
                </a:rPr>
                <a:t>m</a:t>
              </a:r>
              <a:r>
                <a:rPr lang="en-US" sz="28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352" name="Line 61"/>
            <p:cNvSpPr>
              <a:spLocks noChangeShapeType="1"/>
            </p:cNvSpPr>
            <p:nvPr/>
          </p:nvSpPr>
          <p:spPr bwMode="auto">
            <a:xfrm>
              <a:off x="3288" y="2488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62"/>
            <p:cNvSpPr>
              <a:spLocks noChangeShapeType="1"/>
            </p:cNvSpPr>
            <p:nvPr/>
          </p:nvSpPr>
          <p:spPr bwMode="auto">
            <a:xfrm>
              <a:off x="3288" y="291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63"/>
            <p:cNvSpPr>
              <a:spLocks noChangeShapeType="1"/>
            </p:cNvSpPr>
            <p:nvPr/>
          </p:nvSpPr>
          <p:spPr bwMode="auto">
            <a:xfrm>
              <a:off x="3288" y="3336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64"/>
            <p:cNvSpPr>
              <a:spLocks noChangeShapeType="1"/>
            </p:cNvSpPr>
            <p:nvPr/>
          </p:nvSpPr>
          <p:spPr bwMode="auto">
            <a:xfrm>
              <a:off x="3288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65"/>
            <p:cNvSpPr>
              <a:spLocks noChangeShapeType="1"/>
            </p:cNvSpPr>
            <p:nvPr/>
          </p:nvSpPr>
          <p:spPr bwMode="auto">
            <a:xfrm>
              <a:off x="3840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66"/>
            <p:cNvSpPr>
              <a:spLocks noChangeShapeType="1"/>
            </p:cNvSpPr>
            <p:nvPr/>
          </p:nvSpPr>
          <p:spPr bwMode="auto">
            <a:xfrm>
              <a:off x="4392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67"/>
            <p:cNvSpPr>
              <a:spLocks noChangeShapeType="1"/>
            </p:cNvSpPr>
            <p:nvPr/>
          </p:nvSpPr>
          <p:spPr bwMode="auto">
            <a:xfrm>
              <a:off x="4944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68"/>
            <p:cNvSpPr>
              <a:spLocks noChangeShapeType="1"/>
            </p:cNvSpPr>
            <p:nvPr/>
          </p:nvSpPr>
          <p:spPr bwMode="auto">
            <a:xfrm>
              <a:off x="5496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Text Box 89"/>
            <p:cNvSpPr txBox="1">
              <a:spLocks noChangeArrowheads="1"/>
            </p:cNvSpPr>
            <p:nvPr/>
          </p:nvSpPr>
          <p:spPr bwMode="auto">
            <a:xfrm>
              <a:off x="3336" y="2248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00          01       11        10</a:t>
              </a:r>
            </a:p>
          </p:txBody>
        </p:sp>
        <p:sp>
          <p:nvSpPr>
            <p:cNvPr id="13361" name="Text Box 90"/>
            <p:cNvSpPr txBox="1">
              <a:spLocks noChangeArrowheads="1"/>
            </p:cNvSpPr>
            <p:nvPr/>
          </p:nvSpPr>
          <p:spPr bwMode="auto">
            <a:xfrm>
              <a:off x="3024" y="2671"/>
              <a:ext cx="38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13362" name="AutoShape 103"/>
            <p:cNvCxnSpPr>
              <a:cxnSpLocks noChangeShapeType="1"/>
              <a:stCxn id="13352" idx="0"/>
            </p:cNvCxnSpPr>
            <p:nvPr/>
          </p:nvCxnSpPr>
          <p:spPr bwMode="auto">
            <a:xfrm flipH="1" flipV="1">
              <a:off x="2880" y="2208"/>
              <a:ext cx="408" cy="2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63" name="Text Box 112"/>
            <p:cNvSpPr txBox="1">
              <a:spLocks noChangeArrowheads="1"/>
            </p:cNvSpPr>
            <p:nvPr/>
          </p:nvSpPr>
          <p:spPr bwMode="auto">
            <a:xfrm>
              <a:off x="2880" y="230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64" name="Text Box 113"/>
            <p:cNvSpPr txBox="1">
              <a:spLocks noChangeArrowheads="1"/>
            </p:cNvSpPr>
            <p:nvPr/>
          </p:nvSpPr>
          <p:spPr bwMode="auto">
            <a:xfrm>
              <a:off x="3024" y="216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-32" y="4354532"/>
            <a:ext cx="4419600" cy="1860550"/>
            <a:chOff x="0" y="2188"/>
            <a:chExt cx="2784" cy="1172"/>
          </a:xfrm>
        </p:grpSpPr>
        <p:sp>
          <p:nvSpPr>
            <p:cNvPr id="13322" name="Rectangle 77"/>
            <p:cNvSpPr>
              <a:spLocks noChangeArrowheads="1"/>
            </p:cNvSpPr>
            <p:nvPr/>
          </p:nvSpPr>
          <p:spPr bwMode="auto">
            <a:xfrm>
              <a:off x="2172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xyz’</a:t>
              </a:r>
            </a:p>
          </p:txBody>
        </p:sp>
        <p:sp>
          <p:nvSpPr>
            <p:cNvPr id="13323" name="Rectangle 75"/>
            <p:cNvSpPr>
              <a:spLocks noChangeArrowheads="1"/>
            </p:cNvSpPr>
            <p:nvPr/>
          </p:nvSpPr>
          <p:spPr bwMode="auto">
            <a:xfrm>
              <a:off x="1560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xyz</a:t>
              </a:r>
            </a:p>
          </p:txBody>
        </p:sp>
        <p:sp>
          <p:nvSpPr>
            <p:cNvPr id="13324" name="Rectangle 73"/>
            <p:cNvSpPr>
              <a:spLocks noChangeArrowheads="1"/>
            </p:cNvSpPr>
            <p:nvPr/>
          </p:nvSpPr>
          <p:spPr bwMode="auto">
            <a:xfrm>
              <a:off x="948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xy’z</a:t>
              </a:r>
            </a:p>
          </p:txBody>
        </p:sp>
        <p:sp>
          <p:nvSpPr>
            <p:cNvPr id="13325" name="Rectangle 71"/>
            <p:cNvSpPr>
              <a:spLocks noChangeArrowheads="1"/>
            </p:cNvSpPr>
            <p:nvPr/>
          </p:nvSpPr>
          <p:spPr bwMode="auto">
            <a:xfrm>
              <a:off x="336" y="2936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xy’z’</a:t>
              </a:r>
            </a:p>
          </p:txBody>
        </p:sp>
        <p:sp>
          <p:nvSpPr>
            <p:cNvPr id="13326" name="Rectangle 38"/>
            <p:cNvSpPr>
              <a:spLocks noChangeArrowheads="1"/>
            </p:cNvSpPr>
            <p:nvPr/>
          </p:nvSpPr>
          <p:spPr bwMode="auto">
            <a:xfrm>
              <a:off x="2172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x’yz’</a:t>
              </a:r>
            </a:p>
          </p:txBody>
        </p:sp>
        <p:sp>
          <p:nvSpPr>
            <p:cNvPr id="13327" name="Rectangle 37"/>
            <p:cNvSpPr>
              <a:spLocks noChangeArrowheads="1"/>
            </p:cNvSpPr>
            <p:nvPr/>
          </p:nvSpPr>
          <p:spPr bwMode="auto">
            <a:xfrm>
              <a:off x="1560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x’yz</a:t>
              </a:r>
            </a:p>
          </p:txBody>
        </p:sp>
        <p:sp>
          <p:nvSpPr>
            <p:cNvPr id="13328" name="Rectangle 36"/>
            <p:cNvSpPr>
              <a:spLocks noChangeArrowheads="1"/>
            </p:cNvSpPr>
            <p:nvPr/>
          </p:nvSpPr>
          <p:spPr bwMode="auto">
            <a:xfrm>
              <a:off x="948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x’y’z</a:t>
              </a:r>
            </a:p>
          </p:txBody>
        </p:sp>
        <p:sp>
          <p:nvSpPr>
            <p:cNvPr id="13329" name="Rectangle 35"/>
            <p:cNvSpPr>
              <a:spLocks noChangeArrowheads="1"/>
            </p:cNvSpPr>
            <p:nvPr/>
          </p:nvSpPr>
          <p:spPr bwMode="auto">
            <a:xfrm>
              <a:off x="336" y="2512"/>
              <a:ext cx="61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i="1">
                  <a:solidFill>
                    <a:srgbClr val="FF0000"/>
                  </a:solidFill>
                </a:rPr>
                <a:t>x’y’z’</a:t>
              </a:r>
            </a:p>
          </p:txBody>
        </p:sp>
        <p:sp>
          <p:nvSpPr>
            <p:cNvPr id="13330" name="Line 43"/>
            <p:cNvSpPr>
              <a:spLocks noChangeShapeType="1"/>
            </p:cNvSpPr>
            <p:nvPr/>
          </p:nvSpPr>
          <p:spPr bwMode="auto">
            <a:xfrm>
              <a:off x="336" y="2512"/>
              <a:ext cx="2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44"/>
            <p:cNvSpPr>
              <a:spLocks noChangeShapeType="1"/>
            </p:cNvSpPr>
            <p:nvPr/>
          </p:nvSpPr>
          <p:spPr bwMode="auto">
            <a:xfrm>
              <a:off x="336" y="2936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45"/>
            <p:cNvSpPr>
              <a:spLocks noChangeShapeType="1"/>
            </p:cNvSpPr>
            <p:nvPr/>
          </p:nvSpPr>
          <p:spPr bwMode="auto">
            <a:xfrm>
              <a:off x="336" y="3360"/>
              <a:ext cx="2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46"/>
            <p:cNvSpPr>
              <a:spLocks noChangeShapeType="1"/>
            </p:cNvSpPr>
            <p:nvPr/>
          </p:nvSpPr>
          <p:spPr bwMode="auto">
            <a:xfrm>
              <a:off x="336" y="2512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47"/>
            <p:cNvSpPr>
              <a:spLocks noChangeShapeType="1"/>
            </p:cNvSpPr>
            <p:nvPr/>
          </p:nvSpPr>
          <p:spPr bwMode="auto">
            <a:xfrm>
              <a:off x="948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48"/>
            <p:cNvSpPr>
              <a:spLocks noChangeShapeType="1"/>
            </p:cNvSpPr>
            <p:nvPr/>
          </p:nvSpPr>
          <p:spPr bwMode="auto">
            <a:xfrm>
              <a:off x="1560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49"/>
            <p:cNvSpPr>
              <a:spLocks noChangeShapeType="1"/>
            </p:cNvSpPr>
            <p:nvPr/>
          </p:nvSpPr>
          <p:spPr bwMode="auto">
            <a:xfrm>
              <a:off x="2172" y="251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50"/>
            <p:cNvSpPr>
              <a:spLocks noChangeShapeType="1"/>
            </p:cNvSpPr>
            <p:nvPr/>
          </p:nvSpPr>
          <p:spPr bwMode="auto">
            <a:xfrm>
              <a:off x="2784" y="2512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Text Box 85"/>
            <p:cNvSpPr txBox="1">
              <a:spLocks noChangeArrowheads="1"/>
            </p:cNvSpPr>
            <p:nvPr/>
          </p:nvSpPr>
          <p:spPr bwMode="auto">
            <a:xfrm>
              <a:off x="48" y="259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</a:t>
              </a:r>
            </a:p>
          </p:txBody>
        </p:sp>
        <p:sp>
          <p:nvSpPr>
            <p:cNvPr id="13339" name="Text Box 86"/>
            <p:cNvSpPr txBox="1">
              <a:spLocks noChangeArrowheads="1"/>
            </p:cNvSpPr>
            <p:nvPr/>
          </p:nvSpPr>
          <p:spPr bwMode="auto">
            <a:xfrm>
              <a:off x="48" y="30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13340" name="Text Box 87"/>
            <p:cNvSpPr txBox="1">
              <a:spLocks noChangeArrowheads="1"/>
            </p:cNvSpPr>
            <p:nvPr/>
          </p:nvSpPr>
          <p:spPr bwMode="auto">
            <a:xfrm>
              <a:off x="432" y="2256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00          01       11         10</a:t>
              </a:r>
            </a:p>
          </p:txBody>
        </p:sp>
        <p:cxnSp>
          <p:nvCxnSpPr>
            <p:cNvPr id="13341" name="AutoShape 101"/>
            <p:cNvCxnSpPr>
              <a:cxnSpLocks noChangeShapeType="1"/>
              <a:stCxn id="13333" idx="0"/>
            </p:cNvCxnSpPr>
            <p:nvPr/>
          </p:nvCxnSpPr>
          <p:spPr bwMode="auto">
            <a:xfrm flipH="1" flipV="1">
              <a:off x="48" y="2256"/>
              <a:ext cx="288" cy="2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42" name="Text Box 114"/>
            <p:cNvSpPr txBox="1">
              <a:spLocks noChangeArrowheads="1"/>
            </p:cNvSpPr>
            <p:nvPr/>
          </p:nvSpPr>
          <p:spPr bwMode="auto">
            <a:xfrm>
              <a:off x="0" y="235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13343" name="Text Box 115"/>
            <p:cNvSpPr txBox="1">
              <a:spLocks noChangeArrowheads="1"/>
            </p:cNvSpPr>
            <p:nvPr/>
          </p:nvSpPr>
          <p:spPr bwMode="auto">
            <a:xfrm>
              <a:off x="144" y="218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70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500462" cy="3291840"/>
        </p:xfrm>
        <a:graphic>
          <a:graphicData uri="http://schemas.openxmlformats.org/drawingml/2006/table">
            <a:tbl>
              <a:tblPr/>
              <a:tblGrid>
                <a:gridCol w="525242"/>
                <a:gridCol w="525242"/>
                <a:gridCol w="525242"/>
                <a:gridCol w="1129143"/>
                <a:gridCol w="239361"/>
                <a:gridCol w="556232"/>
              </a:tblGrid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4572000" y="3071810"/>
            <a:ext cx="4152900" cy="1866900"/>
            <a:chOff x="2880" y="2160"/>
            <a:chExt cx="2616" cy="1176"/>
          </a:xfrm>
        </p:grpSpPr>
        <p:sp>
          <p:nvSpPr>
            <p:cNvPr id="6" name="Rectangle 53"/>
            <p:cNvSpPr>
              <a:spLocks noChangeArrowheads="1"/>
            </p:cNvSpPr>
            <p:nvPr/>
          </p:nvSpPr>
          <p:spPr bwMode="auto">
            <a:xfrm>
              <a:off x="4944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auto">
            <a:xfrm>
              <a:off x="4392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55"/>
            <p:cNvSpPr>
              <a:spLocks noChangeArrowheads="1"/>
            </p:cNvSpPr>
            <p:nvPr/>
          </p:nvSpPr>
          <p:spPr bwMode="auto">
            <a:xfrm>
              <a:off x="3840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auto">
            <a:xfrm>
              <a:off x="3288" y="2912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57"/>
            <p:cNvSpPr>
              <a:spLocks noChangeArrowheads="1"/>
            </p:cNvSpPr>
            <p:nvPr/>
          </p:nvSpPr>
          <p:spPr bwMode="auto">
            <a:xfrm>
              <a:off x="4944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58"/>
            <p:cNvSpPr>
              <a:spLocks noChangeArrowheads="1"/>
            </p:cNvSpPr>
            <p:nvPr/>
          </p:nvSpPr>
          <p:spPr bwMode="auto">
            <a:xfrm>
              <a:off x="4392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59"/>
            <p:cNvSpPr>
              <a:spLocks noChangeArrowheads="1"/>
            </p:cNvSpPr>
            <p:nvPr/>
          </p:nvSpPr>
          <p:spPr bwMode="auto">
            <a:xfrm>
              <a:off x="3840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auto">
            <a:xfrm>
              <a:off x="3288" y="2488"/>
              <a:ext cx="552" cy="42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0000"/>
                  </a:solidFill>
                </a:rPr>
                <a:t>0		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" name="Line 61"/>
            <p:cNvSpPr>
              <a:spLocks noChangeShapeType="1"/>
            </p:cNvSpPr>
            <p:nvPr/>
          </p:nvSpPr>
          <p:spPr bwMode="auto">
            <a:xfrm>
              <a:off x="3288" y="2488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>
              <a:off x="3288" y="291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3"/>
            <p:cNvSpPr>
              <a:spLocks noChangeShapeType="1"/>
            </p:cNvSpPr>
            <p:nvPr/>
          </p:nvSpPr>
          <p:spPr bwMode="auto">
            <a:xfrm>
              <a:off x="3288" y="3336"/>
              <a:ext cx="22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>
              <a:off x="3288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3840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>
              <a:off x="4392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>
              <a:off x="4944" y="2488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8"/>
            <p:cNvSpPr>
              <a:spLocks noChangeShapeType="1"/>
            </p:cNvSpPr>
            <p:nvPr/>
          </p:nvSpPr>
          <p:spPr bwMode="auto">
            <a:xfrm>
              <a:off x="5496" y="2488"/>
              <a:ext cx="0" cy="8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89"/>
            <p:cNvSpPr txBox="1">
              <a:spLocks noChangeArrowheads="1"/>
            </p:cNvSpPr>
            <p:nvPr/>
          </p:nvSpPr>
          <p:spPr bwMode="auto">
            <a:xfrm>
              <a:off x="3336" y="2248"/>
              <a:ext cx="21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3333FF"/>
                  </a:solidFill>
                </a:rPr>
                <a:t>  00         </a:t>
              </a:r>
              <a:r>
                <a:rPr lang="en-US" dirty="0">
                  <a:solidFill>
                    <a:srgbClr val="3333FF"/>
                  </a:solidFill>
                </a:rPr>
                <a:t>01       </a:t>
              </a:r>
              <a:r>
                <a:rPr lang="en-US" dirty="0" smtClean="0">
                  <a:solidFill>
                    <a:srgbClr val="3333FF"/>
                  </a:solidFill>
                </a:rPr>
                <a:t>    11        </a:t>
              </a:r>
              <a:r>
                <a:rPr lang="en-US" dirty="0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23" name="Text Box 90"/>
            <p:cNvSpPr txBox="1">
              <a:spLocks noChangeArrowheads="1"/>
            </p:cNvSpPr>
            <p:nvPr/>
          </p:nvSpPr>
          <p:spPr bwMode="auto">
            <a:xfrm>
              <a:off x="2970" y="2565"/>
              <a:ext cx="384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>
                  <a:solidFill>
                    <a:srgbClr val="3333FF"/>
                  </a:solidFill>
                </a:rPr>
                <a:t>0</a:t>
              </a:r>
            </a:p>
            <a:p>
              <a:pPr algn="ctr">
                <a:spcBef>
                  <a:spcPct val="50000"/>
                </a:spcBef>
              </a:pPr>
              <a:endParaRPr lang="en-US" sz="1050" dirty="0">
                <a:solidFill>
                  <a:srgbClr val="3333FF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3333FF"/>
                  </a:solidFill>
                </a:rPr>
                <a:t>1</a:t>
              </a:r>
            </a:p>
          </p:txBody>
        </p:sp>
        <p:cxnSp>
          <p:nvCxnSpPr>
            <p:cNvPr id="24" name="AutoShape 103"/>
            <p:cNvCxnSpPr>
              <a:cxnSpLocks noChangeShapeType="1"/>
              <a:stCxn id="14" idx="0"/>
            </p:cNvCxnSpPr>
            <p:nvPr/>
          </p:nvCxnSpPr>
          <p:spPr bwMode="auto">
            <a:xfrm flipH="1" flipV="1">
              <a:off x="2880" y="2208"/>
              <a:ext cx="408" cy="2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5" name="Text Box 112"/>
            <p:cNvSpPr txBox="1">
              <a:spLocks noChangeArrowheads="1"/>
            </p:cNvSpPr>
            <p:nvPr/>
          </p:nvSpPr>
          <p:spPr bwMode="auto">
            <a:xfrm>
              <a:off x="2880" y="230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x</a:t>
              </a:r>
            </a:p>
          </p:txBody>
        </p:sp>
        <p:sp>
          <p:nvSpPr>
            <p:cNvPr id="26" name="Text Box 113"/>
            <p:cNvSpPr txBox="1">
              <a:spLocks noChangeArrowheads="1"/>
            </p:cNvSpPr>
            <p:nvPr/>
          </p:nvSpPr>
          <p:spPr bwMode="auto">
            <a:xfrm>
              <a:off x="3024" y="216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4143372" y="4000504"/>
            <a:ext cx="57150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4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(</a:t>
            </a:r>
            <a:r>
              <a:rPr lang="en-US" sz="2400" i="1" dirty="0" smtClean="0"/>
              <a:t>sum-of-product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SOP)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(</a:t>
            </a:r>
            <a:r>
              <a:rPr lang="en-US" sz="2400" i="1" dirty="0" smtClean="0"/>
              <a:t>product-of-sum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POS)</a:t>
            </a:r>
          </a:p>
          <a:p>
            <a:pPr lvl="2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z</a:t>
            </a:r>
            <a:r>
              <a:rPr lang="en-US" sz="2000" dirty="0" smtClean="0"/>
              <a:t>) = </a:t>
            </a:r>
            <a:r>
              <a:rPr lang="en-US" sz="2000" i="1" dirty="0" err="1" smtClean="0"/>
              <a:t>x</a:t>
            </a:r>
            <a:r>
              <a:rPr lang="en-US" sz="2000" dirty="0" err="1" smtClean="0"/>
              <a:t>’</a:t>
            </a:r>
            <a:r>
              <a:rPr lang="en-US" sz="2000" i="1" dirty="0" err="1" smtClean="0"/>
              <a:t>y</a:t>
            </a:r>
            <a:r>
              <a:rPr lang="en-US" sz="2000" dirty="0" err="1" smtClean="0"/>
              <a:t>’</a:t>
            </a:r>
            <a:r>
              <a:rPr lang="en-US" sz="2000" i="1" dirty="0" err="1" smtClean="0"/>
              <a:t>z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xy</a:t>
            </a:r>
            <a:r>
              <a:rPr lang="en-US" sz="2000" dirty="0" err="1" smtClean="0"/>
              <a:t>’</a:t>
            </a:r>
            <a:r>
              <a:rPr lang="en-US" sz="2000" i="1" dirty="0" err="1" smtClean="0"/>
              <a:t>z</a:t>
            </a:r>
            <a:r>
              <a:rPr lang="en-US" sz="2000" dirty="0" smtClean="0"/>
              <a:t>’ + </a:t>
            </a:r>
            <a:r>
              <a:rPr lang="en-US" sz="2000" i="1" dirty="0" smtClean="0"/>
              <a:t>xyz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SOP</a:t>
            </a:r>
          </a:p>
          <a:p>
            <a:pPr lvl="2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(</a:t>
            </a:r>
            <a:r>
              <a:rPr lang="en-US" sz="2000" i="1" dirty="0" smtClean="0"/>
              <a:t>term</a:t>
            </a:r>
            <a:r>
              <a:rPr lang="en-US" sz="2000" dirty="0" smtClean="0"/>
              <a:t>)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minterm</a:t>
            </a:r>
            <a:endParaRPr lang="en-US" sz="2000" i="1" dirty="0"/>
          </a:p>
          <a:p>
            <a:pPr lvl="2"/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i="1" dirty="0" smtClean="0"/>
              <a:t>z</a:t>
            </a:r>
            <a:r>
              <a:rPr lang="en-US" sz="2000" dirty="0" smtClean="0"/>
              <a:t>) = (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 + </a:t>
            </a:r>
            <a:r>
              <a:rPr lang="en-US" sz="2000" i="1" dirty="0" smtClean="0"/>
              <a:t>z</a:t>
            </a:r>
            <a:r>
              <a:rPr lang="en-US" sz="2000" dirty="0" smtClean="0"/>
              <a:t>)(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’ + </a:t>
            </a:r>
            <a:r>
              <a:rPr lang="en-US" sz="2000" i="1" dirty="0" smtClean="0"/>
              <a:t>z</a:t>
            </a:r>
            <a:r>
              <a:rPr lang="en-US" sz="2000" dirty="0" smtClean="0"/>
              <a:t>)(</a:t>
            </a:r>
            <a:r>
              <a:rPr lang="en-US" sz="2000" i="1" dirty="0" smtClean="0"/>
              <a:t>x</a:t>
            </a:r>
            <a:r>
              <a:rPr lang="en-US" sz="2000" dirty="0" smtClean="0"/>
              <a:t> + </a:t>
            </a:r>
            <a:r>
              <a:rPr lang="en-US" sz="2000" i="1" dirty="0" smtClean="0"/>
              <a:t>y</a:t>
            </a:r>
            <a:r>
              <a:rPr lang="en-US" sz="2000" dirty="0" smtClean="0"/>
              <a:t>’ + </a:t>
            </a:r>
            <a:r>
              <a:rPr lang="en-US" sz="2000" i="1" dirty="0" smtClean="0"/>
              <a:t>z</a:t>
            </a:r>
            <a:r>
              <a:rPr lang="en-US" sz="2000" dirty="0" smtClean="0"/>
              <a:t>’)</a:t>
            </a:r>
            <a:r>
              <a:rPr lang="en-US" sz="2000" i="1" dirty="0" smtClean="0"/>
              <a:t>                    </a:t>
            </a:r>
          </a:p>
          <a:p>
            <a:pPr marL="1314450" lvl="2" indent="-514350">
              <a:buNone/>
            </a:pPr>
            <a:r>
              <a:rPr lang="en-US" sz="2000" i="1" dirty="0" smtClean="0"/>
              <a:t>                       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’ + </a:t>
            </a:r>
            <a:r>
              <a:rPr lang="en-US" sz="2000" i="1" dirty="0" smtClean="0"/>
              <a:t>y</a:t>
            </a:r>
            <a:r>
              <a:rPr lang="en-US" sz="2000" dirty="0" smtClean="0"/>
              <a:t> + </a:t>
            </a:r>
            <a:r>
              <a:rPr lang="en-US" sz="2000" i="1" dirty="0" smtClean="0"/>
              <a:t>z</a:t>
            </a:r>
            <a:r>
              <a:rPr lang="en-US" sz="2000" dirty="0" smtClean="0"/>
              <a:t>’)(</a:t>
            </a:r>
            <a:r>
              <a:rPr lang="en-US" sz="2000" i="1" dirty="0" smtClean="0"/>
              <a:t>x</a:t>
            </a:r>
            <a:r>
              <a:rPr lang="en-US" sz="2000" dirty="0" smtClean="0"/>
              <a:t>’ + </a:t>
            </a:r>
            <a:r>
              <a:rPr lang="en-US" sz="2000" i="1" dirty="0" smtClean="0"/>
              <a:t>y</a:t>
            </a:r>
            <a:r>
              <a:rPr lang="en-US" sz="2000" dirty="0" smtClean="0"/>
              <a:t>’ + </a:t>
            </a:r>
            <a:r>
              <a:rPr lang="en-US" sz="2000" i="1" dirty="0" smtClean="0"/>
              <a:t>z</a:t>
            </a:r>
            <a:r>
              <a:rPr lang="en-US" sz="2000" dirty="0" smtClean="0"/>
              <a:t>) 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POS</a:t>
            </a:r>
          </a:p>
          <a:p>
            <a:pPr marL="1314450" lvl="2" indent="-51435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(</a:t>
            </a:r>
            <a:r>
              <a:rPr lang="en-US" sz="2000" i="1" dirty="0" smtClean="0"/>
              <a:t>term</a:t>
            </a:r>
            <a:r>
              <a:rPr lang="en-US" sz="2000" dirty="0" smtClean="0"/>
              <a:t>)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maxterm</a:t>
            </a:r>
            <a:endParaRPr lang="en-US" sz="20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minterm</a:t>
            </a:r>
            <a:r>
              <a:rPr lang="en-US" sz="2800" dirty="0" smtClean="0"/>
              <a:t>/</a:t>
            </a:r>
            <a:r>
              <a:rPr lang="en-US" sz="2800" i="1" dirty="0" err="1" smtClean="0"/>
              <a:t>maxterm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literal </a:t>
            </a:r>
            <a:r>
              <a:rPr lang="en-US" sz="2800" dirty="0" err="1" smtClean="0"/>
              <a:t>lengkap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7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4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Variabel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dirty="0" smtClean="0"/>
          </a:p>
        </p:txBody>
      </p:sp>
      <p:sp>
        <p:nvSpPr>
          <p:cNvPr id="10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B25E-A4D9-43D7-8330-7D73C73A2AA6}" type="datetime3">
              <a:rPr lang="en-US" smtClean="0"/>
              <a:pPr>
                <a:defRPr/>
              </a:pPr>
              <a:t>23 August 2015</a:t>
            </a:fld>
            <a:endParaRPr lang="en-US" smtClean="0"/>
          </a:p>
        </p:txBody>
      </p:sp>
      <p:sp>
        <p:nvSpPr>
          <p:cNvPr id="10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LOGIKA MATEMATIKA T-10 07</a:t>
            </a:r>
          </a:p>
        </p:txBody>
      </p:sp>
      <p:sp>
        <p:nvSpPr>
          <p:cNvPr id="1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C0F9B-2EB1-4737-81C9-23C178A52492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graphicFrame>
        <p:nvGraphicFramePr>
          <p:cNvPr id="6338" name="Group 194"/>
          <p:cNvGraphicFramePr>
            <a:graphicFrameLocks noGrp="1"/>
          </p:cNvGraphicFramePr>
          <p:nvPr/>
        </p:nvGraphicFramePr>
        <p:xfrm>
          <a:off x="579438" y="1765300"/>
          <a:ext cx="3840162" cy="2273300"/>
        </p:xfrm>
        <a:graphic>
          <a:graphicData uri="http://schemas.openxmlformats.org/drawingml/2006/table">
            <a:tbl>
              <a:tblPr/>
              <a:tblGrid>
                <a:gridCol w="960437"/>
                <a:gridCol w="960438"/>
                <a:gridCol w="958850"/>
                <a:gridCol w="960437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w’x’y’z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w’x’y’z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w’x’yz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w’xy’z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w’xyz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wxy’z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wxyz’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wx’y’z’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wx’y’z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wx’yz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5943600" y="1981200"/>
          <a:ext cx="2925763" cy="1828800"/>
        </p:xfrm>
        <a:graphic>
          <a:graphicData uri="http://schemas.openxmlformats.org/drawingml/2006/table">
            <a:tbl>
              <a:tblPr/>
              <a:tblGrid>
                <a:gridCol w="731838"/>
                <a:gridCol w="730250"/>
                <a:gridCol w="731837"/>
                <a:gridCol w="7318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43" name="Group 199"/>
          <p:cNvGraphicFramePr>
            <a:graphicFrameLocks noGrp="1"/>
          </p:cNvGraphicFramePr>
          <p:nvPr/>
        </p:nvGraphicFramePr>
        <p:xfrm>
          <a:off x="5913438" y="4343400"/>
          <a:ext cx="2925762" cy="1981201"/>
        </p:xfrm>
        <a:graphic>
          <a:graphicData uri="http://schemas.openxmlformats.org/drawingml/2006/table">
            <a:tbl>
              <a:tblPr/>
              <a:tblGrid>
                <a:gridCol w="731837"/>
                <a:gridCol w="730250"/>
                <a:gridCol w="731838"/>
                <a:gridCol w="731837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6336" name="AutoShape 192"/>
          <p:cNvSpPr>
            <a:spLocks noChangeArrowheads="1"/>
          </p:cNvSpPr>
          <p:nvPr/>
        </p:nvSpPr>
        <p:spPr bwMode="auto">
          <a:xfrm>
            <a:off x="495300" y="4495800"/>
            <a:ext cx="4953000" cy="1752600"/>
          </a:xfrm>
          <a:prstGeom prst="homePlate">
            <a:avLst>
              <a:gd name="adj" fmla="val 54350"/>
            </a:avLst>
          </a:prstGeom>
          <a:solidFill>
            <a:srgbClr val="FF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 smtClean="0"/>
          </a:p>
          <a:p>
            <a:pPr algn="ctr">
              <a:spcBef>
                <a:spcPct val="50000"/>
              </a:spcBef>
            </a:pPr>
            <a:r>
              <a:rPr lang="en-US" dirty="0" smtClean="0"/>
              <a:t>f(</a:t>
            </a:r>
            <a:r>
              <a:rPr lang="en-US" dirty="0" err="1" smtClean="0"/>
              <a:t>w,x,y,z</a:t>
            </a:r>
            <a:r>
              <a:rPr lang="en-US" dirty="0"/>
              <a:t>) = </a:t>
            </a:r>
            <a:r>
              <a:rPr lang="en-US" i="1" dirty="0" err="1">
                <a:solidFill>
                  <a:schemeClr val="accent2"/>
                </a:solidFill>
              </a:rPr>
              <a:t>wxy’z</a:t>
            </a:r>
            <a:r>
              <a:rPr lang="en-US" i="1" dirty="0"/>
              <a:t> + </a:t>
            </a:r>
            <a:r>
              <a:rPr lang="en-US" i="1" dirty="0" err="1">
                <a:solidFill>
                  <a:srgbClr val="FF0000"/>
                </a:solidFill>
              </a:rPr>
              <a:t>wxyz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  <a:r>
              <a:rPr lang="en-US" i="1" dirty="0"/>
              <a:t>+  </a:t>
            </a:r>
          </a:p>
          <a:p>
            <a:pPr algn="ctr">
              <a:spcBef>
                <a:spcPct val="50000"/>
              </a:spcBef>
            </a:pPr>
            <a:r>
              <a:rPr lang="en-US" i="1" dirty="0"/>
              <a:t>                    </a:t>
            </a:r>
            <a:r>
              <a:rPr lang="en-US" i="1" dirty="0" err="1">
                <a:solidFill>
                  <a:srgbClr val="008000"/>
                </a:solidFill>
              </a:rPr>
              <a:t>wx’y’z</a:t>
            </a:r>
            <a:r>
              <a:rPr lang="en-US" i="1" dirty="0">
                <a:solidFill>
                  <a:srgbClr val="008000"/>
                </a:solidFill>
              </a:rPr>
              <a:t>’</a:t>
            </a:r>
            <a:r>
              <a:rPr lang="en-US" i="1" dirty="0"/>
              <a:t> + </a:t>
            </a:r>
            <a:r>
              <a:rPr lang="en-US" i="1" dirty="0" err="1"/>
              <a:t>w’x’y’z</a:t>
            </a:r>
            <a:r>
              <a:rPr lang="en-US" i="1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i="1" dirty="0"/>
              <a:t>     + </a:t>
            </a:r>
            <a:r>
              <a:rPr lang="en-US" i="1" dirty="0" err="1">
                <a:solidFill>
                  <a:srgbClr val="FF0000"/>
                </a:solidFill>
              </a:rPr>
              <a:t>w’xyz</a:t>
            </a:r>
            <a:r>
              <a:rPr lang="en-US" i="1" dirty="0">
                <a:solidFill>
                  <a:srgbClr val="FF0000"/>
                </a:solidFill>
              </a:rPr>
              <a:t>’</a:t>
            </a:r>
          </a:p>
          <a:p>
            <a:pPr algn="ctr"/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0" y="1371600"/>
            <a:ext cx="4572000" cy="2514600"/>
            <a:chOff x="0" y="1371600"/>
            <a:chExt cx="4572000" cy="2514600"/>
          </a:xfrm>
        </p:grpSpPr>
        <p:sp>
          <p:nvSpPr>
            <p:cNvPr id="14433" name="Text Box 195"/>
            <p:cNvSpPr txBox="1">
              <a:spLocks noChangeArrowheads="1"/>
            </p:cNvSpPr>
            <p:nvPr/>
          </p:nvSpPr>
          <p:spPr bwMode="auto">
            <a:xfrm>
              <a:off x="76200" y="1600200"/>
              <a:ext cx="533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/>
                <a:t>wx</a:t>
              </a:r>
              <a:endParaRPr lang="en-US" sz="16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1371600"/>
              <a:ext cx="4572000" cy="2514600"/>
              <a:chOff x="0" y="1371600"/>
              <a:chExt cx="4572000" cy="2514600"/>
            </a:xfrm>
          </p:grpSpPr>
          <p:sp>
            <p:nvSpPr>
              <p:cNvPr id="14397" name="Text Box 77"/>
              <p:cNvSpPr txBox="1">
                <a:spLocks noChangeArrowheads="1"/>
              </p:cNvSpPr>
              <p:nvPr/>
            </p:nvSpPr>
            <p:spPr bwMode="auto">
              <a:xfrm>
                <a:off x="503238" y="1431925"/>
                <a:ext cx="40687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   00           01        </a:t>
                </a:r>
                <a:r>
                  <a:rPr lang="en-US" sz="2000" dirty="0" smtClean="0">
                    <a:solidFill>
                      <a:srgbClr val="3333FF"/>
                    </a:solidFill>
                  </a:rPr>
                  <a:t>11          10</a:t>
                </a:r>
                <a:endParaRPr lang="en-US" sz="2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14430" name="Text Box 190"/>
              <p:cNvSpPr txBox="1">
                <a:spLocks noChangeArrowheads="1"/>
              </p:cNvSpPr>
              <p:nvPr/>
            </p:nvSpPr>
            <p:spPr bwMode="auto">
              <a:xfrm>
                <a:off x="0" y="1889125"/>
                <a:ext cx="503238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14431" name="Text Box 191"/>
              <p:cNvSpPr txBox="1">
                <a:spLocks noChangeArrowheads="1"/>
              </p:cNvSpPr>
              <p:nvPr/>
            </p:nvSpPr>
            <p:spPr bwMode="auto">
              <a:xfrm>
                <a:off x="0" y="3032125"/>
                <a:ext cx="503238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rgbClr val="3333FF"/>
                    </a:solidFill>
                  </a:rPr>
                  <a:t>10</a:t>
                </a:r>
              </a:p>
            </p:txBody>
          </p:sp>
          <p:cxnSp>
            <p:nvCxnSpPr>
              <p:cNvPr id="14434" name="AutoShape 196"/>
              <p:cNvCxnSpPr>
                <a:cxnSpLocks noChangeShapeType="1"/>
                <a:stCxn id="14433" idx="3"/>
              </p:cNvCxnSpPr>
              <p:nvPr/>
            </p:nvCxnSpPr>
            <p:spPr bwMode="auto">
              <a:xfrm flipH="1" flipV="1">
                <a:off x="304800" y="1524000"/>
                <a:ext cx="304800" cy="2444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4435" name="Text Box 197"/>
              <p:cNvSpPr txBox="1">
                <a:spLocks noChangeArrowheads="1"/>
              </p:cNvSpPr>
              <p:nvPr/>
            </p:nvSpPr>
            <p:spPr bwMode="auto">
              <a:xfrm>
                <a:off x="457200" y="13716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5334000" y="1447800"/>
            <a:ext cx="3657600" cy="2301875"/>
            <a:chOff x="5334000" y="1447800"/>
            <a:chExt cx="3657600" cy="2301875"/>
          </a:xfrm>
        </p:grpSpPr>
        <p:cxnSp>
          <p:nvCxnSpPr>
            <p:cNvPr id="14436" name="AutoShape 201"/>
            <p:cNvCxnSpPr>
              <a:cxnSpLocks noChangeShapeType="1"/>
            </p:cNvCxnSpPr>
            <p:nvPr/>
          </p:nvCxnSpPr>
          <p:spPr bwMode="auto">
            <a:xfrm flipH="1" flipV="1">
              <a:off x="5638800" y="1676400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8" name="Group 27"/>
            <p:cNvGrpSpPr/>
            <p:nvPr/>
          </p:nvGrpSpPr>
          <p:grpSpPr>
            <a:xfrm>
              <a:off x="5334000" y="1447800"/>
              <a:ext cx="3657600" cy="2301875"/>
              <a:chOff x="5334000" y="1447800"/>
              <a:chExt cx="3657600" cy="2301875"/>
            </a:xfrm>
          </p:grpSpPr>
          <p:sp>
            <p:nvSpPr>
              <p:cNvPr id="14396" name="Text Box 75"/>
              <p:cNvSpPr txBox="1">
                <a:spLocks noChangeArrowheads="1"/>
              </p:cNvSpPr>
              <p:nvPr/>
            </p:nvSpPr>
            <p:spPr bwMode="auto">
              <a:xfrm>
                <a:off x="5981700" y="1600200"/>
                <a:ext cx="30099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00        01       11       10</a:t>
                </a:r>
              </a:p>
            </p:txBody>
          </p:sp>
          <p:sp>
            <p:nvSpPr>
              <p:cNvPr id="14398" name="Text Box 86"/>
              <p:cNvSpPr txBox="1">
                <a:spLocks noChangeArrowheads="1"/>
              </p:cNvSpPr>
              <p:nvPr/>
            </p:nvSpPr>
            <p:spPr bwMode="auto">
              <a:xfrm>
                <a:off x="5516563" y="1965325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14399" name="Text Box 88"/>
              <p:cNvSpPr txBox="1">
                <a:spLocks noChangeArrowheads="1"/>
              </p:cNvSpPr>
              <p:nvPr/>
            </p:nvSpPr>
            <p:spPr bwMode="auto">
              <a:xfrm>
                <a:off x="5516563" y="2895600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10</a:t>
                </a:r>
              </a:p>
            </p:txBody>
          </p:sp>
          <p:sp>
            <p:nvSpPr>
              <p:cNvPr id="14437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14438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wx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214942" y="3857628"/>
            <a:ext cx="3657600" cy="2301875"/>
            <a:chOff x="5334000" y="1447800"/>
            <a:chExt cx="3657600" cy="2301875"/>
          </a:xfrm>
        </p:grpSpPr>
        <p:cxnSp>
          <p:nvCxnSpPr>
            <p:cNvPr id="38" name="AutoShape 201"/>
            <p:cNvCxnSpPr>
              <a:cxnSpLocks noChangeShapeType="1"/>
            </p:cNvCxnSpPr>
            <p:nvPr/>
          </p:nvCxnSpPr>
          <p:spPr bwMode="auto">
            <a:xfrm flipH="1" flipV="1">
              <a:off x="5638800" y="1676400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39" name="Group 38"/>
            <p:cNvGrpSpPr/>
            <p:nvPr/>
          </p:nvGrpSpPr>
          <p:grpSpPr>
            <a:xfrm>
              <a:off x="5334000" y="1447800"/>
              <a:ext cx="3657600" cy="2301875"/>
              <a:chOff x="5334000" y="1447800"/>
              <a:chExt cx="3657600" cy="2301875"/>
            </a:xfrm>
          </p:grpSpPr>
          <p:sp>
            <p:nvSpPr>
              <p:cNvPr id="40" name="Text Box 75"/>
              <p:cNvSpPr txBox="1">
                <a:spLocks noChangeArrowheads="1"/>
              </p:cNvSpPr>
              <p:nvPr/>
            </p:nvSpPr>
            <p:spPr bwMode="auto">
              <a:xfrm>
                <a:off x="5981700" y="1600200"/>
                <a:ext cx="30099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  00        01       11       10</a:t>
                </a:r>
              </a:p>
            </p:txBody>
          </p:sp>
          <p:sp>
            <p:nvSpPr>
              <p:cNvPr id="41" name="Text Box 86"/>
              <p:cNvSpPr txBox="1">
                <a:spLocks noChangeArrowheads="1"/>
              </p:cNvSpPr>
              <p:nvPr/>
            </p:nvSpPr>
            <p:spPr bwMode="auto">
              <a:xfrm>
                <a:off x="5516563" y="1965325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00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01</a:t>
                </a:r>
              </a:p>
            </p:txBody>
          </p:sp>
          <p:sp>
            <p:nvSpPr>
              <p:cNvPr id="42" name="Text Box 88"/>
              <p:cNvSpPr txBox="1">
                <a:spLocks noChangeArrowheads="1"/>
              </p:cNvSpPr>
              <p:nvPr/>
            </p:nvSpPr>
            <p:spPr bwMode="auto">
              <a:xfrm>
                <a:off x="5516563" y="2895600"/>
                <a:ext cx="503237" cy="854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11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3333FF"/>
                    </a:solidFill>
                  </a:rPr>
                  <a:t>10</a:t>
                </a:r>
              </a:p>
            </p:txBody>
          </p:sp>
          <p:sp>
            <p:nvSpPr>
              <p:cNvPr id="43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44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wx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513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63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1.						2.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857496"/>
          <a:ext cx="3714777" cy="3291840"/>
        </p:xfrm>
        <a:graphic>
          <a:graphicData uri="http://schemas.openxmlformats.org/drawingml/2006/table">
            <a:tbl>
              <a:tblPr/>
              <a:tblGrid>
                <a:gridCol w="721350"/>
                <a:gridCol w="721350"/>
                <a:gridCol w="721350"/>
                <a:gridCol w="1550727"/>
              </a:tblGrid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2857496"/>
          <a:ext cx="3357586" cy="3291840"/>
        </p:xfrm>
        <a:graphic>
          <a:graphicData uri="http://schemas.openxmlformats.org/drawingml/2006/table">
            <a:tbl>
              <a:tblPr/>
              <a:tblGrid>
                <a:gridCol w="651989"/>
                <a:gridCol w="651989"/>
                <a:gridCol w="651989"/>
                <a:gridCol w="1401619"/>
              </a:tblGrid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8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				  4.			 5.  	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143116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86182" y="2143116"/>
          <a:ext cx="2286015" cy="2743200"/>
        </p:xfrm>
        <a:graphic>
          <a:graphicData uri="http://schemas.openxmlformats.org/drawingml/2006/table">
            <a:tbl>
              <a:tblPr/>
              <a:tblGrid>
                <a:gridCol w="443907"/>
                <a:gridCol w="443907"/>
                <a:gridCol w="443907"/>
                <a:gridCol w="954294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8" y="2143116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4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- 1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9DBC0-0588-4CB1-BAEA-C99203CC4DB3}" type="datetime3">
              <a:rPr lang="en-US" smtClean="0"/>
              <a:pPr>
                <a:defRPr/>
              </a:pPr>
              <a:t>23 August 2015</a:t>
            </a:fld>
            <a:endParaRPr lang="en-US" smtClean="0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0604E-EFDD-48A2-B3FE-9275CA2097E0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566860"/>
            <a:ext cx="7924800" cy="1504950"/>
          </a:xfrm>
          <a:prstGeom prst="rect">
            <a:avLst/>
          </a:prstGeom>
          <a:solidFill>
            <a:srgbClr val="33CCFF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</a:pPr>
            <a:r>
              <a:rPr lang="en-US" u="sng" dirty="0">
                <a:cs typeface="Arial" charset="0"/>
              </a:rPr>
              <a:t>TEKNIK MINIMASI FUNGSI BOOLEAN DENGAN PETA KARNAUGH</a:t>
            </a:r>
            <a:endParaRPr lang="en-US" dirty="0">
              <a:cs typeface="Arial" charset="0"/>
            </a:endParaRPr>
          </a:p>
          <a:p>
            <a:pPr marL="285750" indent="-285750" algn="just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Menggabungkan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kotak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kotak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bersisian</a:t>
            </a:r>
            <a:r>
              <a:rPr lang="en-US" dirty="0">
                <a:cs typeface="Arial" charset="0"/>
              </a:rPr>
              <a:t>. </a:t>
            </a:r>
          </a:p>
          <a:p>
            <a:pPr marL="285750" indent="-285750" algn="just"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  <a:cs typeface="Arial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Kotak-kotak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bersebrangan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dianggap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sebagai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kotak-kotak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 yang </a:t>
            </a:r>
            <a:r>
              <a:rPr lang="en-US" dirty="0" err="1">
                <a:solidFill>
                  <a:srgbClr val="3333FF"/>
                </a:solidFill>
                <a:cs typeface="Arial" charset="0"/>
              </a:rPr>
              <a:t>bersisian</a:t>
            </a:r>
            <a:r>
              <a:rPr lang="en-US" dirty="0">
                <a:solidFill>
                  <a:srgbClr val="3333FF"/>
                </a:solidFill>
                <a:cs typeface="Arial" charset="0"/>
              </a:rPr>
              <a:t>.</a:t>
            </a:r>
            <a:endParaRPr lang="en-US" dirty="0">
              <a:solidFill>
                <a:srgbClr val="3333FF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19100" y="3429000"/>
            <a:ext cx="3467100" cy="2301875"/>
            <a:chOff x="288" y="2160"/>
            <a:chExt cx="2184" cy="1450"/>
          </a:xfrm>
        </p:grpSpPr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1963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1502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1042" y="3294"/>
              <a:ext cx="460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581" y="3294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78" name="Rectangle 11"/>
            <p:cNvSpPr>
              <a:spLocks noChangeArrowheads="1"/>
            </p:cNvSpPr>
            <p:nvPr/>
          </p:nvSpPr>
          <p:spPr bwMode="auto">
            <a:xfrm>
              <a:off x="1963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79" name="Rectangle 12"/>
            <p:cNvSpPr>
              <a:spLocks noChangeArrowheads="1"/>
            </p:cNvSpPr>
            <p:nvPr/>
          </p:nvSpPr>
          <p:spPr bwMode="auto">
            <a:xfrm>
              <a:off x="1502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0" name="Rectangle 13"/>
            <p:cNvSpPr>
              <a:spLocks noChangeArrowheads="1"/>
            </p:cNvSpPr>
            <p:nvPr/>
          </p:nvSpPr>
          <p:spPr bwMode="auto">
            <a:xfrm>
              <a:off x="1042" y="2977"/>
              <a:ext cx="460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1" name="Rectangle 14"/>
            <p:cNvSpPr>
              <a:spLocks noChangeArrowheads="1"/>
            </p:cNvSpPr>
            <p:nvPr/>
          </p:nvSpPr>
          <p:spPr bwMode="auto">
            <a:xfrm>
              <a:off x="581" y="2977"/>
              <a:ext cx="461" cy="317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aseline="-25000"/>
                <a:t>1</a:t>
              </a:r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1963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3" name="Rectangle 16"/>
            <p:cNvSpPr>
              <a:spLocks noChangeArrowheads="1"/>
            </p:cNvSpPr>
            <p:nvPr/>
          </p:nvSpPr>
          <p:spPr bwMode="auto">
            <a:xfrm>
              <a:off x="1502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4" name="Rectangle 17"/>
            <p:cNvSpPr>
              <a:spLocks noChangeArrowheads="1"/>
            </p:cNvSpPr>
            <p:nvPr/>
          </p:nvSpPr>
          <p:spPr bwMode="auto">
            <a:xfrm>
              <a:off x="1042" y="2661"/>
              <a:ext cx="460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5" name="Rectangle 18"/>
            <p:cNvSpPr>
              <a:spLocks noChangeArrowheads="1"/>
            </p:cNvSpPr>
            <p:nvPr/>
          </p:nvSpPr>
          <p:spPr bwMode="auto">
            <a:xfrm>
              <a:off x="581" y="2661"/>
              <a:ext cx="461" cy="316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6" name="Rectangle 19"/>
            <p:cNvSpPr>
              <a:spLocks noChangeArrowheads="1"/>
            </p:cNvSpPr>
            <p:nvPr/>
          </p:nvSpPr>
          <p:spPr bwMode="auto">
            <a:xfrm>
              <a:off x="1963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87" name="Rectangle 20"/>
            <p:cNvSpPr>
              <a:spLocks noChangeArrowheads="1"/>
            </p:cNvSpPr>
            <p:nvPr/>
          </p:nvSpPr>
          <p:spPr bwMode="auto">
            <a:xfrm>
              <a:off x="1502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/>
                <a:t>1</a:t>
              </a:r>
            </a:p>
          </p:txBody>
        </p:sp>
        <p:sp>
          <p:nvSpPr>
            <p:cNvPr id="15388" name="Rectangle 21"/>
            <p:cNvSpPr>
              <a:spLocks noChangeArrowheads="1"/>
            </p:cNvSpPr>
            <p:nvPr/>
          </p:nvSpPr>
          <p:spPr bwMode="auto">
            <a:xfrm>
              <a:off x="1042" y="2362"/>
              <a:ext cx="460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/>
                <a:t>1</a:t>
              </a:r>
            </a:p>
          </p:txBody>
        </p:sp>
        <p:sp>
          <p:nvSpPr>
            <p:cNvPr id="15389" name="Rectangle 22"/>
            <p:cNvSpPr>
              <a:spLocks noChangeArrowheads="1"/>
            </p:cNvSpPr>
            <p:nvPr/>
          </p:nvSpPr>
          <p:spPr bwMode="auto">
            <a:xfrm>
              <a:off x="581" y="2362"/>
              <a:ext cx="461" cy="299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5390" name="Line 23"/>
            <p:cNvSpPr>
              <a:spLocks noChangeShapeType="1"/>
            </p:cNvSpPr>
            <p:nvPr/>
          </p:nvSpPr>
          <p:spPr bwMode="auto">
            <a:xfrm>
              <a:off x="581" y="2362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4"/>
            <p:cNvSpPr>
              <a:spLocks noChangeShapeType="1"/>
            </p:cNvSpPr>
            <p:nvPr/>
          </p:nvSpPr>
          <p:spPr bwMode="auto">
            <a:xfrm>
              <a:off x="581" y="2661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5"/>
            <p:cNvSpPr>
              <a:spLocks noChangeShapeType="1"/>
            </p:cNvSpPr>
            <p:nvPr/>
          </p:nvSpPr>
          <p:spPr bwMode="auto">
            <a:xfrm>
              <a:off x="581" y="2977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6"/>
            <p:cNvSpPr>
              <a:spLocks noChangeShapeType="1"/>
            </p:cNvSpPr>
            <p:nvPr/>
          </p:nvSpPr>
          <p:spPr bwMode="auto">
            <a:xfrm>
              <a:off x="581" y="329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7"/>
            <p:cNvSpPr>
              <a:spLocks noChangeShapeType="1"/>
            </p:cNvSpPr>
            <p:nvPr/>
          </p:nvSpPr>
          <p:spPr bwMode="auto">
            <a:xfrm>
              <a:off x="581" y="361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8"/>
            <p:cNvSpPr>
              <a:spLocks noChangeShapeType="1"/>
            </p:cNvSpPr>
            <p:nvPr/>
          </p:nvSpPr>
          <p:spPr bwMode="auto">
            <a:xfrm>
              <a:off x="581" y="2362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29"/>
            <p:cNvSpPr>
              <a:spLocks noChangeShapeType="1"/>
            </p:cNvSpPr>
            <p:nvPr/>
          </p:nvSpPr>
          <p:spPr bwMode="auto">
            <a:xfrm>
              <a:off x="1042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0"/>
            <p:cNvSpPr>
              <a:spLocks noChangeShapeType="1"/>
            </p:cNvSpPr>
            <p:nvPr/>
          </p:nvSpPr>
          <p:spPr bwMode="auto">
            <a:xfrm>
              <a:off x="1502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1"/>
            <p:cNvSpPr>
              <a:spLocks noChangeShapeType="1"/>
            </p:cNvSpPr>
            <p:nvPr/>
          </p:nvSpPr>
          <p:spPr bwMode="auto">
            <a:xfrm>
              <a:off x="1963" y="236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2"/>
            <p:cNvSpPr>
              <a:spLocks noChangeShapeType="1"/>
            </p:cNvSpPr>
            <p:nvPr/>
          </p:nvSpPr>
          <p:spPr bwMode="auto">
            <a:xfrm>
              <a:off x="2424" y="2362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Text Box 33"/>
            <p:cNvSpPr txBox="1">
              <a:spLocks noChangeArrowheads="1"/>
            </p:cNvSpPr>
            <p:nvPr/>
          </p:nvSpPr>
          <p:spPr bwMode="auto">
            <a:xfrm>
              <a:off x="576" y="216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307" y="2410"/>
              <a:ext cx="3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 dirty="0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 sz="1400" dirty="0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 sz="2000" dirty="0">
                  <a:solidFill>
                    <a:srgbClr val="3333FF"/>
                  </a:solidFill>
                </a:rPr>
                <a:t>01</a:t>
              </a:r>
            </a:p>
          </p:txBody>
        </p:sp>
        <p:sp>
          <p:nvSpPr>
            <p:cNvPr id="15402" name="Text Box 35"/>
            <p:cNvSpPr txBox="1">
              <a:spLocks noChangeArrowheads="1"/>
            </p:cNvSpPr>
            <p:nvPr/>
          </p:nvSpPr>
          <p:spPr bwMode="auto">
            <a:xfrm>
              <a:off x="288" y="3034"/>
              <a:ext cx="31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 sz="1000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 sz="2000">
                  <a:solidFill>
                    <a:srgbClr val="3333FF"/>
                  </a:solidFill>
                </a:rPr>
                <a:t>10</a:t>
              </a:r>
            </a:p>
          </p:txBody>
        </p:sp>
      </p:grp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1066800" y="4800600"/>
            <a:ext cx="2514600" cy="381000"/>
          </a:xfrm>
          <a:prstGeom prst="rect">
            <a:avLst/>
          </a:prstGeom>
          <a:noFill/>
          <a:ln w="3810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16" name="AutoShape 48"/>
          <p:cNvCxnSpPr>
            <a:cxnSpLocks noChangeShapeType="1"/>
            <a:stCxn id="7204" idx="3"/>
            <a:endCxn id="7217" idx="1"/>
          </p:cNvCxnSpPr>
          <p:nvPr/>
        </p:nvCxnSpPr>
        <p:spPr bwMode="auto">
          <a:xfrm>
            <a:off x="3581400" y="4991100"/>
            <a:ext cx="1447800" cy="43339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</p:cxn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5029200" y="4705350"/>
            <a:ext cx="3329014" cy="1438294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dirty="0">
                <a:solidFill>
                  <a:srgbClr val="3333FF"/>
                </a:solidFill>
              </a:rPr>
              <a:t>w x y z</a:t>
            </a:r>
            <a:r>
              <a:rPr lang="en-US" sz="1400" dirty="0"/>
              <a:t>  </a:t>
            </a:r>
            <a:r>
              <a:rPr lang="en-US" sz="1400" dirty="0" err="1"/>
              <a:t>Perhatikan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yang</a:t>
            </a:r>
          </a:p>
          <a:p>
            <a:pPr eaLnBrk="0" hangingPunct="0"/>
            <a:r>
              <a:rPr lang="en-US" sz="1400" dirty="0"/>
              <a:t> 1 1 0 0  </a:t>
            </a:r>
            <a:r>
              <a:rPr lang="en-US" sz="1400" dirty="0" err="1"/>
              <a:t>angkanya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endParaRPr lang="en-US" sz="1400" dirty="0"/>
          </a:p>
          <a:p>
            <a:pPr eaLnBrk="0" hangingPunct="0"/>
            <a:r>
              <a:rPr lang="en-US" sz="1400" dirty="0"/>
              <a:t> 1 1 0 1  </a:t>
            </a:r>
            <a:r>
              <a:rPr lang="en-US" sz="1400" dirty="0" err="1"/>
              <a:t>tu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-w</a:t>
            </a:r>
          </a:p>
          <a:p>
            <a:pPr eaLnBrk="0" hangingPunct="0"/>
            <a:r>
              <a:rPr lang="en-US" sz="1400" dirty="0"/>
              <a:t> 1 1 1 1 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x. </a:t>
            </a:r>
            <a:r>
              <a:rPr lang="en-US" sz="1400" dirty="0" err="1"/>
              <a:t>Jadi</a:t>
            </a:r>
            <a:r>
              <a:rPr lang="en-US" sz="1400" dirty="0"/>
              <a:t> </a:t>
            </a:r>
            <a:r>
              <a:rPr lang="en-US" sz="1400" dirty="0" err="1"/>
              <a:t>hasilnya</a:t>
            </a:r>
            <a:endParaRPr lang="en-US" sz="1400" dirty="0"/>
          </a:p>
          <a:p>
            <a:pPr eaLnBrk="0" hangingPunct="0"/>
            <a:r>
              <a:rPr lang="en-US" sz="1400" dirty="0"/>
              <a:t> 1 1 1 0  </a:t>
            </a:r>
            <a:r>
              <a:rPr lang="en-US" sz="1400" dirty="0" err="1"/>
              <a:t>adalah</a:t>
            </a:r>
            <a:r>
              <a:rPr lang="en-US" sz="1400" dirty="0"/>
              <a:t>   </a:t>
            </a:r>
            <a:r>
              <a:rPr lang="en-US" sz="1400" dirty="0">
                <a:solidFill>
                  <a:srgbClr val="FF0000"/>
                </a:solidFill>
              </a:rPr>
              <a:t>w x</a:t>
            </a:r>
          </a:p>
          <a:p>
            <a:pPr eaLnBrk="0" hangingPunct="0"/>
            <a:r>
              <a:rPr lang="en-US" sz="1400" dirty="0"/>
              <a:t> </a:t>
            </a:r>
            <a:r>
              <a:rPr lang="en-US" sz="1400" dirty="0">
                <a:solidFill>
                  <a:srgbClr val="3333FF"/>
                </a:solidFill>
              </a:rPr>
              <a:t>1 1</a:t>
            </a:r>
          </a:p>
        </p:txBody>
      </p:sp>
      <p:cxnSp>
        <p:nvCxnSpPr>
          <p:cNvPr id="7219" name="AutoShape 51"/>
          <p:cNvCxnSpPr>
            <a:cxnSpLocks noChangeShapeType="1"/>
            <a:stCxn id="7218" idx="3"/>
            <a:endCxn id="7220" idx="1"/>
          </p:cNvCxnSpPr>
          <p:nvPr/>
        </p:nvCxnSpPr>
        <p:spPr bwMode="auto">
          <a:xfrm flipV="1">
            <a:off x="2971800" y="3814766"/>
            <a:ext cx="2514600" cy="18573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3333FF"/>
            </a:solidFill>
            <a:miter lim="800000"/>
            <a:headEnd/>
            <a:tailEnd type="triangle" w="med" len="med"/>
          </a:ln>
        </p:spPr>
      </p:cxn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486400" y="3200400"/>
            <a:ext cx="3086128" cy="1228732"/>
          </a:xfrm>
          <a:prstGeom prst="rect">
            <a:avLst/>
          </a:prstGeom>
          <a:solidFill>
            <a:srgbClr val="FFFFCC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pPr marL="673100" indent="-673100" eaLnBrk="0" hangingPunct="0"/>
            <a:r>
              <a:rPr lang="en-US" sz="1400" dirty="0">
                <a:solidFill>
                  <a:srgbClr val="3333FF"/>
                </a:solidFill>
              </a:rPr>
              <a:t>w x y z</a:t>
            </a:r>
            <a:r>
              <a:rPr lang="en-US" sz="1400" dirty="0"/>
              <a:t>  </a:t>
            </a:r>
            <a:r>
              <a:rPr lang="en-US" sz="1400" dirty="0" err="1"/>
              <a:t>Perhatikan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yang</a:t>
            </a:r>
          </a:p>
          <a:p>
            <a:pPr marL="673100" indent="-673100" eaLnBrk="0" hangingPunct="0"/>
            <a:r>
              <a:rPr lang="en-US" sz="1400" dirty="0"/>
              <a:t> 0 0 0 1  </a:t>
            </a:r>
            <a:r>
              <a:rPr lang="en-US" sz="1400" dirty="0" err="1"/>
              <a:t>angkanya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 smtClean="0"/>
              <a:t>dalam</a:t>
            </a:r>
            <a:endParaRPr lang="en-US" sz="1400" dirty="0"/>
          </a:p>
          <a:p>
            <a:pPr marL="673100" indent="-673100" eaLnBrk="0" hangingPunct="0"/>
            <a:r>
              <a:rPr lang="en-US" sz="1400" dirty="0"/>
              <a:t> 0 0 1 1 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/>
              <a:t>kolom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-w</a:t>
            </a:r>
          </a:p>
          <a:p>
            <a:pPr marL="673100" indent="-673100" eaLnBrk="0" hangingPunct="0"/>
            <a:r>
              <a:rPr lang="en-US" sz="1400" dirty="0"/>
              <a:t> </a:t>
            </a:r>
            <a:r>
              <a:rPr lang="en-US" sz="1400" dirty="0">
                <a:solidFill>
                  <a:srgbClr val="3333FF"/>
                </a:solidFill>
              </a:rPr>
              <a:t>0 0  - 1</a:t>
            </a:r>
            <a:r>
              <a:rPr lang="en-US" sz="1400" dirty="0"/>
              <a:t>  </a:t>
            </a:r>
            <a:r>
              <a:rPr lang="en-US" sz="1400" dirty="0" err="1"/>
              <a:t>kolom</a:t>
            </a:r>
            <a:r>
              <a:rPr lang="en-US" sz="1400" dirty="0"/>
              <a:t> x,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kolom</a:t>
            </a:r>
            <a:r>
              <a:rPr lang="en-US" sz="1400" dirty="0"/>
              <a:t> z. </a:t>
            </a:r>
            <a:r>
              <a:rPr lang="en-US" sz="1400" dirty="0" err="1"/>
              <a:t>Jadi</a:t>
            </a:r>
            <a:r>
              <a:rPr lang="en-US" sz="1400" dirty="0"/>
              <a:t>  </a:t>
            </a:r>
            <a:r>
              <a:rPr lang="en-US" sz="1400" dirty="0" err="1"/>
              <a:t>hasilnya</a:t>
            </a:r>
            <a:r>
              <a:rPr lang="en-US" sz="1400" dirty="0"/>
              <a:t>  </a:t>
            </a:r>
            <a:r>
              <a:rPr lang="en-US" sz="1400" dirty="0" err="1"/>
              <a:t>adalah</a:t>
            </a:r>
            <a:r>
              <a:rPr lang="en-US" sz="1400" dirty="0"/>
              <a:t>   </a:t>
            </a:r>
            <a:r>
              <a:rPr lang="en-US" sz="1400" dirty="0">
                <a:solidFill>
                  <a:srgbClr val="FF0000"/>
                </a:solidFill>
              </a:rPr>
              <a:t>w’ x’ z</a:t>
            </a:r>
            <a:endParaRPr lang="en-US" sz="1400" dirty="0">
              <a:solidFill>
                <a:srgbClr val="3333FF"/>
              </a:solidFill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1676400" y="3810000"/>
            <a:ext cx="1295400" cy="381000"/>
          </a:xfrm>
          <a:prstGeom prst="rect">
            <a:avLst/>
          </a:prstGeom>
          <a:noFill/>
          <a:ln w="38100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85720" y="3286124"/>
            <a:ext cx="838200" cy="609600"/>
            <a:chOff x="285720" y="3286124"/>
            <a:chExt cx="838200" cy="609600"/>
          </a:xfrm>
        </p:grpSpPr>
        <p:cxnSp>
          <p:nvCxnSpPr>
            <p:cNvPr id="44" name="AutoShape 201"/>
            <p:cNvCxnSpPr>
              <a:cxnSpLocks noChangeShapeType="1"/>
            </p:cNvCxnSpPr>
            <p:nvPr/>
          </p:nvCxnSpPr>
          <p:spPr bwMode="auto">
            <a:xfrm flipH="1" flipV="1">
              <a:off x="571472" y="3456296"/>
              <a:ext cx="304800" cy="290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5" name="Group 38"/>
            <p:cNvGrpSpPr/>
            <p:nvPr/>
          </p:nvGrpSpPr>
          <p:grpSpPr>
            <a:xfrm>
              <a:off x="285720" y="3286124"/>
              <a:ext cx="838200" cy="609600"/>
              <a:chOff x="5334000" y="1447800"/>
              <a:chExt cx="838200" cy="609600"/>
            </a:xfrm>
          </p:grpSpPr>
          <p:sp>
            <p:nvSpPr>
              <p:cNvPr id="49" name="Text Box 202"/>
              <p:cNvSpPr txBox="1">
                <a:spLocks noChangeArrowheads="1"/>
              </p:cNvSpPr>
              <p:nvPr/>
            </p:nvSpPr>
            <p:spPr bwMode="auto">
              <a:xfrm>
                <a:off x="5638800" y="144780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yx</a:t>
                </a:r>
                <a:endParaRPr lang="en-US" sz="1600" dirty="0"/>
              </a:p>
            </p:txBody>
          </p:sp>
          <p:sp>
            <p:nvSpPr>
              <p:cNvPr id="50" name="Text Box 203"/>
              <p:cNvSpPr txBox="1">
                <a:spLocks noChangeArrowheads="1"/>
              </p:cNvSpPr>
              <p:nvPr/>
            </p:nvSpPr>
            <p:spPr bwMode="auto">
              <a:xfrm>
                <a:off x="5334000" y="1720850"/>
                <a:ext cx="5334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err="1"/>
                  <a:t>wx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545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204" grpId="0" animBg="1"/>
      <p:bldP spid="7217" grpId="0" animBg="1" autoUpdateAnimBg="0"/>
      <p:bldP spid="7220" grpId="0" animBg="1" autoUpdateAnimBg="0"/>
      <p:bldP spid="72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- 2</a:t>
            </a:r>
            <a:endParaRPr lang="en-US" sz="3600" dirty="0" smtClean="0"/>
          </a:p>
        </p:txBody>
      </p:sp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63A8C-94A5-465D-A7AC-ECCD369FCDE1}" type="datetime3">
              <a:rPr lang="en-US" smtClean="0"/>
              <a:pPr>
                <a:defRPr/>
              </a:pPr>
              <a:t>23 August 2015</a:t>
            </a:fld>
            <a:endParaRPr lang="en-US" smtClean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74BA2-2E95-4255-88EB-EF4BB46D9006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85800" y="1598606"/>
            <a:ext cx="7924800" cy="973138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algn="just">
              <a:spcBef>
                <a:spcPct val="50000"/>
              </a:spcBef>
              <a:tabLst>
                <a:tab pos="7429500" algn="l"/>
              </a:tabLst>
            </a:pPr>
            <a:r>
              <a:rPr lang="en-US"/>
              <a:t>Bentuklah  </a:t>
            </a:r>
            <a:r>
              <a:rPr lang="en-US">
                <a:solidFill>
                  <a:srgbClr val="3333FF"/>
                </a:solidFill>
              </a:rPr>
              <a:t>PERSEGI PANJANG</a:t>
            </a:r>
            <a:r>
              <a:rPr lang="en-US"/>
              <a:t> sedemikian sehingga </a:t>
            </a:r>
            <a:r>
              <a:rPr lang="en-US">
                <a:solidFill>
                  <a:srgbClr val="3333FF"/>
                </a:solidFill>
              </a:rPr>
              <a:t>mencakup sebanyak-banyaknya angka-1</a:t>
            </a:r>
            <a:r>
              <a:rPr lang="en-US"/>
              <a:t>, Tapiii </a:t>
            </a:r>
            <a:r>
              <a:rPr lang="en-US" i="1"/>
              <a:t>jumlah angka-1</a:t>
            </a:r>
            <a:r>
              <a:rPr lang="en-US"/>
              <a:t> nya harus  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30000">
                <a:solidFill>
                  <a:srgbClr val="FF0000"/>
                </a:solidFill>
              </a:rPr>
              <a:t>n</a:t>
            </a:r>
            <a:r>
              <a:rPr lang="en-US"/>
              <a:t> , seperti  </a:t>
            </a:r>
            <a:r>
              <a:rPr lang="en-US">
                <a:solidFill>
                  <a:srgbClr val="FF0000"/>
                </a:solidFill>
              </a:rPr>
              <a:t>1, 2, 4, 8, 16, 32,</a:t>
            </a:r>
            <a:r>
              <a:rPr lang="en-US"/>
              <a:t> dan seterusnya.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04800" y="2667000"/>
            <a:ext cx="3619500" cy="3276600"/>
            <a:chOff x="192" y="1824"/>
            <a:chExt cx="2280" cy="2064"/>
          </a:xfrm>
        </p:grpSpPr>
        <p:sp>
          <p:nvSpPr>
            <p:cNvPr id="16398" name="Rectangle 46"/>
            <p:cNvSpPr>
              <a:spLocks noChangeArrowheads="1"/>
            </p:cNvSpPr>
            <p:nvPr/>
          </p:nvSpPr>
          <p:spPr bwMode="auto">
            <a:xfrm>
              <a:off x="1958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399" name="Rectangle 47"/>
            <p:cNvSpPr>
              <a:spLocks noChangeArrowheads="1"/>
            </p:cNvSpPr>
            <p:nvPr/>
          </p:nvSpPr>
          <p:spPr bwMode="auto">
            <a:xfrm>
              <a:off x="1497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0" name="Rectangle 48"/>
            <p:cNvSpPr>
              <a:spLocks noChangeArrowheads="1"/>
            </p:cNvSpPr>
            <p:nvPr/>
          </p:nvSpPr>
          <p:spPr bwMode="auto">
            <a:xfrm>
              <a:off x="1037" y="3456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1" name="Rectangle 49"/>
            <p:cNvSpPr>
              <a:spLocks noChangeArrowheads="1"/>
            </p:cNvSpPr>
            <p:nvPr/>
          </p:nvSpPr>
          <p:spPr bwMode="auto">
            <a:xfrm>
              <a:off x="576" y="345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2" name="Rectangle 50"/>
            <p:cNvSpPr>
              <a:spLocks noChangeArrowheads="1"/>
            </p:cNvSpPr>
            <p:nvPr/>
          </p:nvSpPr>
          <p:spPr bwMode="auto">
            <a:xfrm>
              <a:off x="1958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3" name="Rectangle 51"/>
            <p:cNvSpPr>
              <a:spLocks noChangeArrowheads="1"/>
            </p:cNvSpPr>
            <p:nvPr/>
          </p:nvSpPr>
          <p:spPr bwMode="auto">
            <a:xfrm>
              <a:off x="1497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4" name="Rectangle 52"/>
            <p:cNvSpPr>
              <a:spLocks noChangeArrowheads="1"/>
            </p:cNvSpPr>
            <p:nvPr/>
          </p:nvSpPr>
          <p:spPr bwMode="auto">
            <a:xfrm>
              <a:off x="1037" y="3024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5" name="Rectangle 53"/>
            <p:cNvSpPr>
              <a:spLocks noChangeArrowheads="1"/>
            </p:cNvSpPr>
            <p:nvPr/>
          </p:nvSpPr>
          <p:spPr bwMode="auto">
            <a:xfrm>
              <a:off x="576" y="302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06" name="Rectangle 54"/>
            <p:cNvSpPr>
              <a:spLocks noChangeArrowheads="1"/>
            </p:cNvSpPr>
            <p:nvPr/>
          </p:nvSpPr>
          <p:spPr bwMode="auto">
            <a:xfrm>
              <a:off x="1958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 dirty="0"/>
                <a:t> 1</a:t>
              </a:r>
            </a:p>
          </p:txBody>
        </p:sp>
        <p:sp>
          <p:nvSpPr>
            <p:cNvPr id="16407" name="Rectangle 55"/>
            <p:cNvSpPr>
              <a:spLocks noChangeArrowheads="1"/>
            </p:cNvSpPr>
            <p:nvPr/>
          </p:nvSpPr>
          <p:spPr bwMode="auto">
            <a:xfrm>
              <a:off x="1497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6408" name="Rectangle 56"/>
            <p:cNvSpPr>
              <a:spLocks noChangeArrowheads="1"/>
            </p:cNvSpPr>
            <p:nvPr/>
          </p:nvSpPr>
          <p:spPr bwMode="auto">
            <a:xfrm>
              <a:off x="1037" y="2592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6409" name="Rectangle 57"/>
            <p:cNvSpPr>
              <a:spLocks noChangeArrowheads="1"/>
            </p:cNvSpPr>
            <p:nvPr/>
          </p:nvSpPr>
          <p:spPr bwMode="auto">
            <a:xfrm>
              <a:off x="576" y="259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0" name="Rectangle 58"/>
            <p:cNvSpPr>
              <a:spLocks noChangeArrowheads="1"/>
            </p:cNvSpPr>
            <p:nvPr/>
          </p:nvSpPr>
          <p:spPr bwMode="auto">
            <a:xfrm>
              <a:off x="1958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1" name="Rectangle 59"/>
            <p:cNvSpPr>
              <a:spLocks noChangeArrowheads="1"/>
            </p:cNvSpPr>
            <p:nvPr/>
          </p:nvSpPr>
          <p:spPr bwMode="auto">
            <a:xfrm>
              <a:off x="1497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2" name="Rectangle 60"/>
            <p:cNvSpPr>
              <a:spLocks noChangeArrowheads="1"/>
            </p:cNvSpPr>
            <p:nvPr/>
          </p:nvSpPr>
          <p:spPr bwMode="auto">
            <a:xfrm>
              <a:off x="1037" y="2160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3" name="Rectangle 61"/>
            <p:cNvSpPr>
              <a:spLocks noChangeArrowheads="1"/>
            </p:cNvSpPr>
            <p:nvPr/>
          </p:nvSpPr>
          <p:spPr bwMode="auto">
            <a:xfrm>
              <a:off x="576" y="216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6414" name="Line 62"/>
            <p:cNvSpPr>
              <a:spLocks noChangeShapeType="1"/>
            </p:cNvSpPr>
            <p:nvPr/>
          </p:nvSpPr>
          <p:spPr bwMode="auto">
            <a:xfrm>
              <a:off x="576" y="216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63"/>
            <p:cNvSpPr>
              <a:spLocks noChangeShapeType="1"/>
            </p:cNvSpPr>
            <p:nvPr/>
          </p:nvSpPr>
          <p:spPr bwMode="auto">
            <a:xfrm>
              <a:off x="576" y="2592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64"/>
            <p:cNvSpPr>
              <a:spLocks noChangeShapeType="1"/>
            </p:cNvSpPr>
            <p:nvPr/>
          </p:nvSpPr>
          <p:spPr bwMode="auto">
            <a:xfrm>
              <a:off x="576" y="302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65"/>
            <p:cNvSpPr>
              <a:spLocks noChangeShapeType="1"/>
            </p:cNvSpPr>
            <p:nvPr/>
          </p:nvSpPr>
          <p:spPr bwMode="auto">
            <a:xfrm>
              <a:off x="576" y="3456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66"/>
            <p:cNvSpPr>
              <a:spLocks noChangeShapeType="1"/>
            </p:cNvSpPr>
            <p:nvPr/>
          </p:nvSpPr>
          <p:spPr bwMode="auto">
            <a:xfrm>
              <a:off x="576" y="3888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67"/>
            <p:cNvSpPr>
              <a:spLocks noChangeShapeType="1"/>
            </p:cNvSpPr>
            <p:nvPr/>
          </p:nvSpPr>
          <p:spPr bwMode="auto">
            <a:xfrm>
              <a:off x="576" y="216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68"/>
            <p:cNvSpPr>
              <a:spLocks noChangeShapeType="1"/>
            </p:cNvSpPr>
            <p:nvPr/>
          </p:nvSpPr>
          <p:spPr bwMode="auto">
            <a:xfrm>
              <a:off x="1037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69"/>
            <p:cNvSpPr>
              <a:spLocks noChangeShapeType="1"/>
            </p:cNvSpPr>
            <p:nvPr/>
          </p:nvSpPr>
          <p:spPr bwMode="auto">
            <a:xfrm>
              <a:off x="1497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70"/>
            <p:cNvSpPr>
              <a:spLocks noChangeShapeType="1"/>
            </p:cNvSpPr>
            <p:nvPr/>
          </p:nvSpPr>
          <p:spPr bwMode="auto">
            <a:xfrm>
              <a:off x="1958" y="216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71"/>
            <p:cNvSpPr>
              <a:spLocks noChangeShapeType="1"/>
            </p:cNvSpPr>
            <p:nvPr/>
          </p:nvSpPr>
          <p:spPr bwMode="auto">
            <a:xfrm>
              <a:off x="2419" y="216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Text Box 72"/>
            <p:cNvSpPr txBox="1">
              <a:spLocks noChangeArrowheads="1"/>
            </p:cNvSpPr>
            <p:nvPr/>
          </p:nvSpPr>
          <p:spPr bwMode="auto">
            <a:xfrm>
              <a:off x="576" y="191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6425" name="Text Box 73"/>
            <p:cNvSpPr txBox="1">
              <a:spLocks noChangeArrowheads="1"/>
            </p:cNvSpPr>
            <p:nvPr/>
          </p:nvSpPr>
          <p:spPr bwMode="auto">
            <a:xfrm>
              <a:off x="307" y="2304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  <p:cxnSp>
          <p:nvCxnSpPr>
            <p:cNvPr id="16426" name="AutoShape 75"/>
            <p:cNvCxnSpPr>
              <a:cxnSpLocks noChangeShapeType="1"/>
            </p:cNvCxnSpPr>
            <p:nvPr/>
          </p:nvCxnSpPr>
          <p:spPr bwMode="auto">
            <a:xfrm flipH="1" flipV="1">
              <a:off x="384" y="1968"/>
              <a:ext cx="192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427" name="Text Box 76"/>
            <p:cNvSpPr txBox="1">
              <a:spLocks noChangeArrowheads="1"/>
            </p:cNvSpPr>
            <p:nvPr/>
          </p:nvSpPr>
          <p:spPr bwMode="auto">
            <a:xfrm>
              <a:off x="384" y="182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  <p:sp>
          <p:nvSpPr>
            <p:cNvPr id="16428" name="Text Box 77"/>
            <p:cNvSpPr txBox="1">
              <a:spLocks noChangeArrowheads="1"/>
            </p:cNvSpPr>
            <p:nvPr/>
          </p:nvSpPr>
          <p:spPr bwMode="auto">
            <a:xfrm>
              <a:off x="192" y="199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wx</a:t>
              </a:r>
            </a:p>
          </p:txBody>
        </p:sp>
        <p:sp>
          <p:nvSpPr>
            <p:cNvPr id="16429" name="Text Box 79"/>
            <p:cNvSpPr txBox="1">
              <a:spLocks noChangeArrowheads="1"/>
            </p:cNvSpPr>
            <p:nvPr/>
          </p:nvSpPr>
          <p:spPr bwMode="auto">
            <a:xfrm>
              <a:off x="288" y="3168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</p:grp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5257800" y="2895600"/>
            <a:ext cx="1457340" cy="1201738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0   1   0   1</a:t>
            </a:r>
          </a:p>
          <a:p>
            <a:pPr>
              <a:spcBef>
                <a:spcPct val="50000"/>
              </a:spcBef>
            </a:pPr>
            <a:r>
              <a:rPr lang="en-US" dirty="0"/>
              <a:t>0   1   1   1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w’ x        z</a:t>
            </a:r>
            <a:endParaRPr lang="en-US" dirty="0"/>
          </a:p>
        </p:txBody>
      </p:sp>
      <p:cxnSp>
        <p:nvCxnSpPr>
          <p:cNvPr id="8277" name="AutoShape 85"/>
          <p:cNvCxnSpPr>
            <a:cxnSpLocks noChangeShapeType="1"/>
            <a:stCxn id="8270" idx="0"/>
            <a:endCxn id="8275" idx="1"/>
          </p:cNvCxnSpPr>
          <p:nvPr/>
        </p:nvCxnSpPr>
        <p:spPr bwMode="auto">
          <a:xfrm rot="5400000" flipH="1" flipV="1">
            <a:off x="3591322" y="2314973"/>
            <a:ext cx="484981" cy="2847975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</p:cxn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5410200" y="4675188"/>
            <a:ext cx="1447816" cy="120173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0   1   1   1</a:t>
            </a:r>
          </a:p>
          <a:p>
            <a:pPr>
              <a:spcBef>
                <a:spcPct val="50000"/>
              </a:spcBef>
            </a:pPr>
            <a:r>
              <a:rPr lang="en-US"/>
              <a:t>0   1   1   0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w’ x   y</a:t>
            </a:r>
            <a:endParaRPr lang="en-US"/>
          </a:p>
        </p:txBody>
      </p:sp>
      <p:cxnSp>
        <p:nvCxnSpPr>
          <p:cNvPr id="8279" name="AutoShape 87"/>
          <p:cNvCxnSpPr>
            <a:cxnSpLocks noChangeShapeType="1"/>
            <a:stCxn id="8272" idx="3"/>
            <a:endCxn id="8278" idx="1"/>
          </p:cNvCxnSpPr>
          <p:nvPr/>
        </p:nvCxnSpPr>
        <p:spPr bwMode="auto">
          <a:xfrm>
            <a:off x="3829050" y="4229100"/>
            <a:ext cx="1581150" cy="1046957"/>
          </a:xfrm>
          <a:prstGeom prst="straightConnector1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8270" name="AutoShape 78"/>
          <p:cNvSpPr>
            <a:spLocks noChangeArrowheads="1"/>
          </p:cNvSpPr>
          <p:nvPr/>
        </p:nvSpPr>
        <p:spPr bwMode="auto">
          <a:xfrm>
            <a:off x="1752600" y="3981450"/>
            <a:ext cx="131445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2514600" y="3962400"/>
            <a:ext cx="131445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8" grpId="0" animBg="1" autoUpdateAnimBg="0"/>
      <p:bldP spid="8275" grpId="0" animBg="1" autoUpdateAnimBg="0"/>
      <p:bldP spid="8278" grpId="0" animBg="1" autoUpdateAnimBg="0"/>
      <p:bldP spid="8270" grpId="0" animBg="1"/>
      <p:bldP spid="82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- 3</a:t>
            </a:r>
            <a:endParaRPr lang="en-US" sz="3600" dirty="0" smtClean="0"/>
          </a:p>
        </p:txBody>
      </p:sp>
      <p:sp>
        <p:nvSpPr>
          <p:cNvPr id="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EC6E39-B27C-45A6-90EE-873966E08A75}" type="datetime3">
              <a:rPr lang="en-US" smtClean="0"/>
              <a:pPr>
                <a:defRPr/>
              </a:pPr>
              <a:t>23 August 2015</a:t>
            </a:fld>
            <a:endParaRPr lang="en-US" smtClean="0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28D96-384B-495E-AF4F-1FAFC774DBA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914400" y="2359044"/>
          <a:ext cx="2925763" cy="2743200"/>
        </p:xfrm>
        <a:graphic>
          <a:graphicData uri="http://schemas.openxmlformats.org/drawingml/2006/table">
            <a:tbl>
              <a:tblPr/>
              <a:tblGrid>
                <a:gridCol w="731838"/>
                <a:gridCol w="730250"/>
                <a:gridCol w="731837"/>
                <a:gridCol w="7318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17441" name="Text Box 30"/>
          <p:cNvSpPr txBox="1">
            <a:spLocks noChangeArrowheads="1"/>
          </p:cNvSpPr>
          <p:nvPr/>
        </p:nvSpPr>
        <p:spPr bwMode="auto">
          <a:xfrm>
            <a:off x="914400" y="1962169"/>
            <a:ext cx="300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3333FF"/>
                </a:solidFill>
              </a:rPr>
              <a:t>  00        01       11       10</a:t>
            </a:r>
          </a:p>
        </p:txBody>
      </p:sp>
      <p:sp>
        <p:nvSpPr>
          <p:cNvPr id="17442" name="Text Box 31"/>
          <p:cNvSpPr txBox="1">
            <a:spLocks noChangeArrowheads="1"/>
          </p:cNvSpPr>
          <p:nvPr/>
        </p:nvSpPr>
        <p:spPr bwMode="auto">
          <a:xfrm>
            <a:off x="487363" y="2587644"/>
            <a:ext cx="5032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3333FF"/>
                </a:solidFill>
              </a:rPr>
              <a:t>00</a:t>
            </a:r>
          </a:p>
          <a:p>
            <a:pPr algn="ctr" eaLnBrk="0" hangingPunct="0"/>
            <a:endParaRPr lang="en-US">
              <a:solidFill>
                <a:srgbClr val="3333FF"/>
              </a:solidFill>
            </a:endParaRPr>
          </a:p>
          <a:p>
            <a:pPr algn="ctr" eaLnBrk="0" hangingPunct="0"/>
            <a:r>
              <a:rPr lang="en-US">
                <a:solidFill>
                  <a:srgbClr val="3333FF"/>
                </a:solidFill>
              </a:rPr>
              <a:t>01</a:t>
            </a:r>
          </a:p>
        </p:txBody>
      </p:sp>
      <p:cxnSp>
        <p:nvCxnSpPr>
          <p:cNvPr id="17443" name="AutoShape 32"/>
          <p:cNvCxnSpPr>
            <a:cxnSpLocks noChangeShapeType="1"/>
          </p:cNvCxnSpPr>
          <p:nvPr/>
        </p:nvCxnSpPr>
        <p:spPr bwMode="auto">
          <a:xfrm flipH="1" flipV="1">
            <a:off x="609600" y="2054244"/>
            <a:ext cx="304800" cy="29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44" name="Text Box 33"/>
          <p:cNvSpPr txBox="1">
            <a:spLocks noChangeArrowheads="1"/>
          </p:cNvSpPr>
          <p:nvPr/>
        </p:nvSpPr>
        <p:spPr bwMode="auto">
          <a:xfrm>
            <a:off x="609600" y="182564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yz</a:t>
            </a:r>
          </a:p>
        </p:txBody>
      </p:sp>
      <p:sp>
        <p:nvSpPr>
          <p:cNvPr id="17445" name="Text Box 34"/>
          <p:cNvSpPr txBox="1">
            <a:spLocks noChangeArrowheads="1"/>
          </p:cNvSpPr>
          <p:nvPr/>
        </p:nvSpPr>
        <p:spPr bwMode="auto">
          <a:xfrm>
            <a:off x="304800" y="2098694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wx</a:t>
            </a:r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1733550" y="3140094"/>
            <a:ext cx="1314450" cy="11239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Text Box 36"/>
          <p:cNvSpPr txBox="1">
            <a:spLocks noChangeArrowheads="1"/>
          </p:cNvSpPr>
          <p:nvPr/>
        </p:nvSpPr>
        <p:spPr bwMode="auto">
          <a:xfrm>
            <a:off x="457200" y="3959244"/>
            <a:ext cx="5032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3333FF"/>
                </a:solidFill>
              </a:rPr>
              <a:t>11</a:t>
            </a:r>
          </a:p>
          <a:p>
            <a:pPr algn="ctr" eaLnBrk="0" hangingPunct="0"/>
            <a:endParaRPr lang="en-US">
              <a:solidFill>
                <a:srgbClr val="3333FF"/>
              </a:solidFill>
            </a:endParaRPr>
          </a:p>
          <a:p>
            <a:pPr algn="ctr" eaLnBrk="0" hangingPunct="0"/>
            <a:r>
              <a:rPr lang="en-US">
                <a:solidFill>
                  <a:srgbClr val="3333FF"/>
                </a:solidFill>
              </a:rPr>
              <a:t>10</a:t>
            </a: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2495550" y="3121044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57800" y="1673244"/>
            <a:ext cx="1295400" cy="2027238"/>
            <a:chOff x="5257800" y="1673244"/>
            <a:chExt cx="1295400" cy="2027238"/>
          </a:xfrm>
        </p:grpSpPr>
        <p:sp>
          <p:nvSpPr>
            <p:cNvPr id="17457" name="Rectangle 43"/>
            <p:cNvSpPr>
              <a:spLocks noChangeArrowheads="1"/>
            </p:cNvSpPr>
            <p:nvPr/>
          </p:nvSpPr>
          <p:spPr bwMode="auto">
            <a:xfrm>
              <a:off x="6172200" y="174944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42"/>
            <p:cNvSpPr>
              <a:spLocks noChangeArrowheads="1"/>
            </p:cNvSpPr>
            <p:nvPr/>
          </p:nvSpPr>
          <p:spPr bwMode="auto">
            <a:xfrm>
              <a:off x="5562600" y="174944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38"/>
            <p:cNvSpPr txBox="1">
              <a:spLocks noChangeArrowheads="1"/>
            </p:cNvSpPr>
            <p:nvPr/>
          </p:nvSpPr>
          <p:spPr bwMode="auto">
            <a:xfrm>
              <a:off x="5257800" y="1673244"/>
              <a:ext cx="129540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</a:t>
              </a:r>
              <a:r>
                <a:rPr lang="en-US" dirty="0" smtClean="0">
                  <a:solidFill>
                    <a:srgbClr val="FF0000"/>
                  </a:solidFill>
                </a:rPr>
                <a:t>x        </a:t>
              </a:r>
              <a:r>
                <a:rPr lang="en-US" dirty="0">
                  <a:solidFill>
                    <a:srgbClr val="FF0000"/>
                  </a:solidFill>
                </a:rPr>
                <a:t>z</a:t>
              </a:r>
              <a:endParaRPr lang="en-US" dirty="0"/>
            </a:p>
          </p:txBody>
        </p:sp>
      </p:grpSp>
      <p:cxnSp>
        <p:nvCxnSpPr>
          <p:cNvPr id="9255" name="AutoShape 39"/>
          <p:cNvCxnSpPr>
            <a:cxnSpLocks noChangeShapeType="1"/>
            <a:stCxn id="9251" idx="1"/>
          </p:cNvCxnSpPr>
          <p:nvPr/>
        </p:nvCxnSpPr>
        <p:spPr bwMode="auto">
          <a:xfrm flipV="1">
            <a:off x="1714500" y="2687657"/>
            <a:ext cx="3543300" cy="101441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grpSp>
        <p:nvGrpSpPr>
          <p:cNvPr id="27" name="Group 26"/>
          <p:cNvGrpSpPr/>
          <p:nvPr/>
        </p:nvGrpSpPr>
        <p:grpSpPr>
          <a:xfrm>
            <a:off x="6934200" y="4187844"/>
            <a:ext cx="1566890" cy="2027238"/>
            <a:chOff x="6934200" y="4187844"/>
            <a:chExt cx="1566890" cy="2027238"/>
          </a:xfrm>
        </p:grpSpPr>
        <p:sp>
          <p:nvSpPr>
            <p:cNvPr id="17454" name="Rectangle 45"/>
            <p:cNvSpPr>
              <a:spLocks noChangeArrowheads="1"/>
            </p:cNvSpPr>
            <p:nvPr/>
          </p:nvSpPr>
          <p:spPr bwMode="auto">
            <a:xfrm>
              <a:off x="7604918" y="4187844"/>
              <a:ext cx="285389" cy="1600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4"/>
            <p:cNvSpPr>
              <a:spLocks noChangeArrowheads="1"/>
            </p:cNvSpPr>
            <p:nvPr/>
          </p:nvSpPr>
          <p:spPr bwMode="auto">
            <a:xfrm>
              <a:off x="7286644" y="4187844"/>
              <a:ext cx="285389" cy="16002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Text Box 40"/>
            <p:cNvSpPr txBox="1">
              <a:spLocks noChangeArrowheads="1"/>
            </p:cNvSpPr>
            <p:nvPr/>
          </p:nvSpPr>
          <p:spPr bwMode="auto">
            <a:xfrm>
              <a:off x="6934200" y="4187844"/>
              <a:ext cx="156689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</a:t>
              </a:r>
              <a:r>
                <a:rPr lang="en-US" dirty="0">
                  <a:solidFill>
                    <a:srgbClr val="3333FF"/>
                  </a:solidFill>
                </a:rPr>
                <a:t>x   y</a:t>
              </a:r>
            </a:p>
          </p:txBody>
        </p:sp>
      </p:grpSp>
      <p:cxnSp>
        <p:nvCxnSpPr>
          <p:cNvPr id="9257" name="AutoShape 41"/>
          <p:cNvCxnSpPr>
            <a:cxnSpLocks noChangeShapeType="1"/>
            <a:stCxn id="9253" idx="3"/>
          </p:cNvCxnSpPr>
          <p:nvPr/>
        </p:nvCxnSpPr>
        <p:spPr bwMode="auto">
          <a:xfrm>
            <a:off x="3829050" y="3692544"/>
            <a:ext cx="3105150" cy="15097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838200" y="5559444"/>
            <a:ext cx="4267200" cy="369332"/>
          </a:xfrm>
          <a:prstGeom prst="rect">
            <a:avLst/>
          </a:prstGeom>
          <a:solidFill>
            <a:srgbClr val="FFCC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Jadi</a:t>
            </a:r>
            <a:r>
              <a:rPr lang="en-US" dirty="0"/>
              <a:t>,  f (</a:t>
            </a:r>
            <a:r>
              <a:rPr lang="en-US" dirty="0" err="1"/>
              <a:t>w,x,y,z</a:t>
            </a:r>
            <a:r>
              <a:rPr lang="en-US" dirty="0"/>
              <a:t>)    =    </a:t>
            </a:r>
            <a:r>
              <a:rPr lang="en-US" dirty="0" err="1">
                <a:solidFill>
                  <a:srgbClr val="FF3300"/>
                </a:solidFill>
              </a:rPr>
              <a:t>x</a:t>
            </a:r>
            <a:r>
              <a:rPr lang="en-US" dirty="0" err="1" smtClean="0">
                <a:solidFill>
                  <a:srgbClr val="FF3300"/>
                </a:solidFill>
              </a:rPr>
              <a:t>z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>
                <a:solidFill>
                  <a:srgbClr val="3333FF"/>
                </a:solidFill>
              </a:rPr>
              <a:t>xy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 animBg="1"/>
      <p:bldP spid="9253" grpId="0" animBg="1"/>
      <p:bldP spid="926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Teknik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Minimasi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- 4</a:t>
            </a:r>
            <a:endParaRPr lang="en-US" sz="4000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66700" y="1830406"/>
            <a:ext cx="3619500" cy="3276600"/>
            <a:chOff x="168" y="864"/>
            <a:chExt cx="2280" cy="2064"/>
          </a:xfrm>
        </p:grpSpPr>
        <p:sp>
          <p:nvSpPr>
            <p:cNvPr id="18454" name="Rectangle 8"/>
            <p:cNvSpPr>
              <a:spLocks noChangeArrowheads="1"/>
            </p:cNvSpPr>
            <p:nvPr/>
          </p:nvSpPr>
          <p:spPr bwMode="auto">
            <a:xfrm>
              <a:off x="1934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5" name="Rectangle 9"/>
            <p:cNvSpPr>
              <a:spLocks noChangeArrowheads="1"/>
            </p:cNvSpPr>
            <p:nvPr/>
          </p:nvSpPr>
          <p:spPr bwMode="auto">
            <a:xfrm>
              <a:off x="1473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6" name="Rectangle 10"/>
            <p:cNvSpPr>
              <a:spLocks noChangeArrowheads="1"/>
            </p:cNvSpPr>
            <p:nvPr/>
          </p:nvSpPr>
          <p:spPr bwMode="auto">
            <a:xfrm>
              <a:off x="1013" y="2496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</a:t>
              </a:r>
              <a:r>
                <a:rPr lang="en-US" sz="2000"/>
                <a:t> </a:t>
              </a:r>
            </a:p>
          </p:txBody>
        </p:sp>
        <p:sp>
          <p:nvSpPr>
            <p:cNvPr id="18457" name="Rectangle 11"/>
            <p:cNvSpPr>
              <a:spLocks noChangeArrowheads="1"/>
            </p:cNvSpPr>
            <p:nvPr/>
          </p:nvSpPr>
          <p:spPr bwMode="auto">
            <a:xfrm>
              <a:off x="552" y="2496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58" name="Rectangle 12"/>
            <p:cNvSpPr>
              <a:spLocks noChangeArrowheads="1"/>
            </p:cNvSpPr>
            <p:nvPr/>
          </p:nvSpPr>
          <p:spPr bwMode="auto">
            <a:xfrm>
              <a:off x="1934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8459" name="Rectangle 13"/>
            <p:cNvSpPr>
              <a:spLocks noChangeArrowheads="1"/>
            </p:cNvSpPr>
            <p:nvPr/>
          </p:nvSpPr>
          <p:spPr bwMode="auto">
            <a:xfrm>
              <a:off x="1473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0" name="Rectangle 14"/>
            <p:cNvSpPr>
              <a:spLocks noChangeArrowheads="1"/>
            </p:cNvSpPr>
            <p:nvPr/>
          </p:nvSpPr>
          <p:spPr bwMode="auto">
            <a:xfrm>
              <a:off x="1013" y="2064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1" name="Rectangle 15"/>
            <p:cNvSpPr>
              <a:spLocks noChangeArrowheads="1"/>
            </p:cNvSpPr>
            <p:nvPr/>
          </p:nvSpPr>
          <p:spPr bwMode="auto">
            <a:xfrm>
              <a:off x="552" y="2064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2" name="Rectangle 16"/>
            <p:cNvSpPr>
              <a:spLocks noChangeArrowheads="1"/>
            </p:cNvSpPr>
            <p:nvPr/>
          </p:nvSpPr>
          <p:spPr bwMode="auto">
            <a:xfrm>
              <a:off x="1934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 1</a:t>
              </a:r>
            </a:p>
          </p:txBody>
        </p:sp>
        <p:sp>
          <p:nvSpPr>
            <p:cNvPr id="18463" name="Rectangle 17"/>
            <p:cNvSpPr>
              <a:spLocks noChangeArrowheads="1"/>
            </p:cNvSpPr>
            <p:nvPr/>
          </p:nvSpPr>
          <p:spPr bwMode="auto">
            <a:xfrm>
              <a:off x="1473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4" name="Rectangle 18"/>
            <p:cNvSpPr>
              <a:spLocks noChangeArrowheads="1"/>
            </p:cNvSpPr>
            <p:nvPr/>
          </p:nvSpPr>
          <p:spPr bwMode="auto">
            <a:xfrm>
              <a:off x="1013" y="1632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3200"/>
                <a:t>1 </a:t>
              </a:r>
            </a:p>
          </p:txBody>
        </p:sp>
        <p:sp>
          <p:nvSpPr>
            <p:cNvPr id="18465" name="Rectangle 19"/>
            <p:cNvSpPr>
              <a:spLocks noChangeArrowheads="1"/>
            </p:cNvSpPr>
            <p:nvPr/>
          </p:nvSpPr>
          <p:spPr bwMode="auto">
            <a:xfrm>
              <a:off x="552" y="1632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6" name="Rectangle 20"/>
            <p:cNvSpPr>
              <a:spLocks noChangeArrowheads="1"/>
            </p:cNvSpPr>
            <p:nvPr/>
          </p:nvSpPr>
          <p:spPr bwMode="auto">
            <a:xfrm>
              <a:off x="1934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7" name="Rectangle 21"/>
            <p:cNvSpPr>
              <a:spLocks noChangeArrowheads="1"/>
            </p:cNvSpPr>
            <p:nvPr/>
          </p:nvSpPr>
          <p:spPr bwMode="auto">
            <a:xfrm>
              <a:off x="1473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68" name="Rectangle 22"/>
            <p:cNvSpPr>
              <a:spLocks noChangeArrowheads="1"/>
            </p:cNvSpPr>
            <p:nvPr/>
          </p:nvSpPr>
          <p:spPr bwMode="auto">
            <a:xfrm>
              <a:off x="1013" y="1200"/>
              <a:ext cx="460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  <a:r>
                <a:rPr lang="en-US" sz="3200"/>
                <a:t>1</a:t>
              </a:r>
            </a:p>
          </p:txBody>
        </p:sp>
        <p:sp>
          <p:nvSpPr>
            <p:cNvPr id="18469" name="Rectangle 23"/>
            <p:cNvSpPr>
              <a:spLocks noChangeArrowheads="1"/>
            </p:cNvSpPr>
            <p:nvPr/>
          </p:nvSpPr>
          <p:spPr bwMode="auto">
            <a:xfrm>
              <a:off x="552" y="1200"/>
              <a:ext cx="461" cy="432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/>
                <a:t> </a:t>
              </a:r>
            </a:p>
          </p:txBody>
        </p:sp>
        <p:sp>
          <p:nvSpPr>
            <p:cNvPr id="18470" name="Line 24"/>
            <p:cNvSpPr>
              <a:spLocks noChangeShapeType="1"/>
            </p:cNvSpPr>
            <p:nvPr/>
          </p:nvSpPr>
          <p:spPr bwMode="auto">
            <a:xfrm>
              <a:off x="552" y="1200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25"/>
            <p:cNvSpPr>
              <a:spLocks noChangeShapeType="1"/>
            </p:cNvSpPr>
            <p:nvPr/>
          </p:nvSpPr>
          <p:spPr bwMode="auto">
            <a:xfrm>
              <a:off x="552" y="1632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26"/>
            <p:cNvSpPr>
              <a:spLocks noChangeShapeType="1"/>
            </p:cNvSpPr>
            <p:nvPr/>
          </p:nvSpPr>
          <p:spPr bwMode="auto">
            <a:xfrm>
              <a:off x="552" y="2064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27"/>
            <p:cNvSpPr>
              <a:spLocks noChangeShapeType="1"/>
            </p:cNvSpPr>
            <p:nvPr/>
          </p:nvSpPr>
          <p:spPr bwMode="auto">
            <a:xfrm>
              <a:off x="552" y="2496"/>
              <a:ext cx="18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28"/>
            <p:cNvSpPr>
              <a:spLocks noChangeShapeType="1"/>
            </p:cNvSpPr>
            <p:nvPr/>
          </p:nvSpPr>
          <p:spPr bwMode="auto">
            <a:xfrm>
              <a:off x="552" y="2928"/>
              <a:ext cx="18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29"/>
            <p:cNvSpPr>
              <a:spLocks noChangeShapeType="1"/>
            </p:cNvSpPr>
            <p:nvPr/>
          </p:nvSpPr>
          <p:spPr bwMode="auto">
            <a:xfrm>
              <a:off x="552" y="120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30"/>
            <p:cNvSpPr>
              <a:spLocks noChangeShapeType="1"/>
            </p:cNvSpPr>
            <p:nvPr/>
          </p:nvSpPr>
          <p:spPr bwMode="auto">
            <a:xfrm>
              <a:off x="1013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31"/>
            <p:cNvSpPr>
              <a:spLocks noChangeShapeType="1"/>
            </p:cNvSpPr>
            <p:nvPr/>
          </p:nvSpPr>
          <p:spPr bwMode="auto">
            <a:xfrm>
              <a:off x="1473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32"/>
            <p:cNvSpPr>
              <a:spLocks noChangeShapeType="1"/>
            </p:cNvSpPr>
            <p:nvPr/>
          </p:nvSpPr>
          <p:spPr bwMode="auto">
            <a:xfrm>
              <a:off x="1934" y="12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33"/>
            <p:cNvSpPr>
              <a:spLocks noChangeShapeType="1"/>
            </p:cNvSpPr>
            <p:nvPr/>
          </p:nvSpPr>
          <p:spPr bwMode="auto">
            <a:xfrm>
              <a:off x="2395" y="1200"/>
              <a:ext cx="0" cy="17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Text Box 34"/>
            <p:cNvSpPr txBox="1">
              <a:spLocks noChangeArrowheads="1"/>
            </p:cNvSpPr>
            <p:nvPr/>
          </p:nvSpPr>
          <p:spPr bwMode="auto">
            <a:xfrm>
              <a:off x="552" y="950"/>
              <a:ext cx="1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3333FF"/>
                  </a:solidFill>
                </a:rPr>
                <a:t>  00        01       11       10</a:t>
              </a:r>
            </a:p>
          </p:txBody>
        </p:sp>
        <p:sp>
          <p:nvSpPr>
            <p:cNvPr id="18481" name="Text Box 35"/>
            <p:cNvSpPr txBox="1">
              <a:spLocks noChangeArrowheads="1"/>
            </p:cNvSpPr>
            <p:nvPr/>
          </p:nvSpPr>
          <p:spPr bwMode="auto">
            <a:xfrm>
              <a:off x="283" y="1344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00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  <p:cxnSp>
          <p:nvCxnSpPr>
            <p:cNvPr id="18482" name="AutoShape 36"/>
            <p:cNvCxnSpPr>
              <a:cxnSpLocks noChangeShapeType="1"/>
            </p:cNvCxnSpPr>
            <p:nvPr/>
          </p:nvCxnSpPr>
          <p:spPr bwMode="auto">
            <a:xfrm flipH="1" flipV="1">
              <a:off x="360" y="1008"/>
              <a:ext cx="192" cy="1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83" name="Text Box 37"/>
            <p:cNvSpPr txBox="1">
              <a:spLocks noChangeArrowheads="1"/>
            </p:cNvSpPr>
            <p:nvPr/>
          </p:nvSpPr>
          <p:spPr bwMode="auto">
            <a:xfrm>
              <a:off x="360" y="864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yz</a:t>
              </a:r>
            </a:p>
          </p:txBody>
        </p:sp>
        <p:sp>
          <p:nvSpPr>
            <p:cNvPr id="18484" name="Text Box 38"/>
            <p:cNvSpPr txBox="1">
              <a:spLocks noChangeArrowheads="1"/>
            </p:cNvSpPr>
            <p:nvPr/>
          </p:nvSpPr>
          <p:spPr bwMode="auto">
            <a:xfrm>
              <a:off x="168" y="103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wx</a:t>
              </a:r>
            </a:p>
          </p:txBody>
        </p:sp>
        <p:sp>
          <p:nvSpPr>
            <p:cNvPr id="18485" name="Text Box 40"/>
            <p:cNvSpPr txBox="1">
              <a:spLocks noChangeArrowheads="1"/>
            </p:cNvSpPr>
            <p:nvPr/>
          </p:nvSpPr>
          <p:spPr bwMode="auto">
            <a:xfrm>
              <a:off x="264" y="2208"/>
              <a:ext cx="31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11</a:t>
              </a:r>
            </a:p>
            <a:p>
              <a:pPr algn="ctr" eaLnBrk="0" hangingPunct="0"/>
              <a:endParaRPr lang="en-US">
                <a:solidFill>
                  <a:srgbClr val="3333FF"/>
                </a:solidFill>
              </a:endParaRPr>
            </a:p>
            <a:p>
              <a:pPr algn="ctr" eaLnBrk="0" hangingPunct="0"/>
              <a:r>
                <a:rPr lang="en-US">
                  <a:solidFill>
                    <a:srgbClr val="3333FF"/>
                  </a:solidFill>
                </a:rPr>
                <a:t>01</a:t>
              </a:r>
            </a:p>
          </p:txBody>
        </p:sp>
      </p:grpSp>
      <p:sp>
        <p:nvSpPr>
          <p:cNvPr id="10281" name="AutoShape 41"/>
          <p:cNvSpPr>
            <a:spLocks noChangeArrowheads="1"/>
          </p:cNvSpPr>
          <p:nvPr/>
        </p:nvSpPr>
        <p:spPr bwMode="auto">
          <a:xfrm>
            <a:off x="2438400" y="3125806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334000" y="1754206"/>
            <a:ext cx="1295400" cy="2057401"/>
            <a:chOff x="5334000" y="1142984"/>
            <a:chExt cx="1295400" cy="2057401"/>
          </a:xfrm>
        </p:grpSpPr>
        <p:sp>
          <p:nvSpPr>
            <p:cNvPr id="18451" name="Rectangle 5"/>
            <p:cNvSpPr>
              <a:spLocks noChangeArrowheads="1"/>
            </p:cNvSpPr>
            <p:nvPr/>
          </p:nvSpPr>
          <p:spPr bwMode="auto">
            <a:xfrm>
              <a:off x="6305560" y="114298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>
              <a:off x="6000760" y="1142984"/>
              <a:ext cx="228600" cy="16764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42"/>
            <p:cNvSpPr txBox="1">
              <a:spLocks noChangeArrowheads="1"/>
            </p:cNvSpPr>
            <p:nvPr/>
          </p:nvSpPr>
          <p:spPr bwMode="auto">
            <a:xfrm>
              <a:off x="5334000" y="1173147"/>
              <a:ext cx="1295400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0   0   0   1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0   1   0   1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     y’  z</a:t>
              </a:r>
              <a:endParaRPr lang="en-US" dirty="0"/>
            </a:p>
          </p:txBody>
        </p:sp>
      </p:grpSp>
      <p:cxnSp>
        <p:nvCxnSpPr>
          <p:cNvPr id="10283" name="AutoShape 43"/>
          <p:cNvCxnSpPr>
            <a:cxnSpLocks noChangeShapeType="1"/>
            <a:stCxn id="10279" idx="0"/>
          </p:cNvCxnSpPr>
          <p:nvPr/>
        </p:nvCxnSpPr>
        <p:spPr bwMode="auto">
          <a:xfrm>
            <a:off x="1990725" y="2420956"/>
            <a:ext cx="3343275" cy="3778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grpSp>
        <p:nvGrpSpPr>
          <p:cNvPr id="55" name="Group 54"/>
          <p:cNvGrpSpPr/>
          <p:nvPr/>
        </p:nvGrpSpPr>
        <p:grpSpPr>
          <a:xfrm>
            <a:off x="6781800" y="4116406"/>
            <a:ext cx="1504976" cy="2027238"/>
            <a:chOff x="6781800" y="4116406"/>
            <a:chExt cx="1504976" cy="2027238"/>
          </a:xfrm>
        </p:grpSpPr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7034222" y="4192606"/>
              <a:ext cx="376244" cy="1600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3"/>
            <p:cNvSpPr>
              <a:spLocks noChangeArrowheads="1"/>
            </p:cNvSpPr>
            <p:nvPr/>
          </p:nvSpPr>
          <p:spPr bwMode="auto">
            <a:xfrm>
              <a:off x="7410466" y="4192606"/>
              <a:ext cx="376244" cy="16002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44"/>
            <p:cNvSpPr txBox="1">
              <a:spLocks noChangeArrowheads="1"/>
            </p:cNvSpPr>
            <p:nvPr/>
          </p:nvSpPr>
          <p:spPr bwMode="auto">
            <a:xfrm>
              <a:off x="6781800" y="4116406"/>
              <a:ext cx="1504976" cy="2027238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0   1   1   0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1   1   1   1</a:t>
              </a:r>
            </a:p>
            <a:p>
              <a:pPr>
                <a:spcBef>
                  <a:spcPct val="50000"/>
                </a:spcBef>
              </a:pPr>
              <a:r>
                <a:rPr lang="en-US" dirty="0"/>
                <a:t>1   1   1   0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     x   y</a:t>
              </a:r>
              <a:endParaRPr lang="en-US" dirty="0"/>
            </a:p>
          </p:txBody>
        </p:sp>
      </p:grpSp>
      <p:cxnSp>
        <p:nvCxnSpPr>
          <p:cNvPr id="10285" name="AutoShape 45"/>
          <p:cNvCxnSpPr>
            <a:cxnSpLocks noChangeShapeType="1"/>
            <a:stCxn id="10281" idx="3"/>
          </p:cNvCxnSpPr>
          <p:nvPr/>
        </p:nvCxnSpPr>
        <p:spPr bwMode="auto">
          <a:xfrm>
            <a:off x="3771900" y="3697306"/>
            <a:ext cx="3009900" cy="1433513"/>
          </a:xfrm>
          <a:prstGeom prst="straightConnector1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10279" name="AutoShape 39"/>
          <p:cNvSpPr>
            <a:spLocks noChangeArrowheads="1"/>
          </p:cNvSpPr>
          <p:nvPr/>
        </p:nvSpPr>
        <p:spPr bwMode="auto">
          <a:xfrm>
            <a:off x="1752600" y="2440006"/>
            <a:ext cx="47625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AutoShape 53"/>
          <p:cNvSpPr>
            <a:spLocks noChangeArrowheads="1"/>
          </p:cNvSpPr>
          <p:nvPr/>
        </p:nvSpPr>
        <p:spPr bwMode="auto">
          <a:xfrm>
            <a:off x="1676400" y="3125806"/>
            <a:ext cx="131445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4" name="AutoShape 54"/>
          <p:cNvCxnSpPr>
            <a:cxnSpLocks noChangeShapeType="1"/>
            <a:stCxn id="10293" idx="2"/>
            <a:endCxn id="10295" idx="1"/>
          </p:cNvCxnSpPr>
          <p:nvPr/>
        </p:nvCxnSpPr>
        <p:spPr bwMode="auto">
          <a:xfrm>
            <a:off x="2333625" y="4287856"/>
            <a:ext cx="1042988" cy="1473200"/>
          </a:xfrm>
          <a:prstGeom prst="straightConnector1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</p:cxn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3390900" y="5488006"/>
            <a:ext cx="2933700" cy="54610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Tidak boleh, </a:t>
            </a:r>
            <a:r>
              <a:rPr lang="en-US" sz="1400">
                <a:solidFill>
                  <a:srgbClr val="3333FF"/>
                </a:solidFill>
              </a:rPr>
              <a:t>karena semua minterm sudah dikombinasikan</a:t>
            </a:r>
            <a:r>
              <a:rPr lang="en-US" sz="140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1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" grpId="0" animBg="1"/>
      <p:bldP spid="10279" grpId="0" animBg="1"/>
      <p:bldP spid="10293" grpId="0" animBg="1"/>
      <p:bldP spid="1029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yang </a:t>
            </a:r>
          </a:p>
          <a:p>
            <a:pPr>
              <a:buFontTx/>
              <a:buNone/>
            </a:pPr>
            <a:r>
              <a:rPr lang="en-US" sz="2000" dirty="0" err="1" smtClean="0"/>
              <a:t>merepresentasikan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SOP </a:t>
            </a:r>
            <a:r>
              <a:rPr lang="en-US" sz="2000" dirty="0" err="1" smtClean="0"/>
              <a:t>dan</a:t>
            </a:r>
            <a:r>
              <a:rPr lang="en-US" sz="2000" dirty="0" smtClean="0"/>
              <a:t> POS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4958" y="2571744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x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z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f(</a:t>
                      </a:r>
                      <a:r>
                        <a:rPr lang="en-US" sz="2200" dirty="0" err="1" smtClean="0"/>
                        <a:t>x,y,z</a:t>
                      </a:r>
                      <a:r>
                        <a:rPr lang="en-US" sz="2200" dirty="0" smtClean="0"/>
                        <a:t>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67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2438400"/>
          <a:ext cx="64770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5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0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686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B38CB-82A6-42C6-83FA-AC8071DAFD8C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68637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52600"/>
            <a:ext cx="821537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Baku SOP: </a:t>
            </a:r>
            <a:r>
              <a:rPr lang="en-US" dirty="0" err="1" smtClean="0"/>
              <a:t>Kelompokkan</a:t>
            </a:r>
            <a:r>
              <a:rPr lang="en-US" dirty="0" smtClean="0"/>
              <a:t> 1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x’z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chemeClr val="accent6"/>
                </a:solidFill>
              </a:rPr>
              <a:t>xz</a:t>
            </a:r>
            <a:r>
              <a:rPr lang="en-US" dirty="0" smtClean="0">
                <a:solidFill>
                  <a:schemeClr val="accent6"/>
                </a:solidFill>
              </a:rPr>
              <a:t>’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cxnSp>
        <p:nvCxnSpPr>
          <p:cNvPr id="68639" name="Straight Connector 10"/>
          <p:cNvCxnSpPr>
            <a:cxnSpLocks noChangeShapeType="1"/>
          </p:cNvCxnSpPr>
          <p:nvPr/>
        </p:nvCxnSpPr>
        <p:spPr bwMode="auto">
          <a:xfrm>
            <a:off x="1295400" y="2438400"/>
            <a:ext cx="1219200" cy="9906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3" name="Rectangle 12"/>
          <p:cNvSpPr/>
          <p:nvPr/>
        </p:nvSpPr>
        <p:spPr bwMode="auto">
          <a:xfrm>
            <a:off x="1447800" y="2895600"/>
            <a:ext cx="381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514600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yz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267200" y="3733800"/>
            <a:ext cx="1906588" cy="763588"/>
            <a:chOff x="4191000" y="3733800"/>
            <a:chExt cx="1905794" cy="763588"/>
          </a:xfrm>
        </p:grpSpPr>
        <p:cxnSp>
          <p:nvCxnSpPr>
            <p:cNvPr id="68650" name="Straight Connector 17"/>
            <p:cNvCxnSpPr>
              <a:cxnSpLocks noChangeShapeType="1"/>
            </p:cNvCxnSpPr>
            <p:nvPr/>
          </p:nvCxnSpPr>
          <p:spPr bwMode="auto">
            <a:xfrm>
              <a:off x="4191000" y="3733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1" name="Straight Connector 19"/>
            <p:cNvCxnSpPr>
              <a:cxnSpLocks noChangeShapeType="1"/>
            </p:cNvCxnSpPr>
            <p:nvPr/>
          </p:nvCxnSpPr>
          <p:spPr bwMode="auto">
            <a:xfrm rot="5400000">
              <a:off x="5715000" y="4114800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2" name="Straight Connector 23"/>
            <p:cNvCxnSpPr>
              <a:cxnSpLocks noChangeShapeType="1"/>
            </p:cNvCxnSpPr>
            <p:nvPr/>
          </p:nvCxnSpPr>
          <p:spPr bwMode="auto">
            <a:xfrm rot="10800000">
              <a:off x="4191000" y="4495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53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3810794" y="4114800"/>
              <a:ext cx="7612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68643" name="Straight Connector 31"/>
          <p:cNvCxnSpPr>
            <a:cxnSpLocks noChangeShapeType="1"/>
          </p:cNvCxnSpPr>
          <p:nvPr/>
        </p:nvCxnSpPr>
        <p:spPr bwMode="auto">
          <a:xfrm rot="10800000">
            <a:off x="6781800" y="4800600"/>
            <a:ext cx="990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44" name="Straight Connector 33"/>
          <p:cNvCxnSpPr>
            <a:cxnSpLocks noChangeShapeType="1"/>
          </p:cNvCxnSpPr>
          <p:nvPr/>
        </p:nvCxnSpPr>
        <p:spPr bwMode="auto">
          <a:xfrm rot="5400000">
            <a:off x="6438901" y="5143500"/>
            <a:ext cx="685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45" name="Straight Connector 35"/>
          <p:cNvCxnSpPr>
            <a:cxnSpLocks noChangeShapeType="1"/>
          </p:cNvCxnSpPr>
          <p:nvPr/>
        </p:nvCxnSpPr>
        <p:spPr bwMode="auto">
          <a:xfrm>
            <a:off x="6781800" y="5486400"/>
            <a:ext cx="990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39"/>
          <p:cNvGrpSpPr>
            <a:grpSpLocks/>
          </p:cNvGrpSpPr>
          <p:nvPr/>
        </p:nvGrpSpPr>
        <p:grpSpPr bwMode="auto">
          <a:xfrm rot="10800000">
            <a:off x="2590800" y="4800600"/>
            <a:ext cx="992188" cy="687388"/>
            <a:chOff x="3657600" y="4953000"/>
            <a:chExt cx="991394" cy="687388"/>
          </a:xfrm>
        </p:grpSpPr>
        <p:cxnSp>
          <p:nvCxnSpPr>
            <p:cNvPr id="68647" name="Straight Connector 36"/>
            <p:cNvCxnSpPr>
              <a:cxnSpLocks noChangeShapeType="1"/>
            </p:cNvCxnSpPr>
            <p:nvPr/>
          </p:nvCxnSpPr>
          <p:spPr bwMode="auto">
            <a:xfrm rot="10800000">
              <a:off x="3658394" y="4953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8" name="Straight Connector 37"/>
            <p:cNvCxnSpPr>
              <a:cxnSpLocks noChangeShapeType="1"/>
            </p:cNvCxnSpPr>
            <p:nvPr/>
          </p:nvCxnSpPr>
          <p:spPr bwMode="auto">
            <a:xfrm rot="5400000">
              <a:off x="3315494" y="52959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649" name="Straight Connector 38"/>
            <p:cNvCxnSpPr>
              <a:cxnSpLocks noChangeShapeType="1"/>
            </p:cNvCxnSpPr>
            <p:nvPr/>
          </p:nvCxnSpPr>
          <p:spPr bwMode="auto">
            <a:xfrm>
              <a:off x="3658394" y="56388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17214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69662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56528" cy="490234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Baku POS: </a:t>
            </a:r>
            <a:r>
              <a:rPr lang="en-US" dirty="0" err="1" smtClean="0"/>
              <a:t>Kelompokkan</a:t>
            </a:r>
            <a:r>
              <a:rPr lang="en-US" dirty="0" smtClean="0"/>
              <a:t> 0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f(</a:t>
            </a:r>
            <a:r>
              <a:rPr lang="en-US" dirty="0" err="1" smtClean="0"/>
              <a:t>x,y,z</a:t>
            </a:r>
            <a:r>
              <a:rPr lang="en-US" dirty="0" smtClean="0"/>
              <a:t>) =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x+z</a:t>
            </a:r>
            <a:r>
              <a:rPr lang="en-US" dirty="0" smtClean="0"/>
              <a:t>)(</a:t>
            </a:r>
            <a:r>
              <a:rPr lang="en-US" dirty="0" err="1" smtClean="0">
                <a:solidFill>
                  <a:srgbClr val="FF0000"/>
                </a:solidFill>
              </a:rPr>
              <a:t>x’+z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295400" y="2157744"/>
          <a:ext cx="64770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041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0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9664" name="Straight Connector 44"/>
          <p:cNvCxnSpPr>
            <a:cxnSpLocks noChangeShapeType="1"/>
          </p:cNvCxnSpPr>
          <p:nvPr/>
        </p:nvCxnSpPr>
        <p:spPr bwMode="auto">
          <a:xfrm>
            <a:off x="1295400" y="2224086"/>
            <a:ext cx="1219200" cy="9906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46" name="Rectangle 45"/>
          <p:cNvSpPr/>
          <p:nvPr/>
        </p:nvSpPr>
        <p:spPr bwMode="auto">
          <a:xfrm>
            <a:off x="1447800" y="2681286"/>
            <a:ext cx="381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3200" dirty="0">
                <a:solidFill>
                  <a:schemeClr val="accent3"/>
                </a:solidFill>
              </a:rPr>
              <a:t>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981200" y="2300286"/>
            <a:ext cx="609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 err="1">
                <a:solidFill>
                  <a:schemeClr val="accent3"/>
                </a:solidFill>
              </a:rPr>
              <a:t>yz</a:t>
            </a:r>
            <a:endParaRPr lang="en-US" sz="2800" dirty="0">
              <a:solidFill>
                <a:schemeClr val="accent3"/>
              </a:solidFill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267200" y="4584699"/>
            <a:ext cx="1906588" cy="763587"/>
            <a:chOff x="4191000" y="3733800"/>
            <a:chExt cx="1905794" cy="763588"/>
          </a:xfrm>
        </p:grpSpPr>
        <p:cxnSp>
          <p:nvCxnSpPr>
            <p:cNvPr id="69676" name="Straight Connector 48"/>
            <p:cNvCxnSpPr>
              <a:cxnSpLocks noChangeShapeType="1"/>
            </p:cNvCxnSpPr>
            <p:nvPr/>
          </p:nvCxnSpPr>
          <p:spPr bwMode="auto">
            <a:xfrm>
              <a:off x="4191000" y="3733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7" name="Straight Connector 49"/>
            <p:cNvCxnSpPr>
              <a:cxnSpLocks noChangeShapeType="1"/>
            </p:cNvCxnSpPr>
            <p:nvPr/>
          </p:nvCxnSpPr>
          <p:spPr bwMode="auto">
            <a:xfrm rot="5400000">
              <a:off x="5715000" y="4114800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8" name="Straight Connector 50"/>
            <p:cNvCxnSpPr>
              <a:cxnSpLocks noChangeShapeType="1"/>
            </p:cNvCxnSpPr>
            <p:nvPr/>
          </p:nvCxnSpPr>
          <p:spPr bwMode="auto">
            <a:xfrm rot="10800000">
              <a:off x="4191000" y="4495800"/>
              <a:ext cx="1905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9" name="Straight Connector 51"/>
            <p:cNvCxnSpPr>
              <a:cxnSpLocks noChangeShapeType="1"/>
            </p:cNvCxnSpPr>
            <p:nvPr/>
          </p:nvCxnSpPr>
          <p:spPr bwMode="auto">
            <a:xfrm rot="5400000" flipH="1" flipV="1">
              <a:off x="3810794" y="4114800"/>
              <a:ext cx="7612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6780213" y="3519486"/>
            <a:ext cx="992187" cy="687388"/>
            <a:chOff x="6781006" y="4800600"/>
            <a:chExt cx="991394" cy="687388"/>
          </a:xfrm>
        </p:grpSpPr>
        <p:cxnSp>
          <p:nvCxnSpPr>
            <p:cNvPr id="69673" name="Straight Connector 52"/>
            <p:cNvCxnSpPr>
              <a:cxnSpLocks noChangeShapeType="1"/>
            </p:cNvCxnSpPr>
            <p:nvPr/>
          </p:nvCxnSpPr>
          <p:spPr bwMode="auto">
            <a:xfrm rot="10800000">
              <a:off x="6781800" y="48006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4" name="Straight Connector 53"/>
            <p:cNvCxnSpPr>
              <a:cxnSpLocks noChangeShapeType="1"/>
            </p:cNvCxnSpPr>
            <p:nvPr/>
          </p:nvCxnSpPr>
          <p:spPr bwMode="auto">
            <a:xfrm rot="5400000">
              <a:off x="6438900" y="51435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5" name="Straight Connector 54"/>
            <p:cNvCxnSpPr>
              <a:cxnSpLocks noChangeShapeType="1"/>
            </p:cNvCxnSpPr>
            <p:nvPr/>
          </p:nvCxnSpPr>
          <p:spPr bwMode="auto">
            <a:xfrm>
              <a:off x="6781800" y="54864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55"/>
          <p:cNvGrpSpPr>
            <a:grpSpLocks/>
          </p:cNvGrpSpPr>
          <p:nvPr/>
        </p:nvGrpSpPr>
        <p:grpSpPr bwMode="auto">
          <a:xfrm rot="10800000">
            <a:off x="2590800" y="3519486"/>
            <a:ext cx="992188" cy="687388"/>
            <a:chOff x="3657600" y="4953000"/>
            <a:chExt cx="991394" cy="687388"/>
          </a:xfrm>
        </p:grpSpPr>
        <p:cxnSp>
          <p:nvCxnSpPr>
            <p:cNvPr id="69670" name="Straight Connector 56"/>
            <p:cNvCxnSpPr>
              <a:cxnSpLocks noChangeShapeType="1"/>
            </p:cNvCxnSpPr>
            <p:nvPr/>
          </p:nvCxnSpPr>
          <p:spPr bwMode="auto">
            <a:xfrm rot="10800000">
              <a:off x="3658394" y="4953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1" name="Straight Connector 57"/>
            <p:cNvCxnSpPr>
              <a:cxnSpLocks noChangeShapeType="1"/>
            </p:cNvCxnSpPr>
            <p:nvPr/>
          </p:nvCxnSpPr>
          <p:spPr bwMode="auto">
            <a:xfrm rot="5400000">
              <a:off x="3315494" y="52959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9672" name="Straight Connector 58"/>
            <p:cNvCxnSpPr>
              <a:cxnSpLocks noChangeShapeType="1"/>
            </p:cNvCxnSpPr>
            <p:nvPr/>
          </p:nvCxnSpPr>
          <p:spPr bwMode="auto">
            <a:xfrm>
              <a:off x="3658394" y="56388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94079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Minterm&amp;Maxterm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Dua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Peubah</a:t>
            </a:r>
            <a:endParaRPr lang="en-US" sz="3600" dirty="0"/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84163" y="2066927"/>
          <a:ext cx="8597898" cy="3005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4" imgW="5004459" imgH="1763606" progId="Word.Document.8">
                  <p:embed/>
                </p:oleObj>
              </mc:Choice>
              <mc:Fallback>
                <p:oleObj name="Document" r:id="rId4" imgW="5004459" imgH="17636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066927"/>
                        <a:ext cx="8597898" cy="3005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881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27966" cy="4572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SOP </a:t>
            </a:r>
            <a:r>
              <a:rPr lang="en-US" sz="2400" dirty="0" err="1" smtClean="0"/>
              <a:t>dan</a:t>
            </a:r>
            <a:r>
              <a:rPr lang="en-US" sz="2400" dirty="0" smtClean="0"/>
              <a:t> POS yang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!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1.						2.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099" y="2857496"/>
          <a:ext cx="3714777" cy="3291840"/>
        </p:xfrm>
        <a:graphic>
          <a:graphicData uri="http://schemas.openxmlformats.org/drawingml/2006/table">
            <a:tbl>
              <a:tblPr/>
              <a:tblGrid>
                <a:gridCol w="721350"/>
                <a:gridCol w="721350"/>
                <a:gridCol w="721350"/>
                <a:gridCol w="1550727"/>
              </a:tblGrid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0694" y="2857496"/>
          <a:ext cx="3357586" cy="3291840"/>
        </p:xfrm>
        <a:graphic>
          <a:graphicData uri="http://schemas.openxmlformats.org/drawingml/2006/table">
            <a:tbl>
              <a:tblPr/>
              <a:tblGrid>
                <a:gridCol w="651989"/>
                <a:gridCol w="651989"/>
                <a:gridCol w="651989"/>
                <a:gridCol w="1401619"/>
              </a:tblGrid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0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				  4.			 5.  	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185998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86182" y="2185998"/>
          <a:ext cx="2286015" cy="2743200"/>
        </p:xfrm>
        <a:graphic>
          <a:graphicData uri="http://schemas.openxmlformats.org/drawingml/2006/table">
            <a:tbl>
              <a:tblPr/>
              <a:tblGrid>
                <a:gridCol w="443907"/>
                <a:gridCol w="443907"/>
                <a:gridCol w="443907"/>
                <a:gridCol w="954294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8" y="2185998"/>
          <a:ext cx="2500331" cy="2743200"/>
        </p:xfrm>
        <a:graphic>
          <a:graphicData uri="http://schemas.openxmlformats.org/drawingml/2006/table">
            <a:tbl>
              <a:tblPr/>
              <a:tblGrid>
                <a:gridCol w="485524"/>
                <a:gridCol w="485524"/>
                <a:gridCol w="485524"/>
                <a:gridCol w="1043759"/>
              </a:tblGrid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8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pPr marL="609600" indent="-609600"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428736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4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00034" y="1272089"/>
          <a:ext cx="4786346" cy="4728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Visio" r:id="rId3" imgW="2367915" imgH="2345436" progId="Visio.Drawing.11">
                  <p:embed/>
                </p:oleObj>
              </mc:Choice>
              <mc:Fallback>
                <p:oleObj name="Visio" r:id="rId3" imgW="2367915" imgH="234543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272089"/>
                        <a:ext cx="4786346" cy="4728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00430" y="2413510"/>
            <a:ext cx="714380" cy="3359174"/>
            <a:chOff x="6429388" y="2571744"/>
            <a:chExt cx="1000926" cy="300198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71868" y="3351728"/>
            <a:ext cx="1500198" cy="563568"/>
            <a:chOff x="6429388" y="2571744"/>
            <a:chExt cx="1000926" cy="300198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Elbow Connector 35"/>
          <p:cNvCxnSpPr/>
          <p:nvPr/>
        </p:nvCxnSpPr>
        <p:spPr>
          <a:xfrm flipV="1">
            <a:off x="4214810" y="1986470"/>
            <a:ext cx="2571768" cy="92869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786578" y="1700718"/>
            <a:ext cx="1500198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Y Z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5072066" y="2772288"/>
            <a:ext cx="1785950" cy="857256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58016" y="2486536"/>
            <a:ext cx="1500198" cy="57150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W’XY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7" name="Elbow Connector 46"/>
          <p:cNvCxnSpPr/>
          <p:nvPr/>
        </p:nvCxnSpPr>
        <p:spPr>
          <a:xfrm flipV="1">
            <a:off x="5072066" y="4486800"/>
            <a:ext cx="1785950" cy="857256"/>
          </a:xfrm>
          <a:prstGeom prst="bentConnector3">
            <a:avLst>
              <a:gd name="adj1" fmla="val 5000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858016" y="4201048"/>
            <a:ext cx="1500198" cy="57150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WX’Y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2357422" y="1629280"/>
            <a:ext cx="2571768" cy="928694"/>
          </a:xfrm>
          <a:prstGeom prst="bentConnector3">
            <a:avLst>
              <a:gd name="adj1" fmla="val 3248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929190" y="1272090"/>
            <a:ext cx="1500198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X’Y’Z’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571868" y="5129742"/>
            <a:ext cx="1500198" cy="563568"/>
            <a:chOff x="6429388" y="2571744"/>
            <a:chExt cx="1000926" cy="300198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429388" y="2571744"/>
              <a:ext cx="1000132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5929322" y="4071942"/>
              <a:ext cx="3000396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429388" y="5572140"/>
              <a:ext cx="1000132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929984" y="4071148"/>
              <a:ext cx="3000396" cy="158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643042" y="5143390"/>
            <a:ext cx="714380" cy="785818"/>
            <a:chOff x="6429388" y="5500702"/>
            <a:chExt cx="1500198" cy="563419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429388" y="5500702"/>
              <a:ext cx="1499008" cy="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7646761" y="5781296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6148943" y="5781147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697634" y="2272222"/>
            <a:ext cx="642942" cy="706295"/>
            <a:chOff x="8394496" y="5429264"/>
            <a:chExt cx="1500198" cy="563419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8394496" y="5973174"/>
              <a:ext cx="1499008" cy="2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9611869" y="5709858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8114051" y="5709709"/>
              <a:ext cx="563270" cy="23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69"/>
          <p:cNvSpPr/>
          <p:nvPr/>
        </p:nvSpPr>
        <p:spPr>
          <a:xfrm>
            <a:off x="4429124" y="6000768"/>
            <a:ext cx="4473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F(</a:t>
            </a:r>
            <a:r>
              <a:rPr lang="en-US" sz="2000" b="1" dirty="0" err="1" smtClean="0"/>
              <a:t>w,x,y,z</a:t>
            </a:r>
            <a:r>
              <a:rPr lang="en-US" sz="2000" b="1" dirty="0" smtClean="0"/>
              <a:t>) = </a:t>
            </a:r>
            <a:r>
              <a:rPr lang="en-US" sz="2000" b="1" dirty="0" err="1" smtClean="0"/>
              <a:t>yz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w’xy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wx’y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x’y’z</a:t>
            </a:r>
            <a:r>
              <a:rPr lang="en-US" sz="2000" b="1" dirty="0" smtClean="0"/>
              <a:t>’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9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48" grpId="0" animBg="1"/>
      <p:bldP spid="51" grpId="0" animBg="1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Langkah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68632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karnaugh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merepresentasikan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minterm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Booleannya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bertetangga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minterm-mintermnya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literal</a:t>
            </a:r>
          </a:p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SOP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gabungkan</a:t>
            </a:r>
            <a:r>
              <a:rPr lang="en-US" dirty="0" smtClean="0"/>
              <a:t> </a:t>
            </a:r>
            <a:r>
              <a:rPr lang="en-US" dirty="0" err="1" smtClean="0"/>
              <a:t>kotak-kotak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dan </a:t>
            </a:r>
            <a:r>
              <a:rPr lang="en-US" dirty="0" err="1" smtClean="0"/>
              <a:t>bernilai</a:t>
            </a:r>
            <a:r>
              <a:rPr lang="en-US" dirty="0" smtClean="0"/>
              <a:t> 1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Langkah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Penyedernaan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Karnaugh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POS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gabungkan</a:t>
            </a:r>
            <a:r>
              <a:rPr lang="en-US" dirty="0" smtClean="0"/>
              <a:t> </a:t>
            </a:r>
            <a:r>
              <a:rPr lang="en-US" dirty="0" err="1" smtClean="0"/>
              <a:t>kotak-kotak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dan </a:t>
            </a:r>
            <a:r>
              <a:rPr lang="en-US" dirty="0" err="1" smtClean="0"/>
              <a:t>bernilai</a:t>
            </a:r>
            <a:r>
              <a:rPr lang="en-US" dirty="0" smtClean="0"/>
              <a:t> 0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</a:t>
            </a:r>
          </a:p>
          <a:p>
            <a:pPr lvl="0"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0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2</a:t>
            </a:r>
            <a:r>
              <a:rPr lang="en-US" baseline="30000" dirty="0" smtClean="0"/>
              <a:t>n</a:t>
            </a:r>
            <a:r>
              <a:rPr lang="en-US" dirty="0" smtClean="0"/>
              <a:t> (1,2, 4, 8, …)</a:t>
            </a:r>
          </a:p>
          <a:p>
            <a:pPr lvl="0" algn="just"/>
            <a:r>
              <a:rPr lang="en-US" dirty="0" err="1" smtClean="0"/>
              <a:t>Kotak-kotak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bersebrangan</a:t>
            </a:r>
            <a:r>
              <a:rPr lang="en-US" dirty="0" smtClean="0"/>
              <a:t> dan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endParaRPr lang="en-US" dirty="0" smtClean="0"/>
          </a:p>
          <a:p>
            <a:pPr lvl="0" algn="just"/>
            <a:r>
              <a:rPr lang="en-US" dirty="0" err="1" smtClean="0"/>
              <a:t>Tulislah</a:t>
            </a:r>
            <a:r>
              <a:rPr lang="en-US" dirty="0" smtClean="0"/>
              <a:t> literal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literal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609600" indent="-609600" algn="just"/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214422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22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2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SOP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29256" y="1176358"/>
          <a:ext cx="3071834" cy="5181600"/>
        </p:xfrm>
        <a:graphic>
          <a:graphicData uri="http://schemas.openxmlformats.org/drawingml/2006/table">
            <a:tbl>
              <a:tblPr/>
              <a:tblGrid>
                <a:gridCol w="478012"/>
                <a:gridCol w="406574"/>
                <a:gridCol w="406574"/>
                <a:gridCol w="406574"/>
                <a:gridCol w="1374100"/>
              </a:tblGrid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(w, 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2800" dirty="0" err="1" smtClean="0"/>
              <a:t>Sederhanakan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peta</a:t>
            </a:r>
            <a:r>
              <a:rPr lang="en-US" sz="2800" dirty="0" smtClean="0"/>
              <a:t>  </a:t>
            </a:r>
            <a:r>
              <a:rPr lang="en-US" sz="2800" b="1" i="1" dirty="0" err="1" smtClean="0"/>
              <a:t>Karnaugh</a:t>
            </a:r>
            <a:r>
              <a:rPr lang="en-US" sz="2800" b="1" dirty="0" smtClean="0"/>
              <a:t>,</a:t>
            </a:r>
          </a:p>
          <a:p>
            <a:pPr>
              <a:buNone/>
            </a:pPr>
            <a:r>
              <a:rPr lang="en-US" sz="2800" dirty="0" smtClean="0"/>
              <a:t>	a.  f(</a:t>
            </a:r>
            <a:r>
              <a:rPr lang="en-US" sz="2800" dirty="0" err="1" smtClean="0"/>
              <a:t>w,x,y,z</a:t>
            </a:r>
            <a:r>
              <a:rPr lang="en-US" sz="2800" dirty="0" smtClean="0"/>
              <a:t>)  =   </a:t>
            </a:r>
            <a:r>
              <a:rPr lang="en-US" sz="2800" dirty="0" err="1" smtClean="0"/>
              <a:t>wx</a:t>
            </a:r>
            <a:r>
              <a:rPr lang="en-US" sz="2800" dirty="0" smtClean="0"/>
              <a:t>’ + </a:t>
            </a:r>
            <a:r>
              <a:rPr lang="en-US" sz="2800" dirty="0" err="1" smtClean="0"/>
              <a:t>wxy’z</a:t>
            </a:r>
            <a:r>
              <a:rPr lang="en-US" sz="2800" dirty="0" smtClean="0"/>
              <a:t>’ + </a:t>
            </a:r>
            <a:r>
              <a:rPr lang="en-US" sz="2800" dirty="0" err="1" smtClean="0"/>
              <a:t>wxyz</a:t>
            </a:r>
            <a:r>
              <a:rPr lang="en-US" sz="2800" dirty="0" smtClean="0"/>
              <a:t>’ + </a:t>
            </a:r>
            <a:r>
              <a:rPr lang="en-US" sz="2800" dirty="0" err="1" smtClean="0"/>
              <a:t>x’z</a:t>
            </a:r>
            <a:r>
              <a:rPr lang="en-US" sz="2800" dirty="0" smtClean="0"/>
              <a:t>’</a:t>
            </a:r>
          </a:p>
          <a:p>
            <a:pPr>
              <a:buNone/>
            </a:pPr>
            <a:r>
              <a:rPr lang="en-US" sz="2800" dirty="0" smtClean="0"/>
              <a:t>	b.  f(</a:t>
            </a:r>
            <a:r>
              <a:rPr lang="en-US" sz="2800" dirty="0" err="1" smtClean="0"/>
              <a:t>w,x,y,z</a:t>
            </a:r>
            <a:r>
              <a:rPr lang="en-US" sz="2800" dirty="0" smtClean="0"/>
              <a:t>)  =   ∑ (2,  3,  4,  5,  6,  7 , 9 , 11)</a:t>
            </a:r>
          </a:p>
        </p:txBody>
      </p:sp>
    </p:spTree>
    <p:extLst>
      <p:ext uri="{BB962C8B-B14F-4D97-AF65-F5344CB8AC3E}">
        <p14:creationId xmlns:p14="http://schemas.microsoft.com/office/powerpoint/2010/main" val="27202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Minterm&amp;Maxterm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Boolean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Tiga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Peubah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643050"/>
          <a:ext cx="8215369" cy="4429157"/>
        </p:xfrm>
        <a:graphic>
          <a:graphicData uri="http://schemas.openxmlformats.org/drawingml/2006/table">
            <a:tbl>
              <a:tblPr/>
              <a:tblGrid>
                <a:gridCol w="491154"/>
                <a:gridCol w="491154"/>
                <a:gridCol w="491154"/>
                <a:gridCol w="1172221"/>
                <a:gridCol w="1856562"/>
                <a:gridCol w="1856562"/>
                <a:gridCol w="1856562"/>
              </a:tblGrid>
              <a:tr h="442916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Minterm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+mn-lt"/>
                          <a:ea typeface="Times New Roman"/>
                        </a:rPr>
                        <a:t>Maxterm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+mn-lt"/>
                          <a:ea typeface="Times New Roman"/>
                        </a:rPr>
                        <a:t>x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Suku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Lambang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Suku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Lambang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543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0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Times New Roman"/>
                        </a:rPr>
                        <a:t>1</a:t>
                      </a:r>
                      <a:endParaRPr lang="en-US" sz="12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‘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 y 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5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6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7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 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’+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 err="1">
                          <a:latin typeface="+mn-lt"/>
                          <a:ea typeface="Times New Roman"/>
                        </a:rPr>
                        <a:t>’+</a:t>
                      </a:r>
                      <a:r>
                        <a:rPr lang="en-US" sz="2800" i="1" dirty="0" err="1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 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y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’+ </a:t>
                      </a: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z</a:t>
                      </a:r>
                      <a:r>
                        <a:rPr lang="en-US" sz="2800" dirty="0">
                          <a:latin typeface="+mn-lt"/>
                          <a:ea typeface="Times New Roman"/>
                        </a:rPr>
                        <a:t>’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0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1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5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6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+mn-lt"/>
                          <a:ea typeface="Times New Roman"/>
                        </a:rPr>
                        <a:t>M</a:t>
                      </a:r>
                      <a:r>
                        <a:rPr lang="en-US" sz="2800" baseline="-25000" dirty="0">
                          <a:latin typeface="+mn-lt"/>
                          <a:ea typeface="Times New Roman"/>
                        </a:rPr>
                        <a:t>7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6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SOP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algn="just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Booelan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kebenaran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minterm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maxterm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kombinasinya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b="1" dirty="0" smtClean="0"/>
              <a:t>SOP</a:t>
            </a:r>
            <a:r>
              <a:rPr lang="en-US" sz="2800" dirty="0" smtClean="0"/>
              <a:t>, </a:t>
            </a:r>
            <a:r>
              <a:rPr lang="en-US" sz="2800" dirty="0" err="1" smtClean="0"/>
              <a:t>tinjau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peubah-peubah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1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b="1" dirty="0" smtClean="0"/>
              <a:t>POS</a:t>
            </a:r>
            <a:r>
              <a:rPr lang="en-US" sz="2800" dirty="0" smtClean="0"/>
              <a:t>, </a:t>
            </a:r>
            <a:r>
              <a:rPr lang="en-US" sz="2800" dirty="0" err="1" smtClean="0"/>
              <a:t>tinjau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peubah-peubah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0</a:t>
            </a:r>
            <a:r>
              <a:rPr lang="en-US" sz="2800" dirty="0" smtClean="0"/>
              <a:t>.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08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7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15140" y="2214554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15140" y="1571612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15140" y="928670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SOP</a:t>
            </a:r>
          </a:p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yang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001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100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111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Booleannya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 </a:t>
            </a:r>
            <a:r>
              <a:rPr lang="en-US" b="1" i="1" dirty="0" err="1" smtClean="0">
                <a:solidFill>
                  <a:srgbClr val="FF0000"/>
                </a:solidFill>
              </a:rPr>
              <a:t>x</a:t>
            </a:r>
            <a:r>
              <a:rPr lang="en-US" b="1" dirty="0" err="1" smtClean="0">
                <a:solidFill>
                  <a:srgbClr val="FF0000"/>
                </a:solidFill>
              </a:rPr>
              <a:t>’</a:t>
            </a:r>
            <a:r>
              <a:rPr lang="en-US" b="1" i="1" dirty="0" err="1" smtClean="0">
                <a:solidFill>
                  <a:srgbClr val="FF0000"/>
                </a:solidFill>
              </a:rPr>
              <a:t>y</a:t>
            </a:r>
            <a:r>
              <a:rPr lang="en-US" b="1" dirty="0" err="1" smtClean="0">
                <a:solidFill>
                  <a:srgbClr val="FF0000"/>
                </a:solidFill>
              </a:rPr>
              <a:t>’</a:t>
            </a:r>
            <a:r>
              <a:rPr lang="en-US" b="1" i="1" dirty="0" err="1" smtClean="0">
                <a:solidFill>
                  <a:srgbClr val="FF0000"/>
                </a:solidFill>
              </a:rPr>
              <a:t>z</a:t>
            </a:r>
            <a:r>
              <a:rPr lang="en-US" b="1" dirty="0" smtClean="0"/>
              <a:t> + </a:t>
            </a:r>
            <a:r>
              <a:rPr lang="en-US" b="1" i="1" dirty="0" err="1" smtClean="0">
                <a:solidFill>
                  <a:srgbClr val="FFC000"/>
                </a:solidFill>
              </a:rPr>
              <a:t>xy</a:t>
            </a:r>
            <a:r>
              <a:rPr lang="en-US" b="1" dirty="0" err="1" smtClean="0">
                <a:solidFill>
                  <a:srgbClr val="FFC000"/>
                </a:solidFill>
              </a:rPr>
              <a:t>’</a:t>
            </a:r>
            <a:r>
              <a:rPr lang="en-US" b="1" i="1" dirty="0" err="1" smtClean="0">
                <a:solidFill>
                  <a:srgbClr val="FFC000"/>
                </a:solidFill>
              </a:rPr>
              <a:t>z</a:t>
            </a:r>
            <a:r>
              <a:rPr lang="en-US" b="1" dirty="0" smtClean="0">
                <a:solidFill>
                  <a:srgbClr val="FFC000"/>
                </a:solidFill>
              </a:rPr>
              <a:t>’ </a:t>
            </a:r>
            <a:r>
              <a:rPr lang="en-US" b="1" dirty="0" smtClean="0"/>
              <a:t>+ </a:t>
            </a:r>
            <a:r>
              <a:rPr lang="en-US" b="1" i="1" dirty="0" smtClean="0">
                <a:solidFill>
                  <a:srgbClr val="00B050"/>
                </a:solidFill>
              </a:rPr>
              <a:t>xyz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(</a:t>
            </a:r>
            <a:r>
              <a:rPr lang="en-US" i="1" dirty="0" err="1" smtClean="0"/>
              <a:t>minterm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 + </a:t>
            </a:r>
            <a:r>
              <a:rPr lang="en-US" b="1" i="1" dirty="0" smtClean="0">
                <a:solidFill>
                  <a:srgbClr val="FFC000"/>
                </a:solidFill>
              </a:rPr>
              <a:t>m</a:t>
            </a:r>
            <a:r>
              <a:rPr lang="en-US" b="1" baseline="-25000" dirty="0" smtClean="0">
                <a:solidFill>
                  <a:srgbClr val="FFC000"/>
                </a:solidFill>
              </a:rPr>
              <a:t>4 </a:t>
            </a:r>
            <a:r>
              <a:rPr lang="en-US" b="1" dirty="0" smtClean="0"/>
              <a:t>+ </a:t>
            </a:r>
            <a:r>
              <a:rPr lang="en-US" b="1" i="1" dirty="0" smtClean="0">
                <a:solidFill>
                  <a:srgbClr val="00B050"/>
                </a:solidFill>
              </a:rPr>
              <a:t>m</a:t>
            </a:r>
            <a:r>
              <a:rPr lang="en-US" b="1" baseline="-25000" dirty="0" smtClean="0">
                <a:solidFill>
                  <a:srgbClr val="00B050"/>
                </a:solidFill>
              </a:rPr>
              <a:t>7</a:t>
            </a:r>
            <a:r>
              <a:rPr lang="en-US" b="1" dirty="0" smtClean="0"/>
              <a:t> = </a:t>
            </a:r>
            <a:r>
              <a:rPr lang="en-US" b="1" dirty="0" smtClean="0">
                <a:sym typeface="Symbol"/>
              </a:rPr>
              <a:t>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4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7</a:t>
            </a:r>
            <a:r>
              <a:rPr lang="en-US" b="1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29454" y="285728"/>
          <a:ext cx="1928827" cy="2355546"/>
        </p:xfrm>
        <a:graphic>
          <a:graphicData uri="http://schemas.openxmlformats.org/drawingml/2006/table">
            <a:tbl>
              <a:tblPr/>
              <a:tblGrid>
                <a:gridCol w="304659"/>
                <a:gridCol w="304659"/>
                <a:gridCol w="304659"/>
                <a:gridCol w="1014850"/>
              </a:tblGrid>
              <a:tr h="47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884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4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786578" y="2064286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786578" y="183322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86578" y="139720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86578" y="1174516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786578" y="785794"/>
            <a:ext cx="228601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POS	</a:t>
            </a:r>
          </a:p>
          <a:p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peubah</a:t>
            </a:r>
            <a:r>
              <a:rPr lang="en-US" sz="2800" dirty="0" smtClean="0"/>
              <a:t> yang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0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000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010</a:t>
            </a:r>
            <a:r>
              <a:rPr lang="en-US" sz="2800" dirty="0" smtClean="0"/>
              <a:t>,  </a:t>
            </a:r>
            <a:r>
              <a:rPr lang="en-US" sz="2800" b="1" dirty="0" smtClean="0">
                <a:solidFill>
                  <a:srgbClr val="FFC000"/>
                </a:solidFill>
              </a:rPr>
              <a:t>011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101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110 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kanonik</a:t>
            </a:r>
            <a:r>
              <a:rPr lang="en-US" sz="2800" dirty="0" smtClean="0"/>
              <a:t> POS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</a:t>
            </a:r>
            <a:r>
              <a:rPr lang="en-US" sz="2800" b="1" dirty="0" smtClean="0"/>
              <a:t>)  =  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 + </a:t>
            </a:r>
            <a:r>
              <a:rPr lang="en-US" sz="2800" b="1" i="1" dirty="0" smtClean="0">
                <a:solidFill>
                  <a:srgbClr val="FF0000"/>
                </a:solidFill>
              </a:rPr>
              <a:t>z</a:t>
            </a:r>
            <a:r>
              <a:rPr lang="en-US" sz="2800" b="1" dirty="0" smtClean="0">
                <a:solidFill>
                  <a:srgbClr val="00B050"/>
                </a:solidFill>
              </a:rPr>
              <a:t>)(</a:t>
            </a:r>
            <a:r>
              <a:rPr lang="en-US" sz="2800" b="1" i="1" dirty="0" smtClean="0">
                <a:solidFill>
                  <a:srgbClr val="00B050"/>
                </a:solidFill>
              </a:rPr>
              <a:t>x</a:t>
            </a:r>
            <a:r>
              <a:rPr lang="en-US" sz="2800" b="1" dirty="0" smtClean="0">
                <a:solidFill>
                  <a:srgbClr val="00B050"/>
                </a:solidFill>
              </a:rPr>
              <a:t> + </a:t>
            </a:r>
            <a:r>
              <a:rPr lang="en-US" sz="2800" b="1" i="1" dirty="0" smtClean="0">
                <a:solidFill>
                  <a:srgbClr val="00B050"/>
                </a:solidFill>
              </a:rPr>
              <a:t>y</a:t>
            </a:r>
            <a:r>
              <a:rPr lang="en-US" sz="2800" b="1" dirty="0" smtClean="0">
                <a:solidFill>
                  <a:srgbClr val="00B050"/>
                </a:solidFill>
              </a:rPr>
              <a:t>’+ </a:t>
            </a:r>
            <a:r>
              <a:rPr lang="en-US" sz="2800" b="1" i="1" dirty="0" smtClean="0">
                <a:solidFill>
                  <a:srgbClr val="00B050"/>
                </a:solidFill>
              </a:rPr>
              <a:t>z</a:t>
            </a:r>
            <a:r>
              <a:rPr lang="en-US" sz="2800" b="1" dirty="0" smtClean="0">
                <a:solidFill>
                  <a:srgbClr val="00B050"/>
                </a:solidFill>
              </a:rPr>
              <a:t>)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i="1" dirty="0" smtClean="0">
                <a:solidFill>
                  <a:srgbClr val="FFC000"/>
                </a:solidFill>
              </a:rPr>
              <a:t>x</a:t>
            </a:r>
            <a:r>
              <a:rPr lang="en-US" sz="2800" b="1" dirty="0" smtClean="0">
                <a:solidFill>
                  <a:srgbClr val="FFC000"/>
                </a:solidFill>
              </a:rPr>
              <a:t> + </a:t>
            </a:r>
            <a:r>
              <a:rPr lang="en-US" sz="2800" b="1" i="1" dirty="0" smtClean="0">
                <a:solidFill>
                  <a:srgbClr val="FFC000"/>
                </a:solidFill>
              </a:rPr>
              <a:t>y</a:t>
            </a:r>
            <a:r>
              <a:rPr lang="en-US" sz="2800" b="1" dirty="0" smtClean="0">
                <a:solidFill>
                  <a:srgbClr val="FFC000"/>
                </a:solidFill>
              </a:rPr>
              <a:t>’+ </a:t>
            </a:r>
            <a:r>
              <a:rPr lang="en-US" sz="2800" b="1" i="1" dirty="0" smtClean="0">
                <a:solidFill>
                  <a:srgbClr val="FFC000"/>
                </a:solidFill>
              </a:rPr>
              <a:t>z</a:t>
            </a:r>
            <a:r>
              <a:rPr lang="en-US" sz="2800" b="1" dirty="0" smtClean="0">
                <a:solidFill>
                  <a:srgbClr val="FFC000"/>
                </a:solidFill>
              </a:rPr>
              <a:t>’)</a:t>
            </a:r>
          </a:p>
          <a:p>
            <a:pPr>
              <a:buNone/>
            </a:pPr>
            <a:r>
              <a:rPr lang="en-US" sz="2800" b="1" i="1" dirty="0" smtClean="0"/>
              <a:t>			   </a:t>
            </a:r>
            <a:r>
              <a:rPr lang="en-US" sz="2800" b="1" dirty="0" smtClean="0">
                <a:solidFill>
                  <a:srgbClr val="00B0F0"/>
                </a:solidFill>
              </a:rPr>
              <a:t>(</a:t>
            </a:r>
            <a:r>
              <a:rPr lang="en-US" sz="2800" b="1" i="1" dirty="0" smtClean="0">
                <a:solidFill>
                  <a:srgbClr val="00B0F0"/>
                </a:solidFill>
              </a:rPr>
              <a:t>x</a:t>
            </a:r>
            <a:r>
              <a:rPr lang="en-US" sz="2800" b="1" dirty="0" smtClean="0">
                <a:solidFill>
                  <a:srgbClr val="00B0F0"/>
                </a:solidFill>
              </a:rPr>
              <a:t>’+ </a:t>
            </a:r>
            <a:r>
              <a:rPr lang="en-US" sz="2800" b="1" i="1" dirty="0" smtClean="0">
                <a:solidFill>
                  <a:srgbClr val="00B0F0"/>
                </a:solidFill>
              </a:rPr>
              <a:t>y</a:t>
            </a:r>
            <a:r>
              <a:rPr lang="en-US" sz="2800" b="1" dirty="0" smtClean="0">
                <a:solidFill>
                  <a:srgbClr val="00B0F0"/>
                </a:solidFill>
              </a:rPr>
              <a:t> + </a:t>
            </a:r>
            <a:r>
              <a:rPr lang="en-US" sz="2800" b="1" i="1" dirty="0" smtClean="0">
                <a:solidFill>
                  <a:srgbClr val="00B0F0"/>
                </a:solidFill>
              </a:rPr>
              <a:t>z</a:t>
            </a:r>
            <a:r>
              <a:rPr lang="en-US" sz="2800" b="1" dirty="0" smtClean="0">
                <a:solidFill>
                  <a:srgbClr val="00B0F0"/>
                </a:solidFill>
              </a:rPr>
              <a:t>’)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i="1" dirty="0" smtClean="0">
                <a:solidFill>
                  <a:srgbClr val="7030A0"/>
                </a:solidFill>
              </a:rPr>
              <a:t>x</a:t>
            </a:r>
            <a:r>
              <a:rPr lang="en-US" sz="2800" b="1" dirty="0" smtClean="0">
                <a:solidFill>
                  <a:srgbClr val="7030A0"/>
                </a:solidFill>
              </a:rPr>
              <a:t>’+ </a:t>
            </a:r>
            <a:r>
              <a:rPr lang="en-US" sz="2800" b="1" i="1" dirty="0" smtClean="0">
                <a:solidFill>
                  <a:srgbClr val="7030A0"/>
                </a:solidFill>
              </a:rPr>
              <a:t>y</a:t>
            </a:r>
            <a:r>
              <a:rPr lang="en-US" sz="2800" b="1" dirty="0" smtClean="0">
                <a:solidFill>
                  <a:srgbClr val="7030A0"/>
                </a:solidFill>
              </a:rPr>
              <a:t>’+ </a:t>
            </a:r>
            <a:r>
              <a:rPr lang="en-US" sz="2800" b="1" i="1" dirty="0" smtClean="0">
                <a:solidFill>
                  <a:srgbClr val="7030A0"/>
                </a:solidFill>
              </a:rPr>
              <a:t>z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lambang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maxterm</a:t>
            </a:r>
            <a:r>
              <a:rPr lang="en-US" sz="2800" dirty="0" smtClean="0"/>
              <a:t>) </a:t>
            </a:r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y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z</a:t>
            </a:r>
            <a:r>
              <a:rPr lang="en-US" sz="2800" b="1" dirty="0" smtClean="0"/>
              <a:t>) =  </a:t>
            </a:r>
            <a:r>
              <a:rPr lang="en-US" sz="2800" b="1" i="1" dirty="0" smtClean="0">
                <a:solidFill>
                  <a:srgbClr val="FF0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C000"/>
                </a:solidFill>
              </a:rPr>
              <a:t>M</a:t>
            </a:r>
            <a:r>
              <a:rPr lang="en-US" sz="28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00B0F0"/>
                </a:solidFill>
              </a:rPr>
              <a:t>M</a:t>
            </a:r>
            <a:r>
              <a:rPr lang="en-US" sz="2800" b="1" baseline="-25000" dirty="0" smtClean="0">
                <a:solidFill>
                  <a:srgbClr val="00B0F0"/>
                </a:solidFill>
              </a:rPr>
              <a:t>5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7030A0"/>
                </a:solidFill>
              </a:rPr>
              <a:t>M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6</a:t>
            </a:r>
            <a:r>
              <a:rPr lang="en-US" sz="2800" b="1" dirty="0" smtClean="0"/>
              <a:t> = </a:t>
            </a:r>
            <a:r>
              <a:rPr lang="en-US" sz="2800" b="1" dirty="0" smtClean="0">
                <a:sym typeface="Symbol"/>
              </a:rPr>
              <a:t>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5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7030A0"/>
                </a:solidFill>
              </a:rPr>
              <a:t>6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29454" y="285728"/>
          <a:ext cx="1928827" cy="2355546"/>
        </p:xfrm>
        <a:graphic>
          <a:graphicData uri="http://schemas.openxmlformats.org/drawingml/2006/table">
            <a:tbl>
              <a:tblPr/>
              <a:tblGrid>
                <a:gridCol w="304659"/>
                <a:gridCol w="304659"/>
                <a:gridCol w="304659"/>
                <a:gridCol w="1014850"/>
              </a:tblGrid>
              <a:tr h="47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884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03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2714620"/>
          <a:ext cx="3476325" cy="3357586"/>
        </p:xfrm>
        <a:graphic>
          <a:graphicData uri="http://schemas.openxmlformats.org/drawingml/2006/table">
            <a:tbl>
              <a:tblPr/>
              <a:tblGrid>
                <a:gridCol w="549086"/>
                <a:gridCol w="549086"/>
                <a:gridCol w="549086"/>
                <a:gridCol w="1829067"/>
              </a:tblGrid>
              <a:tr h="373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298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96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8219</TotalTime>
  <Words>2459</Words>
  <Application>Microsoft Office PowerPoint</Application>
  <PresentationFormat>On-screen Show (4:3)</PresentationFormat>
  <Paragraphs>1460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Document</vt:lpstr>
      <vt:lpstr>Visio</vt:lpstr>
      <vt:lpstr>PowerPoint Presentation</vt:lpstr>
      <vt:lpstr>Bentuk Kanonik</vt:lpstr>
      <vt:lpstr>Minterm&amp;Maxterm Fungsi Boolean Dua Peubah</vt:lpstr>
      <vt:lpstr>Minterm&amp;Maxterm Fungsi Boolean Tiga Peubah</vt:lpstr>
      <vt:lpstr>SOP dan POS</vt:lpstr>
      <vt:lpstr>Contoh</vt:lpstr>
      <vt:lpstr>Solusi</vt:lpstr>
      <vt:lpstr>Solusi</vt:lpstr>
      <vt:lpstr>Latihan Soal</vt:lpstr>
      <vt:lpstr>Latihan Soal</vt:lpstr>
      <vt:lpstr>Latihan Soal</vt:lpstr>
      <vt:lpstr>Menyatakan Fungsi Boolean  Bentuk SOP &amp; POS</vt:lpstr>
      <vt:lpstr>Solusi</vt:lpstr>
      <vt:lpstr>Solusi</vt:lpstr>
      <vt:lpstr>Bentuk Baku</vt:lpstr>
      <vt:lpstr>Penyederhanaan Fungsi Boolean</vt:lpstr>
      <vt:lpstr>Metode Peta Karnaugh</vt:lpstr>
      <vt:lpstr>Peta Karnaugh 2 &amp; 3 Variabel </vt:lpstr>
      <vt:lpstr>Contoh</vt:lpstr>
      <vt:lpstr>Peta Karnaugh 4 Variabel </vt:lpstr>
      <vt:lpstr>Latihan Soal</vt:lpstr>
      <vt:lpstr>Latihan Soal</vt:lpstr>
      <vt:lpstr>Teknik Minimasi  Peta Karnaugh - 1</vt:lpstr>
      <vt:lpstr>Teknik Minimasi  Peta Karnaugh - 2</vt:lpstr>
      <vt:lpstr>Teknik Minimasi  Peta Karnaugh - 3</vt:lpstr>
      <vt:lpstr>Teknik Minimasi  Peta Karnaugh - 4</vt:lpstr>
      <vt:lpstr>Contoh</vt:lpstr>
      <vt:lpstr>Solusi</vt:lpstr>
      <vt:lpstr>Solusi</vt:lpstr>
      <vt:lpstr>Latihan Soal</vt:lpstr>
      <vt:lpstr>Latihan Soal</vt:lpstr>
      <vt:lpstr>Contoh</vt:lpstr>
      <vt:lpstr>Solusi</vt:lpstr>
      <vt:lpstr>Langkah Penyedernaan Fungsi Boolean dengan Peta Karnaugh</vt:lpstr>
      <vt:lpstr>Langkah Penyedernaan Fungsi Boolean dengan Peta Karnaugh</vt:lpstr>
      <vt:lpstr>Latihan Soal</vt:lpstr>
      <vt:lpstr>Latihan Soal</vt:lpstr>
      <vt:lpstr>Latihan Soal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845</cp:revision>
  <dcterms:created xsi:type="dcterms:W3CDTF">2010-05-23T14:28:12Z</dcterms:created>
  <dcterms:modified xsi:type="dcterms:W3CDTF">2015-08-22T23:32:51Z</dcterms:modified>
</cp:coreProperties>
</file>