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05" r:id="rId3"/>
    <p:sldId id="407" r:id="rId4"/>
    <p:sldId id="406" r:id="rId5"/>
    <p:sldId id="408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42" r:id="rId27"/>
    <p:sldId id="443" r:id="rId28"/>
    <p:sldId id="437" r:id="rId29"/>
    <p:sldId id="438" r:id="rId30"/>
    <p:sldId id="439" r:id="rId31"/>
    <p:sldId id="441" r:id="rId3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Relasi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72518" cy="490063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Diagram </a:t>
            </a:r>
            <a:r>
              <a:rPr lang="en-US" b="1" dirty="0" err="1" smtClean="0"/>
              <a:t>Panah</a:t>
            </a:r>
            <a:endParaRPr lang="en-US" b="1" dirty="0" smtClean="0"/>
          </a:p>
          <a:p>
            <a:pPr marL="514350" indent="-514350"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89626" y="2818859"/>
            <a:ext cx="5472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 = {(2, 2), (2, 4), (4, 4), (2, 8), (4, 8), (3, 9), </a:t>
            </a:r>
            <a:r>
              <a:rPr lang="en-US" dirty="0" smtClean="0"/>
              <a:t>(</a:t>
            </a:r>
            <a:r>
              <a:rPr lang="en-US" dirty="0"/>
              <a:t>3, 15)}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4692665" y="3373388"/>
            <a:ext cx="3973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= {(2, 2), (2, 4), (2, 8), (3, 3), (3, 9)}</a:t>
            </a:r>
          </a:p>
        </p:txBody>
      </p:sp>
      <p:sp>
        <p:nvSpPr>
          <p:cNvPr id="9" name="Striped Right Arrow 8"/>
          <p:cNvSpPr/>
          <p:nvPr/>
        </p:nvSpPr>
        <p:spPr>
          <a:xfrm rot="5400000">
            <a:off x="2160440" y="3392700"/>
            <a:ext cx="500066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 rot="5400000">
            <a:off x="6155606" y="3861618"/>
            <a:ext cx="500066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95" y="3955353"/>
            <a:ext cx="2968517" cy="2594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703" y="4307256"/>
            <a:ext cx="3178665" cy="243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31" grpId="0"/>
      <p:bldP spid="1032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b="1" dirty="0" smtClean="0"/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63816"/>
              </p:ext>
            </p:extLst>
          </p:nvPr>
        </p:nvGraphicFramePr>
        <p:xfrm>
          <a:off x="5000625" y="3500438"/>
          <a:ext cx="1400184" cy="2786080"/>
        </p:xfrm>
        <a:graphic>
          <a:graphicData uri="http://schemas.openxmlformats.org/drawingml/2006/table">
            <a:tbl>
              <a:tblPr/>
              <a:tblGrid>
                <a:gridCol w="700092"/>
                <a:gridCol w="700092"/>
              </a:tblGrid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P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Q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37" name="Rectangle 5"/>
          <p:cNvSpPr>
            <a:spLocks noChangeArrowheads="1"/>
          </p:cNvSpPr>
          <p:nvPr/>
        </p:nvSpPr>
        <p:spPr bwMode="auto">
          <a:xfrm>
            <a:off x="955675" y="3786188"/>
            <a:ext cx="335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 = {(2, 2), (2, 4), (4, 4), (2, 8),   </a:t>
            </a:r>
          </a:p>
          <a:p>
            <a:pPr>
              <a:buFont typeface="Arial" charset="0"/>
              <a:buNone/>
            </a:pPr>
            <a:r>
              <a:rPr lang="en-US" dirty="0"/>
              <a:t>         (4, 8), (3, 9), (3, 15)}</a:t>
            </a:r>
          </a:p>
        </p:txBody>
      </p:sp>
      <p:sp>
        <p:nvSpPr>
          <p:cNvPr id="20538" name="Rectangle 6"/>
          <p:cNvSpPr>
            <a:spLocks noChangeArrowheads="1"/>
          </p:cNvSpPr>
          <p:nvPr/>
        </p:nvSpPr>
        <p:spPr bwMode="auto">
          <a:xfrm>
            <a:off x="812800" y="4845050"/>
            <a:ext cx="3973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i="1" dirty="0"/>
              <a:t>R</a:t>
            </a:r>
            <a:r>
              <a:rPr lang="en-US" dirty="0"/>
              <a:t> = {(2, 2), (2, 4), (2, 8), (3, 3), (3, 9)}</a:t>
            </a:r>
          </a:p>
        </p:txBody>
      </p:sp>
      <p:cxnSp>
        <p:nvCxnSpPr>
          <p:cNvPr id="8" name="Shape 7"/>
          <p:cNvCxnSpPr>
            <a:stCxn id="20537" idx="0"/>
          </p:cNvCxnSpPr>
          <p:nvPr/>
        </p:nvCxnSpPr>
        <p:spPr>
          <a:xfrm rot="16200000" flipH="1">
            <a:off x="3496070" y="2924575"/>
            <a:ext cx="571506" cy="2294733"/>
          </a:xfrm>
          <a:prstGeom prst="curvedConnector4">
            <a:avLst>
              <a:gd name="adj1" fmla="val -40000"/>
              <a:gd name="adj2" fmla="val 8657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/>
          <p:nvPr/>
        </p:nvCxnSpPr>
        <p:spPr>
          <a:xfrm rot="5400000" flipH="1" flipV="1">
            <a:off x="4757355" y="3185725"/>
            <a:ext cx="142864" cy="4058461"/>
          </a:xfrm>
          <a:prstGeom prst="curvedConnector4">
            <a:avLst>
              <a:gd name="adj1" fmla="val -160012"/>
              <a:gd name="adj2" fmla="val 7447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38340"/>
              </p:ext>
            </p:extLst>
          </p:nvPr>
        </p:nvGraphicFramePr>
        <p:xfrm>
          <a:off x="7020272" y="3573016"/>
          <a:ext cx="1400184" cy="2089560"/>
        </p:xfrm>
        <a:graphic>
          <a:graphicData uri="http://schemas.openxmlformats.org/drawingml/2006/table">
            <a:tbl>
              <a:tblPr/>
              <a:tblGrid>
                <a:gridCol w="700092"/>
                <a:gridCol w="700092"/>
              </a:tblGrid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37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537" grpId="0"/>
      <p:bldP spid="205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571625"/>
            <a:ext cx="8229600" cy="46148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Matriks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r>
              <a:rPr lang="en-US" dirty="0" smtClean="0"/>
              <a:t>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}. </a:t>
            </a:r>
          </a:p>
          <a:p>
            <a:pPr>
              <a:defRPr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= [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ij</a:t>
            </a:r>
            <a:r>
              <a:rPr lang="en-US" dirty="0" smtClean="0"/>
              <a:t>]</a:t>
            </a:r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7584" y="4509120"/>
            <a:ext cx="3376613" cy="2143125"/>
            <a:chOff x="1123950" y="3786190"/>
            <a:chExt cx="3376612" cy="2143140"/>
          </a:xfrm>
        </p:grpSpPr>
        <p:sp>
          <p:nvSpPr>
            <p:cNvPr id="2056" name="Rectangle 2"/>
            <p:cNvSpPr>
              <a:spLocks noChangeArrowheads="1"/>
            </p:cNvSpPr>
            <p:nvPr/>
          </p:nvSpPr>
          <p:spPr bwMode="auto">
            <a:xfrm>
              <a:off x="1214414" y="3786190"/>
              <a:ext cx="314324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indent="173038" algn="just" eaLnBrk="0" hangingPunct="0"/>
              <a:r>
                <a:rPr lang="en-US" sz="1600" dirty="0">
                  <a:cs typeface="Times New Roman" pitchFamily="18" charset="0"/>
                </a:rPr>
                <a:t>          </a:t>
              </a:r>
              <a:r>
                <a:rPr lang="en-US" sz="2400" dirty="0">
                  <a:cs typeface="Times New Roman" pitchFamily="18" charset="0"/>
                </a:rPr>
                <a:t>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baseline="-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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sz="2000" i="1" baseline="-30000" dirty="0" err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sz="1600" baseline="-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	</a:t>
              </a:r>
              <a:endParaRPr lang="en-US" sz="9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2051" name="Object 1"/>
            <p:cNvGraphicFramePr>
              <a:graphicFrameLocks noChangeAspect="1"/>
            </p:cNvGraphicFramePr>
            <p:nvPr/>
          </p:nvGraphicFramePr>
          <p:xfrm>
            <a:off x="1123950" y="4276742"/>
            <a:ext cx="3376612" cy="165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0" name="Equation" r:id="rId3" imgW="1917360" imgH="939600" progId="">
                    <p:embed/>
                  </p:oleObj>
                </mc:Choice>
                <mc:Fallback>
                  <p:oleObj name="Equation" r:id="rId3" imgW="1917360" imgH="9396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3950" y="4276742"/>
                          <a:ext cx="3376612" cy="1652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346611"/>
              </p:ext>
            </p:extLst>
          </p:nvPr>
        </p:nvGraphicFramePr>
        <p:xfrm>
          <a:off x="5042445" y="5223491"/>
          <a:ext cx="27860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1828800" imgH="609600" progId="">
                  <p:embed/>
                </p:oleObj>
              </mc:Choice>
              <mc:Fallback>
                <p:oleObj name="Equation" r:id="rId5" imgW="1828800" imgH="609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445" y="5223491"/>
                        <a:ext cx="2786063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4399484" y="5437814"/>
            <a:ext cx="42862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en-US" sz="2800" i="1" dirty="0" smtClean="0"/>
              <a:t>R</a:t>
            </a:r>
            <a:r>
              <a:rPr lang="en-US" sz="2800" dirty="0" smtClean="0"/>
              <a:t>  = {(2, 2), (2, 4), (4, 4), (2, 8), (4, 8), (3, 9), (3, 15)}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 </a:t>
            </a:r>
            <a:r>
              <a:rPr lang="en-US" dirty="0" err="1" smtClean="0"/>
              <a:t>ke</a:t>
            </a:r>
            <a:r>
              <a:rPr lang="en-US" dirty="0" smtClean="0"/>
              <a:t> Q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= {2, 3, 4} </a:t>
            </a:r>
            <a:r>
              <a:rPr lang="en-US" dirty="0" err="1" smtClean="0"/>
              <a:t>dan</a:t>
            </a:r>
            <a:r>
              <a:rPr lang="en-US" dirty="0" smtClean="0"/>
              <a:t>    </a:t>
            </a:r>
            <a:r>
              <a:rPr lang="en-US" i="1" dirty="0" smtClean="0"/>
              <a:t>Q</a:t>
            </a:r>
            <a:r>
              <a:rPr lang="en-US" dirty="0" smtClean="0"/>
              <a:t> = {2, 4, 8, 9, 15}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	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                                      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				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00127"/>
              </p:ext>
            </p:extLst>
          </p:nvPr>
        </p:nvGraphicFramePr>
        <p:xfrm>
          <a:off x="4067944" y="4119963"/>
          <a:ext cx="31877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1130040" imgH="711000" progId="">
                  <p:embed/>
                </p:oleObj>
              </mc:Choice>
              <mc:Fallback>
                <p:oleObj name="Equation" r:id="rId3" imgW="1130040" imgH="71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119963"/>
                        <a:ext cx="3187700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34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Representasi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 </a:t>
            </a:r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Graf </a:t>
            </a:r>
            <a:r>
              <a:rPr lang="en-US" b="1" dirty="0" err="1" smtClean="0"/>
              <a:t>Berarah</a:t>
            </a:r>
            <a:endParaRPr lang="en-US" b="1" dirty="0" smtClean="0"/>
          </a:p>
          <a:p>
            <a:pPr algn="just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dirty="0" err="1" smtClean="0"/>
              <a:t>berarah</a:t>
            </a:r>
            <a:r>
              <a:rPr lang="en-US" dirty="0" smtClean="0"/>
              <a:t> (</a:t>
            </a:r>
            <a:r>
              <a:rPr lang="en-US" i="1" dirty="0" smtClean="0"/>
              <a:t>directed graph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digraph</a:t>
            </a:r>
            <a:r>
              <a:rPr lang="en-US" dirty="0" smtClean="0"/>
              <a:t>) 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berarah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didefinisikan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merepresentasikan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relasi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suatu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himpunan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himpunan</a:t>
            </a:r>
            <a:r>
              <a:rPr lang="en-US" b="1" dirty="0" smtClean="0">
                <a:solidFill>
                  <a:srgbClr val="FF0000"/>
                </a:solidFill>
              </a:rPr>
              <a:t> lain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832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410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= {(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),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), (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), (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), (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), (</a:t>
            </a:r>
            <a:r>
              <a:rPr lang="en-US" i="1" dirty="0" smtClean="0"/>
              <a:t>c</a:t>
            </a:r>
            <a:r>
              <a:rPr lang="en-US" dirty="0" smtClean="0"/>
              <a:t>, a), (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), (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),(</a:t>
            </a:r>
            <a:r>
              <a:rPr lang="en-US" i="1" dirty="0" err="1" smtClean="0"/>
              <a:t>d,d</a:t>
            </a:r>
            <a:r>
              <a:rPr lang="en-US" dirty="0" smtClean="0"/>
              <a:t>)} </a:t>
            </a:r>
          </a:p>
          <a:p>
            <a:r>
              <a:rPr lang="en-US" dirty="0" smtClean="0"/>
              <a:t>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}. </a:t>
            </a:r>
          </a:p>
          <a:p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</p:txBody>
      </p:sp>
      <p:sp>
        <p:nvSpPr>
          <p:cNvPr id="5" name="Oval 4"/>
          <p:cNvSpPr/>
          <p:nvPr/>
        </p:nvSpPr>
        <p:spPr>
          <a:xfrm>
            <a:off x="2857488" y="4429132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7488" y="5786454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72132" y="5857892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2132" y="4429132"/>
            <a:ext cx="71438" cy="7143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14546" y="4130109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52145" y="5572140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2607" y="4071942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52607" y="5572140"/>
            <a:ext cx="362467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</p:txBody>
      </p:sp>
      <p:cxnSp>
        <p:nvCxnSpPr>
          <p:cNvPr id="14" name="Shape 13"/>
          <p:cNvCxnSpPr>
            <a:stCxn id="5" idx="4"/>
            <a:endCxn id="5" idx="0"/>
          </p:cNvCxnSpPr>
          <p:nvPr/>
        </p:nvCxnSpPr>
        <p:spPr>
          <a:xfrm rot="5400000" flipH="1">
            <a:off x="2857488" y="4464851"/>
            <a:ext cx="71438" cy="1588"/>
          </a:xfrm>
          <a:prstGeom prst="curvedConnector5">
            <a:avLst>
              <a:gd name="adj1" fmla="val -319998"/>
              <a:gd name="adj2" fmla="val 16644773"/>
              <a:gd name="adj3" fmla="val 41999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5" idx="7"/>
            <a:endCxn id="8" idx="0"/>
          </p:cNvCxnSpPr>
          <p:nvPr/>
        </p:nvCxnSpPr>
        <p:spPr>
          <a:xfrm rot="5400000" flipH="1" flipV="1">
            <a:off x="4257926" y="3089670"/>
            <a:ext cx="10462" cy="2689387"/>
          </a:xfrm>
          <a:prstGeom prst="curvedConnector3">
            <a:avLst>
              <a:gd name="adj1" fmla="val 2285051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5"/>
            <a:endCxn id="5" idx="5"/>
          </p:cNvCxnSpPr>
          <p:nvPr/>
        </p:nvCxnSpPr>
        <p:spPr>
          <a:xfrm rot="5400000">
            <a:off x="4275786" y="3132786"/>
            <a:ext cx="1588" cy="2714644"/>
          </a:xfrm>
          <a:prstGeom prst="curvedConnector3">
            <a:avLst>
              <a:gd name="adj1" fmla="val 15054282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1"/>
            <a:endCxn id="6" idx="0"/>
          </p:cNvCxnSpPr>
          <p:nvPr/>
        </p:nvCxnSpPr>
        <p:spPr>
          <a:xfrm rot="16200000" flipH="1" flipV="1">
            <a:off x="3564471" y="3768330"/>
            <a:ext cx="1346860" cy="2689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5"/>
            <a:endCxn id="7" idx="7"/>
          </p:cNvCxnSpPr>
          <p:nvPr/>
        </p:nvCxnSpPr>
        <p:spPr>
          <a:xfrm rot="5400000">
            <a:off x="4943985" y="5179231"/>
            <a:ext cx="1378246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3"/>
            <a:endCxn id="5" idx="4"/>
          </p:cNvCxnSpPr>
          <p:nvPr/>
        </p:nvCxnSpPr>
        <p:spPr>
          <a:xfrm rot="5400000" flipH="1" flipV="1">
            <a:off x="2207148" y="5161371"/>
            <a:ext cx="1346860" cy="252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  <a:endCxn id="7" idx="4"/>
          </p:cNvCxnSpPr>
          <p:nvPr/>
        </p:nvCxnSpPr>
        <p:spPr>
          <a:xfrm rot="16200000" flipH="1">
            <a:off x="4196950" y="4518429"/>
            <a:ext cx="81900" cy="2739901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7" idx="5"/>
            <a:endCxn id="8" idx="1"/>
          </p:cNvCxnSpPr>
          <p:nvPr/>
        </p:nvCxnSpPr>
        <p:spPr>
          <a:xfrm rot="5400000" flipH="1">
            <a:off x="4868214" y="5153974"/>
            <a:ext cx="1479274" cy="50514"/>
          </a:xfrm>
          <a:prstGeom prst="curvedConnector5">
            <a:avLst>
              <a:gd name="adj1" fmla="val -15454"/>
              <a:gd name="adj2" fmla="val 573259"/>
              <a:gd name="adj3" fmla="val 115454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7" idx="3"/>
            <a:endCxn id="7" idx="7"/>
          </p:cNvCxnSpPr>
          <p:nvPr/>
        </p:nvCxnSpPr>
        <p:spPr>
          <a:xfrm rot="5400000" flipH="1" flipV="1">
            <a:off x="5582594" y="5868354"/>
            <a:ext cx="50514" cy="50514"/>
          </a:xfrm>
          <a:prstGeom prst="curvedConnector5">
            <a:avLst>
              <a:gd name="adj1" fmla="val -452548"/>
              <a:gd name="adj2" fmla="val 573259"/>
              <a:gd name="adj3" fmla="val 55254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9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Invers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, </a:t>
            </a:r>
            <a:r>
              <a:rPr lang="en-US" sz="2800" dirty="0" err="1" smtClean="0"/>
              <a:t>dilambangkan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baseline="30000" dirty="0" smtClean="0"/>
              <a:t>–1</a:t>
            </a:r>
            <a:r>
              <a:rPr lang="en-US" sz="2800" dirty="0" smtClean="0"/>
              <a:t>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:</a:t>
            </a:r>
          </a:p>
          <a:p>
            <a:pPr algn="just">
              <a:buFont typeface="Arial" charset="0"/>
              <a:buNone/>
            </a:pPr>
            <a:r>
              <a:rPr lang="en-US" sz="2800" i="1" dirty="0" smtClean="0"/>
              <a:t>			R</a:t>
            </a:r>
            <a:r>
              <a:rPr lang="en-US" sz="2800" baseline="30000" dirty="0" smtClean="0"/>
              <a:t>–1</a:t>
            </a:r>
            <a:r>
              <a:rPr lang="en-US" sz="2800" dirty="0" smtClean="0"/>
              <a:t> = {(</a:t>
            </a:r>
            <a:r>
              <a:rPr lang="en-US" sz="2800" i="1" dirty="0" smtClean="0"/>
              <a:t>b</a:t>
            </a:r>
            <a:r>
              <a:rPr lang="en-US" sz="2800" dirty="0" smtClean="0"/>
              <a:t>, </a:t>
            </a:r>
            <a:r>
              <a:rPr lang="en-US" sz="2800" i="1" dirty="0" smtClean="0"/>
              <a:t>a</a:t>
            </a:r>
            <a:r>
              <a:rPr lang="en-US" sz="2800" dirty="0" smtClean="0"/>
              <a:t>) | 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}</a:t>
            </a:r>
          </a:p>
          <a:p>
            <a:pPr algn="just"/>
            <a:r>
              <a:rPr lang="en-US" sz="2800" dirty="0" err="1" smtClean="0"/>
              <a:t>Jika</a:t>
            </a:r>
            <a:r>
              <a:rPr lang="en-US" sz="2800" i="1" dirty="0" smtClean="0"/>
              <a:t> R</a:t>
            </a:r>
            <a:r>
              <a:rPr lang="en-US" sz="2800" dirty="0" smtClean="0"/>
              <a:t>  = {(2, 2),(2, 4),(4, 4),(2, 8),(4, 8),(3, 9), (3, 15)}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 algn="just"/>
            <a:r>
              <a:rPr lang="en-US" sz="2800" i="1" dirty="0" smtClean="0"/>
              <a:t>R</a:t>
            </a:r>
            <a:r>
              <a:rPr lang="en-US" sz="2800" baseline="30000" dirty="0" smtClean="0"/>
              <a:t>–1</a:t>
            </a:r>
            <a:r>
              <a:rPr lang="en-US" sz="2800" dirty="0"/>
              <a:t> </a:t>
            </a:r>
            <a:r>
              <a:rPr lang="en-US" sz="2800" dirty="0" smtClean="0"/>
              <a:t>= {(2,2</a:t>
            </a:r>
            <a:r>
              <a:rPr lang="en-US" sz="2800" dirty="0" smtClean="0"/>
              <a:t>),(</a:t>
            </a:r>
            <a:r>
              <a:rPr lang="en-US" sz="2800" dirty="0" smtClean="0"/>
              <a:t>4,2</a:t>
            </a:r>
            <a:r>
              <a:rPr lang="en-US" sz="2800" dirty="0" smtClean="0"/>
              <a:t>),(</a:t>
            </a:r>
            <a:r>
              <a:rPr lang="en-US" sz="2800" dirty="0" smtClean="0"/>
              <a:t>4,4</a:t>
            </a:r>
            <a:r>
              <a:rPr lang="en-US" sz="2800" dirty="0" smtClean="0"/>
              <a:t>),(</a:t>
            </a:r>
            <a:r>
              <a:rPr lang="en-US" sz="2800" dirty="0" smtClean="0"/>
              <a:t>8,2</a:t>
            </a:r>
            <a:r>
              <a:rPr lang="en-US" sz="2800" dirty="0" smtClean="0"/>
              <a:t>),(</a:t>
            </a:r>
            <a:r>
              <a:rPr lang="en-US" sz="2800" dirty="0" smtClean="0"/>
              <a:t>8,4</a:t>
            </a:r>
            <a:r>
              <a:rPr lang="en-US" sz="2800" dirty="0" smtClean="0"/>
              <a:t>),(</a:t>
            </a:r>
            <a:r>
              <a:rPr lang="en-US" sz="2800" dirty="0" smtClean="0"/>
              <a:t>9,3</a:t>
            </a:r>
            <a:r>
              <a:rPr lang="en-US" sz="2800" dirty="0" smtClean="0"/>
              <a:t>),(15,3</a:t>
            </a:r>
            <a:r>
              <a:rPr lang="en-US" sz="2800" dirty="0" smtClean="0"/>
              <a:t>)}</a:t>
            </a:r>
            <a:endParaRPr lang="en-US" sz="2800" dirty="0" smtClean="0"/>
          </a:p>
          <a:p>
            <a:pPr lvl="1" algn="just">
              <a:buNone/>
            </a:pPr>
            <a:endParaRPr lang="en-US" sz="2400" dirty="0" smtClean="0"/>
          </a:p>
          <a:p>
            <a:pPr algn="just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3227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Matriks</a:t>
            </a:r>
            <a:endParaRPr lang="en-US" sz="4000" dirty="0" smtClean="0"/>
          </a:p>
        </p:txBody>
      </p:sp>
      <p:sp>
        <p:nvSpPr>
          <p:cNvPr id="819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</a:p>
          <a:p>
            <a:pPr algn="just"/>
            <a:endParaRPr lang="en-US" sz="2800" i="1" dirty="0" smtClean="0"/>
          </a:p>
          <a:p>
            <a:pPr algn="just"/>
            <a:endParaRPr lang="en-US" sz="2800" i="1" dirty="0" smtClean="0"/>
          </a:p>
          <a:p>
            <a:pPr algn="just"/>
            <a:r>
              <a:rPr lang="en-US" sz="2800" dirty="0" err="1" smtClean="0"/>
              <a:t>Matriks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baseline="30000" dirty="0" smtClean="0"/>
              <a:t>–1</a:t>
            </a:r>
            <a:r>
              <a:rPr lang="en-US" sz="2800" dirty="0" smtClean="0"/>
              <a:t>,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,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i="1" dirty="0" smtClean="0"/>
              <a:t>transpose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</a:p>
          <a:p>
            <a:pPr algn="just">
              <a:buFont typeface="Arial" charset="0"/>
              <a:buNone/>
            </a:pPr>
            <a:endParaRPr lang="en-US" sz="2800" i="1" dirty="0" smtClean="0"/>
          </a:p>
          <a:p>
            <a:pPr algn="just">
              <a:buFont typeface="Arial" charset="0"/>
              <a:buNone/>
            </a:pPr>
            <a:endParaRPr lang="en-US" sz="2800" i="1" dirty="0" smtClean="0"/>
          </a:p>
          <a:p>
            <a:pPr algn="just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53328"/>
              </p:ext>
            </p:extLst>
          </p:nvPr>
        </p:nvGraphicFramePr>
        <p:xfrm>
          <a:off x="3514246" y="2204864"/>
          <a:ext cx="2571768" cy="127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1434960" imgH="711000" progId="">
                  <p:embed/>
                </p:oleObj>
              </mc:Choice>
              <mc:Fallback>
                <p:oleObj name="Equation" r:id="rId3" imgW="1434960" imgH="71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246" y="2204864"/>
                        <a:ext cx="2571768" cy="127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512527"/>
              </p:ext>
            </p:extLst>
          </p:nvPr>
        </p:nvGraphicFramePr>
        <p:xfrm>
          <a:off x="5652120" y="4660746"/>
          <a:ext cx="2214552" cy="1864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1358640" imgH="1143000" progId="">
                  <p:embed/>
                </p:oleObj>
              </mc:Choice>
              <mc:Fallback>
                <p:oleObj name="Equation" r:id="rId5" imgW="1358640" imgH="1143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660746"/>
                        <a:ext cx="2214552" cy="18645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35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490061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1.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3, 4, 5, 6, 7} , B = {</a:t>
            </a:r>
            <a:r>
              <a:rPr lang="en-US" sz="2800" dirty="0" smtClean="0"/>
              <a:t>4,5,6,7,8,9</a:t>
            </a:r>
            <a:r>
              <a:rPr lang="en-US" sz="2800" dirty="0" smtClean="0"/>
              <a:t>} </a:t>
            </a:r>
          </a:p>
          <a:p>
            <a:pPr marL="0" indent="0">
              <a:buNone/>
              <a:defRPr/>
            </a:pPr>
            <a:r>
              <a:rPr lang="en-US" sz="2800" dirty="0" smtClean="0"/>
              <a:t>  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R </a:t>
            </a:r>
            <a:r>
              <a:rPr lang="en-US" sz="2800" dirty="0" err="1" smtClean="0"/>
              <a:t>dari</a:t>
            </a:r>
            <a:r>
              <a:rPr lang="en-US" sz="2800" dirty="0" smtClean="0"/>
              <a:t> A </a:t>
            </a:r>
            <a:r>
              <a:rPr lang="en-US" sz="2800" dirty="0" err="1" smtClean="0"/>
              <a:t>ke</a:t>
            </a:r>
            <a:r>
              <a:rPr lang="en-US" sz="2800" dirty="0" smtClean="0"/>
              <a:t> B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sz="2800" dirty="0" smtClean="0"/>
              <a:t>	R = {(1,5),(4,5),(1,4),(4,6),(3,7),(7,6)}</a:t>
            </a:r>
          </a:p>
          <a:p>
            <a:pPr>
              <a:buFont typeface="Arial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Carilah</a:t>
            </a:r>
            <a:r>
              <a:rPr lang="en-US" sz="2800" dirty="0" smtClean="0"/>
              <a:t>: Domain, Range,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invers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R</a:t>
            </a:r>
            <a:endParaRPr lang="en-US" sz="2800" baseline="30000" dirty="0" smtClean="0"/>
          </a:p>
          <a:p>
            <a:pPr>
              <a:buFont typeface="Arial" charset="0"/>
              <a:buNone/>
              <a:defRPr/>
            </a:pPr>
            <a:r>
              <a:rPr lang="en-US" sz="2800" dirty="0" smtClean="0"/>
              <a:t>2. </a:t>
            </a:r>
            <a:r>
              <a:rPr lang="en-US" sz="2800" dirty="0" err="1" smtClean="0"/>
              <a:t>Suatu</a:t>
            </a:r>
            <a:r>
              <a:rPr lang="en-US" sz="2800" dirty="0" smtClean="0"/>
              <a:t> 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 </a:t>
            </a:r>
            <a:r>
              <a:rPr lang="en-US" sz="2800" dirty="0" err="1" smtClean="0"/>
              <a:t>dari</a:t>
            </a:r>
            <a:r>
              <a:rPr lang="en-US" sz="2800" dirty="0" smtClean="0"/>
              <a:t> 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	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 3, 4} 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= {1, 3, 5},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“</a:t>
            </a:r>
            <a:r>
              <a:rPr lang="en-US" sz="2800" i="1" dirty="0" smtClean="0"/>
              <a:t>x </a:t>
            </a:r>
            <a:r>
              <a:rPr lang="en-US" sz="2800" i="1" dirty="0" err="1" smtClean="0"/>
              <a:t>lebih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kecil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dari</a:t>
            </a:r>
            <a:r>
              <a:rPr lang="en-US" sz="2800" i="1" dirty="0" smtClean="0"/>
              <a:t> y</a:t>
            </a:r>
            <a:r>
              <a:rPr lang="en-US" sz="2800" dirty="0" smtClean="0"/>
              <a:t>”</a:t>
            </a:r>
          </a:p>
          <a:p>
            <a:pPr lvl="1"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Tulis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himpunan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pasangan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terurut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Tentukan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relasi</a:t>
            </a:r>
            <a:r>
              <a:rPr lang="en-US" sz="2400" dirty="0" smtClean="0">
                <a:solidFill>
                  <a:schemeClr val="tx1"/>
                </a:solidFill>
              </a:rPr>
              <a:t> invers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15807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3.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i="1" dirty="0" smtClean="0"/>
              <a:t>x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membagi</a:t>
            </a:r>
            <a:r>
              <a:rPr lang="en-US" i="1" dirty="0" smtClean="0"/>
              <a:t> </a:t>
            </a:r>
            <a:r>
              <a:rPr lang="en-US" i="1" dirty="0" err="1" smtClean="0"/>
              <a:t>y</a:t>
            </a:r>
            <a:r>
              <a:rPr lang="en-US" dirty="0" err="1" smtClean="0"/>
              <a:t>”dari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{2,3, 4, 5}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= {3, 6, 7, 10}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endParaRPr lang="en-US" dirty="0" smtClean="0"/>
          </a:p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</a:p>
          <a:p>
            <a:endParaRPr lang="en-US" i="1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mendengar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sadar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 smtClean="0"/>
              <a:t>relasi</a:t>
            </a:r>
            <a:endParaRPr lang="en-US" sz="2800" dirty="0" smtClean="0"/>
          </a:p>
          <a:p>
            <a:pPr algn="just"/>
            <a:r>
              <a:rPr lang="en-US" sz="2800" dirty="0" smtClean="0"/>
              <a:t>Heru </a:t>
            </a:r>
            <a:r>
              <a:rPr lang="en-US" sz="2800" dirty="0" err="1" smtClean="0"/>
              <a:t>Nugroho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di 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D3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Informatika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Hanung</a:t>
            </a:r>
            <a:r>
              <a:rPr lang="en-US" sz="2800" dirty="0" smtClean="0"/>
              <a:t> </a:t>
            </a:r>
            <a:r>
              <a:rPr lang="en-US" sz="2800" dirty="0" err="1" smtClean="0"/>
              <a:t>Nintido</a:t>
            </a:r>
            <a:r>
              <a:rPr lang="en-US" sz="2800" dirty="0" smtClean="0"/>
              <a:t> </a:t>
            </a:r>
            <a:r>
              <a:rPr lang="en-US" sz="2800" dirty="0" err="1" smtClean="0"/>
              <a:t>Prasetyo</a:t>
            </a:r>
            <a:r>
              <a:rPr lang="en-US" sz="2800" dirty="0" smtClean="0"/>
              <a:t> </a:t>
            </a:r>
            <a:r>
              <a:rPr lang="en-US" sz="2800" dirty="0" err="1" smtClean="0"/>
              <a:t>tergabung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KK IT Governance</a:t>
            </a:r>
          </a:p>
          <a:p>
            <a:pPr algn="just"/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perwalalian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wali</a:t>
            </a:r>
            <a:r>
              <a:rPr lang="en-US" sz="2800" dirty="0" smtClean="0"/>
              <a:t> </a:t>
            </a:r>
            <a:r>
              <a:rPr lang="en-US" sz="2800" dirty="0" err="1" smtClean="0"/>
              <a:t>diawal</a:t>
            </a:r>
            <a:r>
              <a:rPr lang="en-US" sz="2800" dirty="0" smtClean="0"/>
              <a:t> semester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7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sz="40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>
              <a:buFont typeface="Arial" charset="0"/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Refleksif</a:t>
            </a:r>
            <a:r>
              <a:rPr lang="en-US" dirty="0" smtClean="0"/>
              <a:t> (</a:t>
            </a:r>
            <a:r>
              <a:rPr lang="en-US" i="1" dirty="0" smtClean="0"/>
              <a:t>reflexive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refleksif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ada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 </a:t>
            </a:r>
            <a:r>
              <a:rPr lang="en-US" dirty="0" err="1" smtClean="0"/>
              <a:t>sehingga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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75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23"/>
            <a:ext cx="8401080" cy="461485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3, 4},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</a:p>
          <a:p>
            <a:pPr algn="just"/>
            <a:r>
              <a:rPr lang="en-US" sz="2800" i="1" dirty="0" smtClean="0"/>
              <a:t>R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 = {(1, 1), (1, 3), (2, 1), (2, 2), (3, 3), (4, 2), (4, 3), (4, 4) } </a:t>
            </a:r>
          </a:p>
          <a:p>
            <a:pPr algn="just"/>
            <a:r>
              <a:rPr lang="en-US" sz="2800" dirty="0" err="1" smtClean="0"/>
              <a:t>Relasi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refleksif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a</a:t>
            </a:r>
            <a:r>
              <a:rPr lang="en-US" sz="2800" dirty="0" smtClean="0"/>
              <a:t>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     (1, 1), (2, 2), (3, 3), </a:t>
            </a:r>
            <a:r>
              <a:rPr lang="en-US" sz="2800" dirty="0" err="1" smtClean="0"/>
              <a:t>dan</a:t>
            </a:r>
            <a:r>
              <a:rPr lang="en-US" sz="2800" dirty="0" smtClean="0"/>
              <a:t> (4, 4).</a:t>
            </a:r>
          </a:p>
          <a:p>
            <a:pPr algn="just"/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i="1" baseline="-25000" dirty="0" smtClean="0"/>
              <a:t>2</a:t>
            </a:r>
            <a:r>
              <a:rPr lang="en-US" sz="2800" dirty="0" smtClean="0"/>
              <a:t> = {(1, 1), (2, 2), (2, 3), (4, 2), (4, 3), (4, 4) } </a:t>
            </a:r>
            <a:r>
              <a:rPr lang="en-US" sz="2800" dirty="0" err="1" smtClean="0"/>
              <a:t>tidak</a:t>
            </a:r>
            <a:r>
              <a:rPr lang="en-US" sz="2800" dirty="0" smtClean="0"/>
              <a:t> 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refleksif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refleksif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(3, 3) </a:t>
            </a:r>
            <a:r>
              <a:rPr lang="en-US" sz="2800" dirty="0" smtClean="0">
                <a:sym typeface="Symbol" pitchFamily="18" charset="2"/>
              </a:rPr>
              <a:t>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i="1" baseline="-25000" dirty="0" smtClean="0"/>
              <a:t>2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71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Ciri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Yang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Bersifat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Refleksif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elemen</a:t>
            </a:r>
            <a:r>
              <a:rPr lang="en-US" dirty="0" smtClean="0">
                <a:solidFill>
                  <a:srgbClr val="FF0000"/>
                </a:solidFill>
              </a:rPr>
              <a:t> diagonal </a:t>
            </a:r>
            <a:r>
              <a:rPr lang="en-US" dirty="0" err="1" smtClean="0">
                <a:solidFill>
                  <a:srgbClr val="FF0000"/>
                </a:solidFill>
              </a:rPr>
              <a:t>utamanya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bernilai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ii</a:t>
            </a:r>
            <a:r>
              <a:rPr lang="en-US" dirty="0" smtClean="0"/>
              <a:t> = 1,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= 1, 2, …, </a:t>
            </a:r>
            <a:r>
              <a:rPr lang="en-US" i="1" dirty="0" smtClean="0"/>
              <a:t>n</a:t>
            </a:r>
            <a:r>
              <a:rPr lang="en-US" dirty="0" smtClean="0"/>
              <a:t>,</a:t>
            </a:r>
          </a:p>
          <a:p>
            <a:pPr algn="just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2071688" y="3605213"/>
          <a:ext cx="2643187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1511300" imgH="1498600" progId="">
                  <p:embed/>
                </p:oleObj>
              </mc:Choice>
              <mc:Fallback>
                <p:oleObj name="Equation" r:id="rId3" imgW="1511300" imgH="149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605213"/>
                        <a:ext cx="2643187" cy="260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72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Ciri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Yang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Bersifat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Refleksif</a:t>
            </a:r>
            <a:endParaRPr lang="en-US" sz="32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Graf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gelang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simpulnya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43000" y="3286125"/>
          <a:ext cx="3929063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Visio" r:id="rId3" imgW="1793748" imgH="1312926" progId="Visio.Drawing.11">
                  <p:embed/>
                </p:oleObj>
              </mc:Choice>
              <mc:Fallback>
                <p:oleObj name="Visio" r:id="rId3" imgW="1793748" imgH="131292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86125"/>
                        <a:ext cx="3929063" cy="285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05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429684" cy="5214974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800" dirty="0" smtClean="0"/>
              <a:t>2. </a:t>
            </a:r>
            <a:r>
              <a:rPr lang="en-US" sz="2800" b="1" dirty="0" err="1" smtClean="0"/>
              <a:t>Menghantar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transiti</a:t>
            </a:r>
            <a:r>
              <a:rPr lang="id-ID" sz="2800" i="1" dirty="0" smtClean="0"/>
              <a:t>f</a:t>
            </a:r>
            <a:r>
              <a:rPr lang="en-US" sz="2800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transitif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(</a:t>
            </a:r>
            <a:r>
              <a:rPr lang="en-US" sz="2800" i="1" dirty="0" smtClean="0"/>
              <a:t>b</a:t>
            </a:r>
            <a:r>
              <a:rPr lang="en-US" sz="2800" dirty="0" smtClean="0"/>
              <a:t>, </a:t>
            </a:r>
            <a:r>
              <a:rPr lang="en-US" sz="2800" i="1" dirty="0" smtClean="0"/>
              <a:t>c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c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, </a:t>
            </a:r>
            <a:r>
              <a:rPr lang="en-US" sz="2800" i="1" dirty="0" smtClean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A 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dikombinasikan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endParaRPr lang="en-US" sz="2800" i="1" dirty="0" smtClean="0"/>
          </a:p>
          <a:p>
            <a:pPr>
              <a:buFont typeface="Arial" charset="0"/>
              <a:buNone/>
            </a:pP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i="1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729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3, 4}, </a:t>
            </a:r>
            <a:r>
              <a:rPr lang="en-US" sz="2800" dirty="0" err="1"/>
              <a:t>jika</a:t>
            </a:r>
            <a:r>
              <a:rPr lang="en-US" sz="2800" dirty="0"/>
              <a:t> R</a:t>
            </a:r>
            <a:r>
              <a:rPr lang="en-US" sz="2800" baseline="-25000" dirty="0"/>
              <a:t>1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didefiniskan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A, </a:t>
            </a: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</a:p>
          <a:p>
            <a:pPr lvl="0"/>
            <a:r>
              <a:rPr lang="en-US" sz="2800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= {(2, 1), (3, 1), (3, 2), (4, 1), (4, 2), (4, 3)}</a:t>
            </a:r>
          </a:p>
          <a:p>
            <a:pPr lvl="0"/>
            <a:r>
              <a:rPr lang="en-US" sz="2800" dirty="0"/>
              <a:t>R</a:t>
            </a:r>
            <a:r>
              <a:rPr lang="en-US" sz="2800" baseline="-25000" dirty="0"/>
              <a:t>2</a:t>
            </a:r>
            <a:r>
              <a:rPr lang="en-US" sz="2800" dirty="0"/>
              <a:t> = {(1, 1), (2, 3), (2, 4), (4, 2)} </a:t>
            </a:r>
          </a:p>
          <a:p>
            <a:pPr marL="0" indent="0">
              <a:buNone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transitif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099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menkombinasikan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</a:t>
            </a:r>
            <a:r>
              <a:rPr lang="en-US" baseline="-25000" dirty="0"/>
              <a:t>2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7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199"/>
            <a:ext cx="5268873" cy="4525963"/>
          </a:xfrm>
        </p:spPr>
        <p:txBody>
          <a:bodyPr/>
          <a:lstStyle/>
          <a:p>
            <a:pPr lvl="0" algn="just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= {(2, 1</a:t>
            </a:r>
            <a:r>
              <a:rPr lang="en-US" sz="2000" dirty="0" smtClean="0"/>
              <a:t>),(</a:t>
            </a:r>
            <a:r>
              <a:rPr lang="en-US" sz="2000" dirty="0"/>
              <a:t>3, 1</a:t>
            </a:r>
            <a:r>
              <a:rPr lang="en-US" sz="2000" dirty="0" smtClean="0"/>
              <a:t>),(</a:t>
            </a:r>
            <a:r>
              <a:rPr lang="en-US" sz="2000" dirty="0"/>
              <a:t>3, 2</a:t>
            </a:r>
            <a:r>
              <a:rPr lang="en-US" sz="2000" dirty="0" smtClean="0"/>
              <a:t>),(</a:t>
            </a:r>
            <a:r>
              <a:rPr lang="en-US" sz="2000" dirty="0"/>
              <a:t>4, 1</a:t>
            </a:r>
            <a:r>
              <a:rPr lang="en-US" sz="2000" dirty="0" smtClean="0"/>
              <a:t>),(</a:t>
            </a:r>
            <a:r>
              <a:rPr lang="en-US" sz="2000" dirty="0"/>
              <a:t>4, 2</a:t>
            </a:r>
            <a:r>
              <a:rPr lang="en-US" sz="2000" dirty="0" smtClean="0"/>
              <a:t>),(</a:t>
            </a:r>
            <a:r>
              <a:rPr lang="en-US" sz="2000" dirty="0"/>
              <a:t>4, 3</a:t>
            </a:r>
            <a:r>
              <a:rPr lang="en-US" sz="2000" dirty="0" smtClean="0"/>
              <a:t>)}</a:t>
            </a:r>
          </a:p>
          <a:p>
            <a:pPr lvl="0" algn="just"/>
            <a:endParaRPr lang="en-US" sz="2000" dirty="0"/>
          </a:p>
          <a:p>
            <a:pPr lvl="0" algn="just"/>
            <a:endParaRPr lang="en-US" sz="2000" dirty="0" smtClean="0"/>
          </a:p>
          <a:p>
            <a:pPr lvl="0" algn="just"/>
            <a:endParaRPr lang="en-US" sz="2000" dirty="0"/>
          </a:p>
          <a:p>
            <a:pPr lvl="0" algn="just"/>
            <a:endParaRPr lang="en-US" sz="2000" dirty="0" smtClean="0"/>
          </a:p>
          <a:p>
            <a:pPr lvl="0" algn="just"/>
            <a:endParaRPr lang="en-US" sz="2000" dirty="0"/>
          </a:p>
          <a:p>
            <a:pPr lvl="0" algn="just"/>
            <a:endParaRPr lang="en-US" sz="2000" dirty="0" smtClean="0"/>
          </a:p>
          <a:p>
            <a:pPr lvl="0" algn="just"/>
            <a:r>
              <a:rPr lang="en-US" sz="2000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 = {(1, 1), (2, 3), (2, 4), (4, 2)}</a:t>
            </a:r>
            <a:endParaRPr lang="en-US" sz="2000" dirty="0"/>
          </a:p>
          <a:p>
            <a:pPr algn="just"/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71" y="2131933"/>
            <a:ext cx="4810125" cy="20383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50083" y="1909129"/>
            <a:ext cx="2836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r>
              <a:rPr lang="en-US" sz="2400" baseline="-25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transitif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20" y="4729871"/>
            <a:ext cx="4810125" cy="10096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4566" y="4708944"/>
            <a:ext cx="2836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(2,2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R2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R2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transitif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9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Sifat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Arial" charset="0"/>
              <a:buNone/>
              <a:defRPr/>
            </a:pPr>
            <a:r>
              <a:rPr lang="en-US" b="1" dirty="0" smtClean="0"/>
              <a:t>3. 	</a:t>
            </a:r>
            <a:r>
              <a:rPr lang="en-US" b="1" i="1" dirty="0" err="1" smtClean="0"/>
              <a:t>S</a:t>
            </a:r>
            <a:r>
              <a:rPr lang="en-US" i="1" dirty="0" err="1" smtClean="0"/>
              <a:t>imetris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33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472488" cy="5141168"/>
          </a:xfrm>
        </p:spPr>
        <p:txBody>
          <a:bodyPr/>
          <a:lstStyle/>
          <a:p>
            <a:pPr>
              <a:defRPr/>
            </a:pP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2, 3, 4},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i="1" dirty="0" smtClean="0"/>
              <a:t>:</a:t>
            </a:r>
          </a:p>
          <a:p>
            <a:pPr lvl="0"/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= {(1, 1), (1, 2),(2, 1),(2, 2), (2, 4), (4, 2), (4, 4) }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b="1" dirty="0" err="1" smtClean="0"/>
              <a:t>Simetris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 </a:t>
            </a:r>
            <a:r>
              <a:rPr lang="en-US" sz="2800" dirty="0" err="1"/>
              <a:t>maka</a:t>
            </a:r>
            <a:r>
              <a:rPr lang="en-US" sz="2800" dirty="0"/>
              <a:t> (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. </a:t>
            </a:r>
          </a:p>
          <a:p>
            <a:pPr lvl="1"/>
            <a:r>
              <a:rPr lang="en-US" sz="2400" dirty="0"/>
              <a:t>(1,1)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(1,1)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; (1,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(2, 1)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endParaRPr lang="en-US" sz="2400" dirty="0"/>
          </a:p>
          <a:p>
            <a:pPr lvl="1"/>
            <a:r>
              <a:rPr lang="en-US" sz="2400" dirty="0"/>
              <a:t>(2, 1)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(1, 2)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; (2,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(2, 2)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(2, 4)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(4, 2)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; (4, 2)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(2, 4)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= {(1, 1), (2, 3), (2, 4), (4, 2) }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setangkup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</a:t>
            </a:r>
            <a:r>
              <a:rPr lang="en-US" sz="2800" dirty="0">
                <a:sym typeface="Symbol" panose="05050102010706020507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i="1" dirty="0"/>
              <a:t>b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 smtClean="0"/>
              <a:t>)</a:t>
            </a:r>
            <a:r>
              <a:rPr lang="en-US" sz="2800" dirty="0" smtClean="0">
                <a:sym typeface="Symbol" panose="05050102010706020507" pitchFamily="18" charset="2"/>
              </a:rPr>
              <a:t></a:t>
            </a:r>
            <a:r>
              <a:rPr lang="en-US" sz="2800" i="1" dirty="0" smtClean="0"/>
              <a:t>R</a:t>
            </a:r>
            <a:r>
              <a:rPr lang="en-US" sz="2800" dirty="0"/>
              <a:t>, (2, 3) </a:t>
            </a:r>
            <a:r>
              <a:rPr lang="en-US" sz="2800" dirty="0">
                <a:sym typeface="Symbol" panose="05050102010706020507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(3, 2) </a:t>
            </a:r>
            <a:r>
              <a:rPr lang="en-US" sz="2800" dirty="0">
                <a:sym typeface="Symbol" panose="05050102010706020507" pitchFamily="18" charset="2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06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,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didalamnya</a:t>
            </a:r>
            <a:r>
              <a:rPr lang="en-US" sz="2800" dirty="0" smtClean="0"/>
              <a:t> </a:t>
            </a:r>
            <a:r>
              <a:rPr lang="en-US" sz="2800" dirty="0" err="1" smtClean="0"/>
              <a:t>memuat</a:t>
            </a:r>
            <a:r>
              <a:rPr lang="en-US" sz="2800" dirty="0" smtClean="0"/>
              <a:t> basis data (database)</a:t>
            </a:r>
          </a:p>
          <a:p>
            <a:pPr algn="just"/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penyusun</a:t>
            </a:r>
            <a:r>
              <a:rPr lang="en-US" sz="2800" dirty="0" smtClean="0"/>
              <a:t> ER Diagram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dibangun</a:t>
            </a:r>
            <a:endParaRPr lang="en-US" sz="2800" dirty="0" smtClean="0"/>
          </a:p>
          <a:p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basis data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menunjukan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yang </a:t>
            </a:r>
            <a:r>
              <a:rPr lang="en-US" sz="2800" dirty="0" err="1"/>
              <a:t>terlibat</a:t>
            </a:r>
            <a:r>
              <a:rPr lang="en-US" sz="2800" dirty="0"/>
              <a:t> di </a:t>
            </a:r>
            <a:r>
              <a:rPr lang="en-US" sz="2800" dirty="0" err="1"/>
              <a:t>dalamnya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tabel-tabel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database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5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W = {1, 2, 3, 4}. </a:t>
            </a:r>
            <a:r>
              <a:rPr lang="en-US" sz="2800" dirty="0" err="1" smtClean="0"/>
              <a:t>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relasi-relasi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W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:</a:t>
            </a:r>
          </a:p>
          <a:p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{(1,1), (1,2)}</a:t>
            </a:r>
          </a:p>
          <a:p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{(1,1), (2,3), (4,1)}</a:t>
            </a:r>
          </a:p>
          <a:p>
            <a:r>
              <a:rPr lang="en-US" sz="2800" i="1" dirty="0" smtClean="0"/>
              <a:t>R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{(1,2), (2,4)}</a:t>
            </a:r>
          </a:p>
          <a:p>
            <a:r>
              <a:rPr lang="en-US" sz="2800" i="1" dirty="0" smtClean="0"/>
              <a:t>R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= {(1,1), (2,2), (3,3)}</a:t>
            </a:r>
          </a:p>
          <a:p>
            <a:r>
              <a:rPr lang="en-US" sz="2800" dirty="0" err="1" smtClean="0"/>
              <a:t>Selidiki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(a) </a:t>
            </a:r>
            <a:r>
              <a:rPr lang="en-US" sz="2800" dirty="0" err="1" smtClean="0"/>
              <a:t>refleksif</a:t>
            </a:r>
            <a:r>
              <a:rPr lang="en-US" sz="2800" dirty="0" smtClean="0"/>
              <a:t> (b) </a:t>
            </a:r>
            <a:r>
              <a:rPr lang="en-US" sz="2800" dirty="0" err="1" smtClean="0"/>
              <a:t>simetris</a:t>
            </a:r>
            <a:r>
              <a:rPr lang="en-US" sz="2800" dirty="0" smtClean="0"/>
              <a:t> (c)</a:t>
            </a:r>
            <a:r>
              <a:rPr lang="en-US" sz="2800" dirty="0" err="1" smtClean="0"/>
              <a:t>transitif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4035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Misalkan</a:t>
            </a:r>
            <a:r>
              <a:rPr lang="en-US" dirty="0" smtClean="0"/>
              <a:t> 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A = {2,4,8,32} </a:t>
            </a:r>
            <a:r>
              <a:rPr lang="en-US" dirty="0" err="1" smtClean="0"/>
              <a:t>dimana</a:t>
            </a:r>
            <a:r>
              <a:rPr lang="en-US" dirty="0" smtClean="0"/>
              <a:t> R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“x </a:t>
            </a:r>
            <a:r>
              <a:rPr lang="en-US" dirty="0" err="1" smtClean="0"/>
              <a:t>membagi</a:t>
            </a:r>
            <a:r>
              <a:rPr lang="en-US" dirty="0" smtClean="0"/>
              <a:t> y”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x,y</a:t>
            </a:r>
            <a:r>
              <a:rPr lang="en-US" dirty="0" smtClean="0"/>
              <a:t>  </a:t>
            </a:r>
            <a:r>
              <a:rPr lang="en-US" dirty="0" err="1" smtClean="0"/>
              <a:t>anggota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Tulis</a:t>
            </a:r>
            <a:r>
              <a:rPr lang="en-US" dirty="0" smtClean="0"/>
              <a:t> 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endParaRPr lang="en-US" dirty="0" smtClean="0"/>
          </a:p>
          <a:p>
            <a:r>
              <a:rPr lang="en-US" dirty="0" err="1" smtClean="0"/>
              <a:t>Selidiki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, </a:t>
            </a:r>
            <a:r>
              <a:rPr lang="en-US" dirty="0" err="1" smtClean="0"/>
              <a:t>simetris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68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Skema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dc302.4shared.com/doc/Em4VCFbW/preview_html_5d21b7c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1011"/>
            <a:ext cx="8147248" cy="452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3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: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45" y="1600200"/>
            <a:ext cx="8379309" cy="435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7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Konsep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sebagai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representasi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dari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dua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objek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atau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lebih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hubungan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satu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objek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dengan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objek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lainnya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(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smtClean="0"/>
              <a:t>B), </a:t>
            </a:r>
            <a:r>
              <a:rPr lang="en-US" sz="2800" dirty="0" err="1" smtClean="0"/>
              <a:t>kita</a:t>
            </a:r>
            <a:r>
              <a:rPr lang="en-US" sz="2800" dirty="0" smtClean="0"/>
              <a:t> 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berurut</a:t>
            </a:r>
            <a:r>
              <a:rPr lang="en-US" sz="2800" dirty="0" smtClean="0"/>
              <a:t> (ordered  pairs)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relasi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biner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71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Relasi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biner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antara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himpunan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adalah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himpunan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bagian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err="1" smtClean="0"/>
              <a:t>Notasi</a:t>
            </a:r>
            <a:r>
              <a:rPr lang="en-US" sz="2800" dirty="0" smtClean="0"/>
              <a:t>: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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).   </a:t>
            </a:r>
          </a:p>
          <a:p>
            <a:pPr>
              <a:defRPr/>
            </a:pPr>
            <a:r>
              <a:rPr lang="en-US" sz="2800" i="1" dirty="0" smtClean="0"/>
              <a:t>a R b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, 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dihubungankan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endParaRPr lang="en-US" sz="2800" dirty="0" smtClean="0"/>
          </a:p>
          <a:p>
            <a:pPr>
              <a:defRPr/>
            </a:pP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i="1" strike="sngStrike" dirty="0" smtClean="0"/>
              <a:t>R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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, 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. 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Himpunan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disebut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daerah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asal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i="1" dirty="0" smtClean="0">
                <a:solidFill>
                  <a:srgbClr val="FF0000"/>
                </a:solidFill>
              </a:rPr>
              <a:t>domain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 </a:t>
            </a:r>
            <a:r>
              <a:rPr lang="en-US" sz="2800" dirty="0" err="1" smtClean="0">
                <a:solidFill>
                  <a:srgbClr val="FF0000"/>
                </a:solidFill>
              </a:rPr>
              <a:t>disebut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daerah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i="1" dirty="0" smtClean="0">
                <a:solidFill>
                  <a:srgbClr val="FF0000"/>
                </a:solidFill>
              </a:rPr>
              <a:t>range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431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/>
              <a:t>= {2, 3, 4}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= {2, 4, 8, 9, 15}.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Q </a:t>
            </a:r>
            <a:r>
              <a:rPr lang="en-US" dirty="0" err="1" smtClean="0"/>
              <a:t>dengan</a:t>
            </a:r>
            <a:r>
              <a:rPr lang="en-US" dirty="0" smtClean="0"/>
              <a:t>: (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i="1" dirty="0" smtClean="0"/>
              <a:t>q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:</a:t>
            </a:r>
          </a:p>
          <a:p>
            <a:r>
              <a:rPr lang="en-US" sz="2800" i="1" dirty="0" smtClean="0"/>
              <a:t>R</a:t>
            </a:r>
            <a:r>
              <a:rPr lang="en-US" sz="2800" dirty="0" smtClean="0"/>
              <a:t>  = {(2, 2</a:t>
            </a:r>
            <a:r>
              <a:rPr lang="en-US" sz="2800" dirty="0" smtClean="0"/>
              <a:t>),(</a:t>
            </a:r>
            <a:r>
              <a:rPr lang="en-US" sz="2800" dirty="0" smtClean="0"/>
              <a:t>2, 4</a:t>
            </a:r>
            <a:r>
              <a:rPr lang="en-US" sz="2800" dirty="0" smtClean="0"/>
              <a:t>),(</a:t>
            </a:r>
            <a:r>
              <a:rPr lang="en-US" sz="2800" dirty="0" smtClean="0"/>
              <a:t>4, 4</a:t>
            </a:r>
            <a:r>
              <a:rPr lang="en-US" sz="2800" dirty="0" smtClean="0"/>
              <a:t>),(2,8),(</a:t>
            </a:r>
            <a:r>
              <a:rPr lang="en-US" sz="2800" dirty="0" smtClean="0"/>
              <a:t>4, 8</a:t>
            </a:r>
            <a:r>
              <a:rPr lang="en-US" sz="2800" dirty="0" smtClean="0"/>
              <a:t>),(</a:t>
            </a:r>
            <a:r>
              <a:rPr lang="en-US" sz="2800" dirty="0" smtClean="0"/>
              <a:t>3, 9</a:t>
            </a:r>
            <a:r>
              <a:rPr lang="en-US" sz="2800" dirty="0" smtClean="0"/>
              <a:t>),(</a:t>
            </a:r>
            <a:r>
              <a:rPr lang="en-US" sz="2800" dirty="0" smtClean="0"/>
              <a:t>3, 15)} 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789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i="1" dirty="0"/>
              <a:t>	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/>
              <a:t>= {2, 3, 4, 8, 9} </a:t>
            </a:r>
            <a:endParaRPr lang="en-US" sz="2800" dirty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smtClean="0"/>
              <a:t>prima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. </a:t>
            </a:r>
            <a:r>
              <a:rPr lang="en-US" sz="2800" dirty="0" err="1" smtClean="0"/>
              <a:t>Maka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2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prima </a:t>
            </a:r>
            <a:r>
              <a:rPr lang="en-US" sz="2400" dirty="0" err="1" smtClean="0"/>
              <a:t>dari</a:t>
            </a:r>
            <a:r>
              <a:rPr lang="en-US" sz="2400" dirty="0" smtClean="0"/>
              <a:t> 2, 4, </a:t>
            </a:r>
            <a:r>
              <a:rPr lang="en-US" sz="2400" dirty="0" err="1" smtClean="0"/>
              <a:t>dan</a:t>
            </a:r>
            <a:r>
              <a:rPr lang="en-US" sz="2400" dirty="0" smtClean="0"/>
              <a:t> 8</a:t>
            </a:r>
          </a:p>
          <a:p>
            <a:pPr lvl="1"/>
            <a:r>
              <a:rPr lang="en-US" sz="2400" dirty="0" smtClean="0"/>
              <a:t>3 </a:t>
            </a:r>
            <a:r>
              <a:rPr lang="en-US" sz="2400" dirty="0" err="1"/>
              <a:t>faktor</a:t>
            </a:r>
            <a:r>
              <a:rPr lang="en-US" sz="2400" dirty="0"/>
              <a:t> prima </a:t>
            </a:r>
            <a:r>
              <a:rPr lang="en-US" sz="2400" dirty="0" err="1" smtClean="0"/>
              <a:t>dari</a:t>
            </a:r>
            <a:r>
              <a:rPr lang="en-US" sz="2400" dirty="0" smtClean="0"/>
              <a:t> 3 </a:t>
            </a:r>
            <a:r>
              <a:rPr lang="en-US" sz="2400" dirty="0" err="1" smtClean="0"/>
              <a:t>dan</a:t>
            </a:r>
            <a:r>
              <a:rPr lang="en-US" sz="2400" dirty="0" smtClean="0"/>
              <a:t> 9</a:t>
            </a:r>
            <a:endParaRPr lang="en-US" sz="2800" dirty="0" smtClean="0"/>
          </a:p>
          <a:p>
            <a:r>
              <a:rPr lang="en-US" sz="2800" i="1" dirty="0" smtClean="0"/>
              <a:t>R</a:t>
            </a:r>
            <a:r>
              <a:rPr lang="en-US" sz="2800" dirty="0" smtClean="0"/>
              <a:t> = {(2, 2), (2, 4), (2, 8), (3, 3), (3, 9)}</a:t>
            </a:r>
          </a:p>
        </p:txBody>
      </p:sp>
    </p:spTree>
    <p:extLst>
      <p:ext uri="{BB962C8B-B14F-4D97-AF65-F5344CB8AC3E}">
        <p14:creationId xmlns:p14="http://schemas.microsoft.com/office/powerpoint/2010/main" val="105914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8272</TotalTime>
  <Words>1631</Words>
  <Application>Microsoft Office PowerPoint</Application>
  <PresentationFormat>On-screen Show (4:3)</PresentationFormat>
  <Paragraphs>198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Equation</vt:lpstr>
      <vt:lpstr>Visio</vt:lpstr>
      <vt:lpstr>PowerPoint Presentation</vt:lpstr>
      <vt:lpstr>Introduction</vt:lpstr>
      <vt:lpstr>Introduction</vt:lpstr>
      <vt:lpstr>Contoh Skema Relasi</vt:lpstr>
      <vt:lpstr>Materi : Relasi</vt:lpstr>
      <vt:lpstr>Konsep Relasi</vt:lpstr>
      <vt:lpstr>Relasi Biner</vt:lpstr>
      <vt:lpstr>Contoh</vt:lpstr>
      <vt:lpstr>Contoh</vt:lpstr>
      <vt:lpstr>Representasi Relasi</vt:lpstr>
      <vt:lpstr>Representasi Relasi</vt:lpstr>
      <vt:lpstr>Representasi Relasi</vt:lpstr>
      <vt:lpstr>Contoh</vt:lpstr>
      <vt:lpstr>Representasi Relasi</vt:lpstr>
      <vt:lpstr>Contoh</vt:lpstr>
      <vt:lpstr>Relasi Invers</vt:lpstr>
      <vt:lpstr>Relasi Invers Dalam Matriks</vt:lpstr>
      <vt:lpstr>Latihan Soal</vt:lpstr>
      <vt:lpstr>Latihan Soal</vt:lpstr>
      <vt:lpstr>Sifat Sifat Relasi Biner</vt:lpstr>
      <vt:lpstr>Contoh</vt:lpstr>
      <vt:lpstr>Ciri Relasi Yang Bersifat Refleksif</vt:lpstr>
      <vt:lpstr>Ciri Relasi Yang Bersifat Refleksif</vt:lpstr>
      <vt:lpstr>Sifat Sifat Relasi Biner</vt:lpstr>
      <vt:lpstr>Contoh</vt:lpstr>
      <vt:lpstr>Solusi</vt:lpstr>
      <vt:lpstr>Solusi</vt:lpstr>
      <vt:lpstr>Sifat Sifat Relasi Biner</vt:lpstr>
      <vt:lpstr>Contoh</vt:lpstr>
      <vt:lpstr>Latihan Soal</vt:lpstr>
      <vt:lpstr>Latihan Soal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852</cp:revision>
  <dcterms:created xsi:type="dcterms:W3CDTF">2010-05-23T14:28:12Z</dcterms:created>
  <dcterms:modified xsi:type="dcterms:W3CDTF">2015-10-09T22:01:29Z</dcterms:modified>
</cp:coreProperties>
</file>