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44" r:id="rId3"/>
    <p:sldId id="472" r:id="rId4"/>
    <p:sldId id="473" r:id="rId5"/>
    <p:sldId id="450" r:id="rId6"/>
    <p:sldId id="475" r:id="rId7"/>
    <p:sldId id="476" r:id="rId8"/>
    <p:sldId id="478" r:id="rId9"/>
    <p:sldId id="480" r:id="rId10"/>
    <p:sldId id="482" r:id="rId11"/>
    <p:sldId id="485" r:id="rId12"/>
    <p:sldId id="477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4" r:id="rId2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3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Relasi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Dalam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Basis Data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untuk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Banyak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(One to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many)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95536" y="3892183"/>
            <a:ext cx="192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 smtClean="0"/>
              <a:t>Karyawan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92797" y="5229200"/>
            <a:ext cx="2193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Peminjaman</a:t>
            </a:r>
            <a:endParaRPr lang="en-US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5043016" y="1222127"/>
          <a:ext cx="3777456" cy="371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Visio" r:id="rId3" imgW="2595376" imgH="2582533" progId="Visio.Drawing.11">
                  <p:embed/>
                </p:oleObj>
              </mc:Choice>
              <mc:Fallback>
                <p:oleObj name="Visio" r:id="rId3" imgW="2595376" imgH="25825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016" y="1222127"/>
                        <a:ext cx="3777456" cy="3719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67544" y="5677624"/>
          <a:ext cx="4464496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914"/>
                <a:gridCol w="1733914"/>
                <a:gridCol w="99666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sng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Tanggal_pinjam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id-ID" sz="1600" dirty="0">
                          <a:effectLst/>
                        </a:rPr>
                        <a:t>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25252" y="4462153"/>
          <a:ext cx="4484747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0400"/>
                <a:gridCol w="1121449"/>
                <a:gridCol w="1121449"/>
                <a:gridCol w="112144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n</a:t>
                      </a:r>
                      <a:r>
                        <a:rPr lang="id-ID" sz="1600" u="sng" dirty="0">
                          <a:effectLst/>
                        </a:rPr>
                        <a:t>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Alamat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Tgl_lahir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untuk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Banyak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(One to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many)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52864" y="1412776"/>
            <a:ext cx="2193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 smtClean="0"/>
              <a:t>Peminjaman</a:t>
            </a:r>
            <a:endParaRPr lang="en-US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1520" y="1412776"/>
          <a:ext cx="3783964" cy="345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Visio" r:id="rId3" imgW="2333743" imgH="2104957" progId="Visio.Drawing.11">
                  <p:embed/>
                </p:oleObj>
              </mc:Choice>
              <mc:Fallback>
                <p:oleObj name="Visio" r:id="rId3" imgW="2333743" imgH="21049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12776"/>
                        <a:ext cx="3783964" cy="345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860032" y="1997909"/>
          <a:ext cx="3467828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914"/>
                <a:gridCol w="173391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sng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Tanggal_pinjam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788024" y="2843755"/>
            <a:ext cx="1411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 smtClean="0"/>
              <a:t>Buku</a:t>
            </a:r>
            <a:endParaRPr lang="en-US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832838" y="3429000"/>
          <a:ext cx="3712617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65364"/>
                <a:gridCol w="1847253"/>
              </a:tblGrid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Kd_buku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Nama_buku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797963" y="4376025"/>
            <a:ext cx="2886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smtClean="0"/>
              <a:t>Detail </a:t>
            </a:r>
            <a:r>
              <a:rPr lang="en-US" b="1" dirty="0" err="1" smtClean="0"/>
              <a:t>Peminjaman</a:t>
            </a:r>
            <a:endParaRPr lang="en-US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936825" y="5032340"/>
          <a:ext cx="4608513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1230268"/>
                <a:gridCol w="150603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Kd_buku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Lama_pinjam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9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Query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Operasi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basisdata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perintah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pertanyaan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disebut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query</a:t>
            </a:r>
            <a:r>
              <a:rPr lang="en-US" sz="2800" dirty="0" smtClean="0"/>
              <a:t>.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i="1" dirty="0" smtClean="0"/>
              <a:t>query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”  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NIM = 13598015”</a:t>
            </a:r>
          </a:p>
          <a:p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operasi</a:t>
            </a:r>
            <a:r>
              <a:rPr lang="en-US" sz="2800" b="1" dirty="0" smtClean="0"/>
              <a:t> yang 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diantaranya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seleksi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proyeksi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join.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635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Seleksi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2471737"/>
          </a:xfrm>
        </p:spPr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Operator: </a:t>
            </a:r>
            <a:r>
              <a:rPr lang="en-US" b="1" dirty="0" smtClean="0">
                <a:sym typeface="Symbol" pitchFamily="18" charset="2"/>
              </a:rPr>
              <a:t>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7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“MHS”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1571612"/>
          <a:ext cx="8143932" cy="4416552"/>
        </p:xfrm>
        <a:graphic>
          <a:graphicData uri="http://schemas.openxmlformats.org/drawingml/2006/table">
            <a:tbl>
              <a:tblPr/>
              <a:tblGrid>
                <a:gridCol w="1854282"/>
                <a:gridCol w="1817010"/>
                <a:gridCol w="3354480"/>
                <a:gridCol w="11181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.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</a:t>
            </a:r>
            <a:r>
              <a:rPr lang="en-US" baseline="-25000" dirty="0" err="1" smtClean="0"/>
              <a:t>Matkul</a:t>
            </a:r>
            <a:r>
              <a:rPr lang="en-US" baseline="-25000" dirty="0" smtClean="0"/>
              <a:t>=”</a:t>
            </a:r>
            <a:r>
              <a:rPr lang="en-US" baseline="-25000" dirty="0" err="1" smtClean="0"/>
              <a:t>Matematika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Diskrit</a:t>
            </a:r>
            <a:r>
              <a:rPr lang="en-US" baseline="-25000" dirty="0" smtClean="0"/>
              <a:t>” </a:t>
            </a:r>
            <a:r>
              <a:rPr lang="en-US" dirty="0" smtClean="0"/>
              <a:t>(MHS)		  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:	</a:t>
            </a:r>
          </a:p>
          <a:p>
            <a:r>
              <a:rPr lang="en-US" dirty="0" smtClean="0"/>
              <a:t>(13598011, Amir,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A) </a:t>
            </a:r>
          </a:p>
          <a:p>
            <a:r>
              <a:rPr lang="en-US" dirty="0" smtClean="0"/>
              <a:t>(13598025, </a:t>
            </a:r>
            <a:r>
              <a:rPr lang="en-US" dirty="0" err="1" smtClean="0"/>
              <a:t>Hamdan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B)</a:t>
            </a:r>
          </a:p>
        </p:txBody>
      </p:sp>
    </p:spTree>
    <p:extLst>
      <p:ext uri="{BB962C8B-B14F-4D97-AF65-F5344CB8AC3E}">
        <p14:creationId xmlns:p14="http://schemas.microsoft.com/office/powerpoint/2010/main" val="32796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158680" cy="758952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dirty="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3406152" cy="45720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A, </a:t>
            </a:r>
            <a:r>
              <a:rPr lang="en-US" dirty="0" err="1" smtClean="0"/>
              <a:t>tentukan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!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NIM = 13598025, </a:t>
            </a:r>
            <a:r>
              <a:rPr lang="en-US" dirty="0" err="1" smtClean="0"/>
              <a:t>tentukan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!</a:t>
            </a:r>
          </a:p>
          <a:p>
            <a:pPr algn="just"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23928" y="1682496"/>
          <a:ext cx="5079509" cy="4416552"/>
        </p:xfrm>
        <a:graphic>
          <a:graphicData uri="http://schemas.openxmlformats.org/drawingml/2006/table">
            <a:tbl>
              <a:tblPr/>
              <a:tblGrid>
                <a:gridCol w="1156547"/>
                <a:gridCol w="1133300"/>
                <a:gridCol w="2092247"/>
                <a:gridCol w="6974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7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Proyeksi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214832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proyeksi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memilih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kolom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kali.</a:t>
            </a:r>
          </a:p>
          <a:p>
            <a:r>
              <a:rPr lang="en-US" sz="2800" b="1" dirty="0" smtClean="0"/>
              <a:t>Operator: </a:t>
            </a:r>
            <a:r>
              <a:rPr lang="en-US" sz="2800" b="1" dirty="0" smtClean="0">
                <a:sym typeface="Symbol" pitchFamily="18" charset="2"/>
              </a:rPr>
              <a:t></a:t>
            </a:r>
          </a:p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MHS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,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.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proyeksinya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	 </a:t>
            </a:r>
            <a:r>
              <a:rPr lang="en-US" sz="2800" baseline="-25000" dirty="0" err="1" smtClean="0"/>
              <a:t>Nama</a:t>
            </a:r>
            <a:r>
              <a:rPr lang="en-US" sz="2800" baseline="-25000" dirty="0" smtClean="0"/>
              <a:t>, </a:t>
            </a:r>
            <a:r>
              <a:rPr lang="en-US" sz="2800" baseline="-25000" dirty="0" err="1" smtClean="0"/>
              <a:t>MatKul</a:t>
            </a:r>
            <a:r>
              <a:rPr lang="en-US" sz="2800" baseline="-25000" dirty="0" smtClean="0"/>
              <a:t>, </a:t>
            </a:r>
            <a:r>
              <a:rPr lang="en-US" sz="2800" baseline="-25000" dirty="0" err="1" smtClean="0"/>
              <a:t>Nilai</a:t>
            </a:r>
            <a:r>
              <a:rPr lang="en-US" sz="2800" dirty="0" smtClean="0"/>
              <a:t> (MHS)</a:t>
            </a:r>
          </a:p>
        </p:txBody>
      </p:sp>
    </p:spTree>
    <p:extLst>
      <p:ext uri="{BB962C8B-B14F-4D97-AF65-F5344CB8AC3E}">
        <p14:creationId xmlns:p14="http://schemas.microsoft.com/office/powerpoint/2010/main" val="341682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: </a:t>
            </a:r>
            <a:r>
              <a:rPr lang="en-US" dirty="0" smtClean="0">
                <a:sym typeface="Symbol" pitchFamily="18" charset="2"/>
              </a:rPr>
              <a:t></a:t>
            </a:r>
            <a:r>
              <a:rPr lang="en-US" baseline="-25000" dirty="0" err="1" smtClean="0"/>
              <a:t>Nama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MatKul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Nilai</a:t>
            </a:r>
            <a:r>
              <a:rPr lang="en-US" dirty="0" smtClean="0"/>
              <a:t> (MHS)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2373313"/>
          <a:ext cx="5929354" cy="3413760"/>
        </p:xfrm>
        <a:graphic>
          <a:graphicData uri="http://schemas.openxmlformats.org/drawingml/2006/table">
            <a:tbl>
              <a:tblPr/>
              <a:tblGrid>
                <a:gridCol w="1135503"/>
                <a:gridCol w="3911078"/>
                <a:gridCol w="88277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Nama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MatKul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Amir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Amir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Santi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Ahmad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Cecep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Cecep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Matematika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Diskrit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Struktur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Data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Matematika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Diskrit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Struktur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Data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8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513" y="1714488"/>
            <a:ext cx="3528392" cy="4572032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 NIM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proyeksinya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!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NIM,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proyeksinya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23928" y="1682496"/>
          <a:ext cx="5079509" cy="4416552"/>
        </p:xfrm>
        <a:graphic>
          <a:graphicData uri="http://schemas.openxmlformats.org/drawingml/2006/table">
            <a:tbl>
              <a:tblPr/>
              <a:tblGrid>
                <a:gridCol w="1156547"/>
                <a:gridCol w="1133300"/>
                <a:gridCol w="2092247"/>
                <a:gridCol w="6974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47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err="1" smtClean="0"/>
              <a:t>disebut</a:t>
            </a:r>
            <a:r>
              <a:rPr lang="en-US" b="1" dirty="0" smtClean="0"/>
              <a:t> </a:t>
            </a:r>
            <a:r>
              <a:rPr lang="en-US" b="1" dirty="0" err="1" smtClean="0"/>
              <a:t>atribut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data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file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yang </a:t>
            </a:r>
            <a:r>
              <a:rPr lang="en-US" b="1" dirty="0" err="1" smtClean="0"/>
              <a:t>mengidentifikasikan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unik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relasi</a:t>
            </a:r>
            <a:r>
              <a:rPr lang="en-US" b="1" dirty="0" smtClean="0"/>
              <a:t> </a:t>
            </a:r>
            <a:r>
              <a:rPr lang="en-US" b="1" dirty="0" err="1" smtClean="0"/>
              <a:t>disebut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(</a:t>
            </a:r>
            <a:r>
              <a:rPr lang="en-US" b="1" i="1" dirty="0" smtClean="0"/>
              <a:t>key</a:t>
            </a:r>
            <a:r>
              <a:rPr lang="en-US" b="1" dirty="0" smtClean="0"/>
              <a:t>).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3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2686050"/>
          </a:xfrm>
        </p:spPr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join</a:t>
            </a:r>
            <a:r>
              <a:rPr lang="en-US" dirty="0" smtClean="0"/>
              <a:t> </a:t>
            </a:r>
            <a:r>
              <a:rPr lang="en-US" b="1" dirty="0" err="1" smtClean="0"/>
              <a:t>menggabungkan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bila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atribut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Operator: </a:t>
            </a:r>
            <a:r>
              <a:rPr lang="en-US" b="1" dirty="0" smtClean="0">
                <a:sym typeface="Symbol" pitchFamily="18" charset="2"/>
              </a:rPr>
              <a:t></a:t>
            </a:r>
            <a:endParaRPr lang="en-US" b="1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6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 smtClean="0"/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MHS1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MHS2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B 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join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</a:t>
            </a:r>
            <a:r>
              <a:rPr lang="en-US" baseline="-25000" dirty="0" smtClean="0"/>
              <a:t>NIM, </a:t>
            </a:r>
            <a:r>
              <a:rPr lang="en-US" baseline="-25000" dirty="0" err="1" smtClean="0"/>
              <a:t>Nama</a:t>
            </a:r>
            <a:r>
              <a:rPr lang="en-US" dirty="0" smtClean="0"/>
              <a:t>(MHS1, MHS2)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53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9458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    Tabel A				Tabel B</a:t>
            </a:r>
          </a:p>
        </p:txBody>
      </p:sp>
      <p:graphicFrame>
        <p:nvGraphicFramePr>
          <p:cNvPr id="1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068200"/>
              </p:ext>
            </p:extLst>
          </p:nvPr>
        </p:nvGraphicFramePr>
        <p:xfrm>
          <a:off x="179512" y="2428875"/>
          <a:ext cx="3678137" cy="34290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32647"/>
                <a:gridCol w="1441166"/>
                <a:gridCol w="704324"/>
              </a:tblGrid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NIM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Nama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JK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Guntur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Karim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143375" y="2428875"/>
          <a:ext cx="4643470" cy="3429024"/>
        </p:xfrm>
        <a:graphic>
          <a:graphicData uri="http://schemas.openxmlformats.org/drawingml/2006/table">
            <a:tbl>
              <a:tblPr/>
              <a:tblGrid>
                <a:gridCol w="1193393"/>
                <a:gridCol w="1194329"/>
                <a:gridCol w="1459216"/>
                <a:gridCol w="796532"/>
              </a:tblGrid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NIM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Nama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MatKul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13598001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Hananto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Hananto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Basisdata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Heidi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Kalkulus 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Harman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Teori Bahasa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Harman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Agama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Junaidi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Statisitik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Farizka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Otomata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6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" y="1857375"/>
          <a:ext cx="8072495" cy="44291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4752"/>
                <a:gridCol w="1793185"/>
                <a:gridCol w="1256621"/>
                <a:gridCol w="1972883"/>
                <a:gridCol w="1435054"/>
              </a:tblGrid>
              <a:tr h="402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NIM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Nama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JK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MatKul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Nilai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Algoritma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Basisdata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Kalkulus</a:t>
                      </a:r>
                      <a:r>
                        <a:rPr lang="en-US" sz="2000" dirty="0"/>
                        <a:t> 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Harman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Teori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Bahasa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Agama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Hasil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NIM, </a:t>
            </a:r>
            <a:r>
              <a:rPr lang="en-US" baseline="-25000" dirty="0" err="1" smtClean="0"/>
              <a:t>Nama</a:t>
            </a:r>
            <a:r>
              <a:rPr lang="en-US" dirty="0" smtClean="0"/>
              <a:t>(MHS1, MHS2)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3712" y="1857375"/>
          <a:ext cx="6815874" cy="44291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3904"/>
                <a:gridCol w="1481303"/>
                <a:gridCol w="1629747"/>
                <a:gridCol w="1185460"/>
                <a:gridCol w="1185460"/>
              </a:tblGrid>
              <a:tr h="402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NIM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Nama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MatKul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Nilai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JK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Algoritma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Basisdata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Kalkulus</a:t>
                      </a:r>
                      <a:r>
                        <a:rPr lang="en-US" sz="2000" dirty="0"/>
                        <a:t> 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Harman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Teori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Bahasa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Agama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Hasil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dirty="0" smtClean="0">
                <a:sym typeface="Symbol" pitchFamily="18" charset="2"/>
              </a:rPr>
              <a:t></a:t>
            </a:r>
            <a:r>
              <a:rPr lang="en-US" baseline="-25000" dirty="0" smtClean="0"/>
              <a:t>NIM, </a:t>
            </a:r>
            <a:r>
              <a:rPr lang="en-US" baseline="-25000" dirty="0" err="1" smtClean="0"/>
              <a:t>Nama</a:t>
            </a:r>
            <a:r>
              <a:rPr lang="en-US" dirty="0" smtClean="0"/>
              <a:t>(MHS2, MHS1)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7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98" y="1421401"/>
            <a:ext cx="3816424" cy="4572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Operasi</a:t>
            </a:r>
            <a:r>
              <a:rPr lang="en-US" dirty="0"/>
              <a:t> join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Mahasiswa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Matakuliah</a:t>
            </a:r>
            <a:r>
              <a:rPr lang="en-US" dirty="0"/>
              <a:t>” (MHS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MTKL)</a:t>
            </a:r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join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Mahasiswa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Matakuliah</a:t>
            </a:r>
            <a:r>
              <a:rPr lang="en-US" dirty="0"/>
              <a:t>”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namai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“KSM”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NIM,Matakuliah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597692"/>
            <a:ext cx="5057946" cy="348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dirty="0"/>
              <a:t>Satu baris data pada tabel menyatakan sebuah </a:t>
            </a:r>
            <a:r>
              <a:rPr lang="id-ID" sz="2800" i="1" dirty="0"/>
              <a:t>record</a:t>
            </a:r>
            <a:r>
              <a:rPr lang="id-ID" sz="2800" dirty="0"/>
              <a:t>, dan setiap atribut menyatakan sebuah </a:t>
            </a:r>
            <a:r>
              <a:rPr lang="id-ID" sz="2800" i="1" dirty="0"/>
              <a:t>field</a:t>
            </a:r>
            <a:r>
              <a:rPr lang="id-ID" sz="2800" dirty="0"/>
              <a:t>. </a:t>
            </a:r>
            <a:endParaRPr lang="en-US" sz="2800" dirty="0" smtClean="0"/>
          </a:p>
          <a:p>
            <a:pPr algn="just"/>
            <a:r>
              <a:rPr lang="id-ID" sz="2800" dirty="0" smtClean="0"/>
              <a:t>Secara </a:t>
            </a:r>
            <a:r>
              <a:rPr lang="id-ID" sz="2800" dirty="0"/>
              <a:t>fisik basis data adalah kumpulan </a:t>
            </a:r>
            <a:r>
              <a:rPr lang="id-ID" sz="2800" i="1" dirty="0"/>
              <a:t>file</a:t>
            </a:r>
            <a:r>
              <a:rPr lang="id-ID" sz="2800" dirty="0"/>
              <a:t>, sedangkan </a:t>
            </a:r>
            <a:r>
              <a:rPr lang="id-ID" sz="2800" i="1" dirty="0"/>
              <a:t>file</a:t>
            </a:r>
            <a:r>
              <a:rPr lang="id-ID" sz="2800" dirty="0"/>
              <a:t> adalah kumpulan </a:t>
            </a:r>
            <a:r>
              <a:rPr lang="id-ID" sz="2800" i="1" dirty="0"/>
              <a:t>record</a:t>
            </a:r>
            <a:r>
              <a:rPr lang="id-ID" sz="2800" dirty="0"/>
              <a:t>, setiap record terdiri atas sejumlah field.</a:t>
            </a:r>
            <a:r>
              <a:rPr lang="en-US" sz="2800" dirty="0"/>
              <a:t>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basis data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memuat</a:t>
            </a:r>
            <a:r>
              <a:rPr lang="en-US" sz="2800" dirty="0"/>
              <a:t> </a:t>
            </a:r>
            <a:r>
              <a:rPr lang="en-US" sz="2800" i="1" dirty="0"/>
              <a:t>field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, </a:t>
            </a:r>
            <a:r>
              <a:rPr lang="en-US" sz="2800" dirty="0" err="1"/>
              <a:t>nim</a:t>
            </a:r>
            <a:r>
              <a:rPr lang="en-US" sz="2800" dirty="0"/>
              <a:t>, program </a:t>
            </a:r>
            <a:r>
              <a:rPr lang="en-US" sz="2800" dirty="0" err="1"/>
              <a:t>studi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IPK.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1090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34676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4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Merancang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Basis Data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merancang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basis data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menerjemahkan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proses </a:t>
            </a:r>
            <a:r>
              <a:rPr lang="en-US" sz="2800" dirty="0" err="1"/>
              <a:t>bisnis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diagram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smtClean="0"/>
              <a:t>(ERD</a:t>
            </a:r>
            <a:r>
              <a:rPr lang="en-US" sz="2800" dirty="0"/>
              <a:t>).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dibangun</a:t>
            </a:r>
            <a:r>
              <a:rPr lang="en-US" sz="2800" dirty="0"/>
              <a:t> basis </a:t>
            </a:r>
            <a:r>
              <a:rPr lang="en-US" sz="2800" dirty="0" err="1"/>
              <a:t>datanya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/>
              <a:t>ERD </a:t>
            </a:r>
            <a:r>
              <a:rPr lang="en-US" sz="2800" dirty="0" err="1"/>
              <a:t>itulah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tabel-tabel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field </a:t>
            </a:r>
            <a:r>
              <a:rPr lang="en-US" sz="2800" dirty="0" err="1"/>
              <a:t>disusun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939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mengajar</a:t>
            </a:r>
            <a:r>
              <a:rPr lang="en-US" sz="2800" dirty="0" smtClean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semester. </a:t>
            </a:r>
          </a:p>
          <a:p>
            <a:pPr algn="just"/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Kd_Dosen</a:t>
            </a:r>
            <a:r>
              <a:rPr lang="en-US" sz="2800" dirty="0" smtClean="0"/>
              <a:t>, </a:t>
            </a:r>
            <a:r>
              <a:rPr lang="en-US" sz="2800" dirty="0"/>
              <a:t>Nama, </a:t>
            </a:r>
            <a:r>
              <a:rPr lang="en-US" sz="2800" dirty="0" err="1"/>
              <a:t>dan</a:t>
            </a:r>
            <a:r>
              <a:rPr lang="en-US" sz="2800" dirty="0"/>
              <a:t> Prodi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atribut</a:t>
            </a:r>
            <a:r>
              <a:rPr lang="en-US" sz="2800" dirty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Kode_Mk</a:t>
            </a:r>
            <a:r>
              <a:rPr lang="en-US" sz="2800" dirty="0"/>
              <a:t>, </a:t>
            </a:r>
            <a:r>
              <a:rPr lang="en-US" sz="2800" dirty="0" err="1"/>
              <a:t>Nama_Mk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digambarkan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ER diagram,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119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230216"/>
            <a:ext cx="8435280" cy="2439144"/>
          </a:xfrm>
        </p:spPr>
        <p:txBody>
          <a:bodyPr/>
          <a:lstStyle/>
          <a:p>
            <a:pPr algn="just"/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persegi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 smtClean="0"/>
              <a:t>entitas</a:t>
            </a:r>
            <a:endParaRPr lang="en-US" sz="2400" dirty="0"/>
          </a:p>
          <a:p>
            <a:pPr algn="just"/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/>
              <a:t>belah</a:t>
            </a:r>
            <a:r>
              <a:rPr lang="en-US" sz="2400" dirty="0"/>
              <a:t> </a:t>
            </a:r>
            <a:r>
              <a:rPr lang="en-US" sz="2400" dirty="0" err="1"/>
              <a:t>ketupat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/>
              <a:t>1 </a:t>
            </a:r>
            <a:r>
              <a:rPr lang="en-US" sz="2400" dirty="0" err="1"/>
              <a:t>dan</a:t>
            </a:r>
            <a:r>
              <a:rPr lang="en-US" sz="2400" dirty="0"/>
              <a:t> m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/>
              <a:t>elips</a:t>
            </a:r>
            <a:r>
              <a:rPr lang="en-US" sz="2400" dirty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kolom-kolom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7624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057"/>
              </p:ext>
            </p:extLst>
          </p:nvPr>
        </p:nvGraphicFramePr>
        <p:xfrm>
          <a:off x="611560" y="1412776"/>
          <a:ext cx="7630862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Visio" r:id="rId3" imgW="6477135" imgH="2352743" progId="Visio.Drawing.15">
                  <p:embed/>
                </p:oleObj>
              </mc:Choice>
              <mc:Fallback>
                <p:oleObj name="Visio" r:id="rId3" imgW="6477135" imgH="23527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12776"/>
                        <a:ext cx="7630862" cy="280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5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/>
              <a:t>Kardinalitas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entitas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berelasi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entitas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himpunan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entitas</a:t>
            </a:r>
            <a:r>
              <a:rPr lang="en-US" sz="2400" b="1" dirty="0" smtClean="0"/>
              <a:t> lain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b="1" dirty="0" err="1" smtClean="0"/>
              <a:t>Dalam</a:t>
            </a:r>
            <a:r>
              <a:rPr lang="en-US" sz="2400" b="1" dirty="0" smtClean="0"/>
              <a:t> database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tabel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dihasilkan</a:t>
            </a:r>
            <a:endParaRPr lang="en-US" sz="2400" b="1" dirty="0" smtClean="0"/>
          </a:p>
          <a:p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Kardinalitas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4 (</a:t>
            </a:r>
            <a:r>
              <a:rPr lang="en-US" sz="2400" dirty="0" err="1" smtClean="0"/>
              <a:t>empat</a:t>
            </a:r>
            <a:r>
              <a:rPr lang="en-US" sz="2400" dirty="0" smtClean="0"/>
              <a:t>)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lvl="1"/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(</a:t>
            </a:r>
            <a:r>
              <a:rPr lang="en-US" sz="2400" i="1" dirty="0" smtClean="0"/>
              <a:t>One to One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(</a:t>
            </a:r>
            <a:r>
              <a:rPr lang="en-US" sz="2400" i="1" dirty="0" smtClean="0"/>
              <a:t>One to Many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(</a:t>
            </a:r>
            <a:r>
              <a:rPr lang="en-US" sz="2400" i="1" dirty="0" smtClean="0"/>
              <a:t>Many to One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(</a:t>
            </a:r>
            <a:r>
              <a:rPr lang="en-US" sz="2400" i="1" dirty="0" smtClean="0"/>
              <a:t>Many to Many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14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One)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979712" y="1340768"/>
          <a:ext cx="566397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Visio" r:id="rId3" imgW="4075168" imgH="1865193" progId="Visio.Drawing.11">
                  <p:embed/>
                </p:oleObj>
              </mc:Choice>
              <mc:Fallback>
                <p:oleObj name="Visio" r:id="rId3" imgW="4075168" imgH="186519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40768"/>
                        <a:ext cx="5663972" cy="259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4892" y="4437112"/>
          <a:ext cx="7128792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702"/>
                <a:gridCol w="1307702"/>
                <a:gridCol w="1307702"/>
                <a:gridCol w="1359163"/>
                <a:gridCol w="1846523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Kd_pd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Tujuan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Tgl_awal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Lama_hari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Total_biaya_pd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95536" y="3892183"/>
            <a:ext cx="273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Perjalanan_dinas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39552" y="5805264"/>
          <a:ext cx="4824536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0971"/>
                <a:gridCol w="1251623"/>
                <a:gridCol w="1190971"/>
                <a:gridCol w="1190971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Kd_keg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Nama_keg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Tgl_awal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Kd_pd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95536" y="5373216"/>
            <a:ext cx="18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04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8330</TotalTime>
  <Words>1034</Words>
  <Application>Microsoft Office PowerPoint</Application>
  <PresentationFormat>On-screen Show (4:3)</PresentationFormat>
  <Paragraphs>458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Microsoft Visio Drawing</vt:lpstr>
      <vt:lpstr>Visio</vt:lpstr>
      <vt:lpstr>PowerPoint Presentation</vt:lpstr>
      <vt:lpstr>Basis Data</vt:lpstr>
      <vt:lpstr>Basis Data</vt:lpstr>
      <vt:lpstr>Basis Data</vt:lpstr>
      <vt:lpstr>Merancang Basis Data</vt:lpstr>
      <vt:lpstr>Contoh</vt:lpstr>
      <vt:lpstr>Contoh</vt:lpstr>
      <vt:lpstr>Kardinalitas</vt:lpstr>
      <vt:lpstr>Kardinalitas Satu Ke Satu (One to One)</vt:lpstr>
      <vt:lpstr> Tabel untuk  Kardinalitas Satu Ke Banyak (One to many)</vt:lpstr>
      <vt:lpstr> Tabel untuk  Kardinalitas Satu Ke Banyak (One to many)</vt:lpstr>
      <vt:lpstr>Query</vt:lpstr>
      <vt:lpstr>Operasi Seleksi</vt:lpstr>
      <vt:lpstr>Contoh (Relasi “MHS”</vt:lpstr>
      <vt:lpstr>Contoh </vt:lpstr>
      <vt:lpstr>Latihan </vt:lpstr>
      <vt:lpstr>Operasi Proyeksi</vt:lpstr>
      <vt:lpstr>Contoh </vt:lpstr>
      <vt:lpstr>Latihan</vt:lpstr>
      <vt:lpstr>Operasi Join</vt:lpstr>
      <vt:lpstr>Contoh </vt:lpstr>
      <vt:lpstr>Contoh</vt:lpstr>
      <vt:lpstr>Hasil Operasi Join  NIM, Nama(MHS1, MHS2) </vt:lpstr>
      <vt:lpstr>Hasil Operasi Join  NIM, Nama(MHS2, MHS1) </vt:lpstr>
      <vt:lpstr>Latihan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858</cp:revision>
  <dcterms:created xsi:type="dcterms:W3CDTF">2010-05-23T14:28:12Z</dcterms:created>
  <dcterms:modified xsi:type="dcterms:W3CDTF">2015-10-09T22:59:12Z</dcterms:modified>
</cp:coreProperties>
</file>