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286" r:id="rId3"/>
    <p:sldId id="287" r:id="rId4"/>
    <p:sldId id="288" r:id="rId5"/>
    <p:sldId id="289" r:id="rId6"/>
    <p:sldId id="290" r:id="rId7"/>
    <p:sldId id="291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02DBA4-9C96-45B3-8827-64E48719B76C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88FA48C-3622-47A7-AF1C-5926786698C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1680C-91B2-413C-8060-82C4F355E1F8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BD205-81AA-4B0D-A2AE-2A0B1F0A4DF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E46D89AD-29A2-4033-B5AA-1D06172CF13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438C6-1B92-4240-B81C-B2C8166B8B3E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64AE1-E088-4E5B-AEDF-A94D6D140E61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959B237-F706-471B-BA77-F535A981904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A056E-CC9D-4A13-AD11-D66E124CE7E4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FCCC56-6A90-472E-BB94-63B78D86896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C5A4E982-A71B-41DC-8D90-F7E9894DF49B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86A61-34B7-4595-9376-D9B1F16EA01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FF636B-A64A-4D7A-A935-DA985FF98389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B87DB28-B44B-4A07-94A6-B19DBEEF67A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470ED5-361A-419F-9C2F-7E88013528C5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18635A48-D9E4-4F97-86D1-5B0CA737B7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6721FB-3731-432B-9D6A-FD20A8E5B97E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60FD22-7AB8-48B1-A573-B074DDDB569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008F74-D04B-42E1-9447-E8B6AA39CD1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F5188-3AFB-490D-8DC1-716F0D2BFBDA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B6D7F18-B0BC-4099-8170-7AC4330A50B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33A856A5-EDFB-42DF-9F77-F8C8FC734D58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42B96D-C8ED-4EB9-A780-A1050DF0E462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506FAD-074F-480D-A4D9-6FE1EE94B6B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DU1023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381000" y="2643182"/>
            <a:ext cx="2362200" cy="3482981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Heru </a:t>
            </a:r>
            <a:r>
              <a:rPr lang="en-US" dirty="0" err="1"/>
              <a:t>Nugroho</a:t>
            </a:r>
            <a:r>
              <a:rPr lang="en-US" dirty="0"/>
              <a:t>, </a:t>
            </a:r>
            <a:r>
              <a:rPr lang="en-US" dirty="0" err="1"/>
              <a:t>S.Si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081394322043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heru@tass.telkomuniversity.ac.id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TA 2014/2015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43240" y="714356"/>
            <a:ext cx="535785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ctr">
            <a:normAutofit fontScale="97500" lnSpcReduction="1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Bab 8: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https://lh4.ggpht.com/DbM6Arcg3uOVIE2MPsWP-2xTdVrfKORVPqJlk6KpSIAh-PslBBBFyEf597RuYHvXPBM=h3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933" y="1905000"/>
            <a:ext cx="4402463" cy="440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Klasik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873645"/>
          </a:xfrm>
        </p:spPr>
        <p:txBody>
          <a:bodyPr/>
          <a:lstStyle/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500034" y="2214554"/>
          <a:ext cx="82296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Z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Klasik</a:t>
            </a:r>
            <a:endParaRPr lang="en-US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err="1" smtClean="0"/>
              <a:t>Contoh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en-US" sz="2800" dirty="0" err="1" smtClean="0"/>
              <a:t>sandi</a:t>
            </a:r>
            <a:r>
              <a:rPr lang="en-US" sz="2800" dirty="0" smtClean="0"/>
              <a:t> (</a:t>
            </a:r>
            <a:r>
              <a:rPr lang="en-US" sz="2800" dirty="0" err="1" smtClean="0"/>
              <a:t>enkripsi</a:t>
            </a:r>
            <a:r>
              <a:rPr lang="en-US" sz="2800" dirty="0" smtClean="0"/>
              <a:t>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POLTEK </a:t>
            </a:r>
            <a:r>
              <a:rPr lang="en-US" sz="2800" dirty="0" err="1" smtClean="0"/>
              <a:t>denga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HRO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Vigènere</a:t>
            </a:r>
            <a:r>
              <a:rPr lang="en-US" sz="2800" dirty="0" smtClean="0"/>
              <a:t> Cipher!</a:t>
            </a:r>
          </a:p>
          <a:p>
            <a:pPr>
              <a:buNone/>
            </a:pPr>
            <a:r>
              <a:rPr lang="en-US" sz="2800" b="1" dirty="0" err="1" smtClean="0"/>
              <a:t>Solusi</a:t>
            </a:r>
            <a:r>
              <a:rPr lang="en-US" sz="2800" b="1" dirty="0" smtClean="0"/>
              <a:t>:</a:t>
            </a:r>
            <a:endParaRPr lang="en-US" sz="2800" dirty="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00034" y="3786190"/>
          <a:ext cx="63665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Plaintext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Kunci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Klasik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berikutnya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ubah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 index </a:t>
            </a:r>
            <a:r>
              <a:rPr lang="en-US" sz="2800" dirty="0" err="1" smtClean="0"/>
              <a:t>hurufnya</a:t>
            </a:r>
            <a:r>
              <a:rPr lang="en-US" sz="2800" dirty="0" smtClean="0"/>
              <a:t>, yang </a:t>
            </a:r>
            <a:r>
              <a:rPr lang="en-US" sz="2800" dirty="0" err="1" smtClean="0"/>
              <a:t>nantinya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tambahkan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index </a:t>
            </a:r>
            <a:r>
              <a:rPr lang="en-US" sz="2800" dirty="0" err="1" smtClean="0"/>
              <a:t>plaintextnya</a:t>
            </a:r>
            <a:r>
              <a:rPr lang="en-US" sz="2800" dirty="0" smtClean="0"/>
              <a:t> (A=0, Z=25)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Jadi</a:t>
            </a:r>
            <a:r>
              <a:rPr lang="en-US" sz="2800" dirty="0" smtClean="0"/>
              <a:t>, </a:t>
            </a:r>
            <a:r>
              <a:rPr lang="en-US" sz="2800" dirty="0" err="1" smtClean="0"/>
              <a:t>kata</a:t>
            </a:r>
            <a:r>
              <a:rPr lang="en-US" sz="2800" dirty="0" smtClean="0"/>
              <a:t> “</a:t>
            </a:r>
            <a:r>
              <a:rPr lang="en-US" sz="2800" dirty="0" err="1" smtClean="0"/>
              <a:t>enkripsi</a:t>
            </a:r>
            <a:r>
              <a:rPr lang="en-US" sz="2800" dirty="0" smtClean="0"/>
              <a:t>” </a:t>
            </a:r>
            <a:r>
              <a:rPr lang="en-US" sz="2800" dirty="0" err="1" smtClean="0"/>
              <a:t>dari</a:t>
            </a:r>
            <a:r>
              <a:rPr lang="en-US" sz="2800" dirty="0" smtClean="0"/>
              <a:t> POLTEK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HRO 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WHFZAVY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000100" y="3071810"/>
          <a:ext cx="7080897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9079"/>
                <a:gridCol w="915303"/>
                <a:gridCol w="915303"/>
                <a:gridCol w="915303"/>
                <a:gridCol w="915303"/>
                <a:gridCol w="915303"/>
                <a:gridCol w="91530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Plaintext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Indeks</a:t>
                      </a:r>
                      <a:r>
                        <a:rPr lang="en-US" b="1" dirty="0" smtClean="0"/>
                        <a:t> (P)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Kunci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Indeks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(K)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(P</a:t>
                      </a:r>
                      <a:r>
                        <a:rPr lang="en-US" b="1" baseline="0" dirty="0" smtClean="0"/>
                        <a:t> + K) Mod 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Cipertext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Klasik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lvl="0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mengecek</a:t>
            </a:r>
            <a:r>
              <a:rPr lang="en-US" sz="2800" dirty="0" smtClean="0"/>
              <a:t> </a:t>
            </a:r>
            <a:r>
              <a:rPr lang="en-US" sz="2800" dirty="0" err="1" smtClean="0"/>
              <a:t>bawa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enkripsinya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Deskripsinya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28662" y="2643182"/>
          <a:ext cx="7080897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9079"/>
                <a:gridCol w="915303"/>
                <a:gridCol w="915303"/>
                <a:gridCol w="915303"/>
                <a:gridCol w="915303"/>
                <a:gridCol w="915303"/>
                <a:gridCol w="91530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Cipertext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Indeks</a:t>
                      </a:r>
                      <a:r>
                        <a:rPr lang="en-US" b="1" dirty="0" smtClean="0"/>
                        <a:t> (C)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Kunci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Indeks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(K)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(C</a:t>
                      </a:r>
                      <a:r>
                        <a:rPr lang="en-US" b="1" baseline="0" dirty="0" smtClean="0"/>
                        <a:t> - K) Mod 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Plaintext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sz="4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lvl="0"/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en-US" sz="2800" dirty="0" err="1" smtClean="0"/>
              <a:t>sandi</a:t>
            </a:r>
            <a:r>
              <a:rPr lang="en-US" sz="2800" dirty="0" smtClean="0"/>
              <a:t> (</a:t>
            </a:r>
            <a:r>
              <a:rPr lang="en-US" sz="2800" dirty="0" err="1" smtClean="0"/>
              <a:t>enkripsi</a:t>
            </a:r>
            <a:r>
              <a:rPr lang="en-US" sz="2800" dirty="0" smtClean="0"/>
              <a:t>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sandi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Vigènere</a:t>
            </a:r>
            <a:r>
              <a:rPr lang="en-US" sz="2800" dirty="0" smtClean="0"/>
              <a:t> Cipher!</a:t>
            </a:r>
          </a:p>
          <a:p>
            <a:pPr lvl="0"/>
            <a:r>
              <a:rPr lang="en-US" sz="2400" dirty="0" smtClean="0"/>
              <a:t>MATEMATIKA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DISKRIT</a:t>
            </a:r>
          </a:p>
          <a:p>
            <a:pPr lvl="0"/>
            <a:r>
              <a:rPr lang="en-US" sz="2400" dirty="0" smtClean="0"/>
              <a:t>GREEN CAMPUS </a:t>
            </a:r>
            <a:r>
              <a:rPr lang="en-US" sz="2400" dirty="0" err="1" smtClean="0"/>
              <a:t>denga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POLTEK!</a:t>
            </a:r>
          </a:p>
          <a:p>
            <a:pPr lvl="0"/>
            <a:r>
              <a:rPr lang="en-US" sz="2400" dirty="0" smtClean="0"/>
              <a:t>POLITEKNIK TELKOM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AKU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sz="4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lvl="0"/>
            <a:r>
              <a:rPr lang="en-US" sz="2800" dirty="0" err="1" smtClean="0"/>
              <a:t>Pecahkanlah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sandi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POLTEK</a:t>
            </a:r>
          </a:p>
          <a:p>
            <a:pPr lvl="1"/>
            <a:r>
              <a:rPr lang="en-US" sz="2400" dirty="0" smtClean="0"/>
              <a:t>ECWMIUISWDSW</a:t>
            </a:r>
          </a:p>
          <a:p>
            <a:pPr lvl="1"/>
            <a:r>
              <a:rPr lang="en-US" sz="2400" dirty="0" smtClean="0"/>
              <a:t>VWGBRQPBOVEBXBR</a:t>
            </a:r>
          </a:p>
          <a:p>
            <a:pPr lvl="1"/>
            <a:r>
              <a:rPr lang="en-US" sz="2400" dirty="0" smtClean="0"/>
              <a:t>HOMTVNJZFWSXV</a:t>
            </a:r>
          </a:p>
          <a:p>
            <a:pPr lvl="1"/>
            <a:r>
              <a:rPr lang="en-US" sz="2400" dirty="0" smtClean="0"/>
              <a:t>IVPPSBAR</a:t>
            </a:r>
          </a:p>
          <a:p>
            <a:pPr lvl="1"/>
            <a:r>
              <a:rPr lang="en-US" sz="2400" dirty="0" smtClean="0"/>
              <a:t>ECWMIUISWDSWVWGBRQPBOVEBXBRHOMTVNJZFWSXV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endParaRPr lang="en-US" sz="4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87364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/>
              <a:t>Kriptografi</a:t>
            </a:r>
            <a:r>
              <a:rPr lang="en-US" sz="2800" dirty="0" smtClean="0"/>
              <a:t>: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 smtClean="0"/>
              <a:t>kerahasiaan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menyamarkannya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dimengerti</a:t>
            </a:r>
            <a:r>
              <a:rPr lang="en-US" sz="28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kriptografi</a:t>
            </a:r>
            <a:endParaRPr lang="en-US" sz="2800" dirty="0" smtClean="0"/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ATM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Email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err="1" smtClean="0"/>
              <a:t>dll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endParaRPr lang="en-US" sz="4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87364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kriptos</a:t>
            </a:r>
            <a:r>
              <a:rPr lang="en-US" dirty="0" smtClean="0"/>
              <a:t> (”hidden”) dan logos (”written”),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“</a:t>
            </a:r>
            <a:r>
              <a:rPr lang="en-US" dirty="0" err="1" smtClean="0"/>
              <a:t>menyembunyikan</a:t>
            </a:r>
            <a:r>
              <a:rPr lang="en-US" dirty="0" smtClean="0"/>
              <a:t>” </a:t>
            </a:r>
            <a:r>
              <a:rPr lang="en-US" dirty="0" err="1" smtClean="0"/>
              <a:t>pesan</a:t>
            </a:r>
            <a:endParaRPr lang="en-US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Sparta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endParaRPr lang="en-US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Sparta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 </a:t>
            </a:r>
            <a:r>
              <a:rPr lang="en-US" dirty="0" err="1" smtClean="0"/>
              <a:t>Scytale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menyembunyikan</a:t>
            </a:r>
            <a:r>
              <a:rPr lang="en-US" dirty="0" smtClean="0"/>
              <a:t>  </a:t>
            </a:r>
            <a:r>
              <a:rPr lang="en-US" dirty="0" err="1" smtClean="0"/>
              <a:t>pesan</a:t>
            </a:r>
            <a:endParaRPr lang="en-US" dirty="0" smtClean="0"/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357826"/>
            <a:ext cx="4643470" cy="120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Scytale</a:t>
            </a:r>
            <a:endParaRPr lang="en-US" sz="4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87364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dirty="0" err="1" smtClean="0"/>
              <a:t>Melilitkan</a:t>
            </a:r>
            <a:r>
              <a:rPr lang="en-US" dirty="0" smtClean="0"/>
              <a:t> pita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silider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menutupi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silinder</a:t>
            </a:r>
            <a:r>
              <a:rPr lang="en-US" dirty="0" smtClean="0"/>
              <a:t> dan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endParaRPr lang="en-US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dirty="0" err="1" smtClean="0"/>
              <a:t>Misalnya</a:t>
            </a:r>
            <a:r>
              <a:rPr lang="en-US" dirty="0" smtClean="0"/>
              <a:t>  </a:t>
            </a:r>
            <a:r>
              <a:rPr lang="en-US" dirty="0" err="1" smtClean="0"/>
              <a:t>pesan</a:t>
            </a:r>
            <a:r>
              <a:rPr lang="en-US" dirty="0" smtClean="0"/>
              <a:t> “KILL KING TOMORROW MIDNIGHT”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per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pita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dililitkan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silinder</a:t>
            </a:r>
            <a:r>
              <a:rPr lang="en-US" dirty="0" smtClean="0"/>
              <a:t> </a:t>
            </a:r>
          </a:p>
          <a:p>
            <a:pPr algn="just"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786322"/>
            <a:ext cx="3786214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Scytale</a:t>
            </a:r>
            <a:endParaRPr lang="en-US" sz="4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87364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dirty="0" err="1" smtClean="0"/>
              <a:t>Jika</a:t>
            </a:r>
            <a:r>
              <a:rPr lang="en-US" dirty="0" smtClean="0"/>
              <a:t> pita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dibentangkan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terbaca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“KTMIOILMDLONKRIIRGGWT “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86124"/>
            <a:ext cx="3786214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Dasar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endParaRPr lang="en-US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873645"/>
          </a:xfrm>
        </p:spPr>
        <p:txBody>
          <a:bodyPr/>
          <a:lstStyle/>
          <a:p>
            <a:pPr lvl="0"/>
            <a:r>
              <a:rPr lang="en-US" b="1" dirty="0" err="1" smtClean="0"/>
              <a:t>Plainteks</a:t>
            </a:r>
            <a:r>
              <a:rPr lang="en-US" dirty="0" smtClean="0"/>
              <a:t> :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dirahasiakan</a:t>
            </a:r>
            <a:r>
              <a:rPr lang="en-US" dirty="0" smtClean="0"/>
              <a:t>.</a:t>
            </a:r>
          </a:p>
          <a:p>
            <a:pPr lvl="0"/>
            <a:r>
              <a:rPr lang="en-US" b="1" dirty="0" err="1" smtClean="0"/>
              <a:t>Chiperteks</a:t>
            </a:r>
            <a:r>
              <a:rPr lang="en-US" dirty="0" smtClean="0"/>
              <a:t> :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penyandian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err="1" smtClean="0"/>
              <a:t>Enkripsi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penyandian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plainteks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chiperteks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err="1" smtClean="0"/>
              <a:t>Dekripsi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chiperteks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plainteks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kriptografi</a:t>
            </a:r>
            <a:r>
              <a:rPr lang="en-US" dirty="0" smtClean="0"/>
              <a:t> :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dan </a:t>
            </a:r>
            <a:r>
              <a:rPr lang="en-US" dirty="0" err="1" smtClean="0"/>
              <a:t>dekripsi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Klasik</a:t>
            </a:r>
            <a:endParaRPr lang="en-US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873645"/>
          </a:xfrm>
        </p:spPr>
        <p:txBody>
          <a:bodyPr/>
          <a:lstStyle/>
          <a:p>
            <a:pPr lvl="0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pena</a:t>
            </a:r>
            <a:r>
              <a:rPr lang="en-US" dirty="0" smtClean="0"/>
              <a:t> dan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kunci-simetri</a:t>
            </a:r>
            <a:endParaRPr lang="en-US" dirty="0" smtClean="0"/>
          </a:p>
          <a:p>
            <a:pPr lvl="0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modern. </a:t>
            </a:r>
          </a:p>
          <a:p>
            <a:pPr lvl="1"/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cipher</a:t>
            </a:r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Klasik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87364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2800" b="1" i="1" dirty="0" smtClean="0"/>
              <a:t>Cipher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Substitusi</a:t>
            </a:r>
            <a:r>
              <a:rPr lang="en-US" sz="2800" b="1" dirty="0" smtClean="0"/>
              <a:t> (</a:t>
            </a:r>
            <a:r>
              <a:rPr lang="en-US" sz="2800" b="1" i="1" dirty="0" smtClean="0"/>
              <a:t>Substitution Ciphers</a:t>
            </a:r>
            <a:r>
              <a:rPr lang="en-US" sz="2800" b="1" dirty="0" smtClean="0"/>
              <a:t>)</a:t>
            </a:r>
          </a:p>
          <a:p>
            <a:pPr lvl="0">
              <a:buNone/>
            </a:pPr>
            <a:r>
              <a:rPr lang="en-US" sz="2800" i="1" dirty="0" smtClean="0"/>
              <a:t>a. Caesar Cipher</a:t>
            </a:r>
            <a:endParaRPr lang="en-US" sz="2800" dirty="0" smtClean="0"/>
          </a:p>
          <a:p>
            <a:pPr lvl="0"/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alfabet</a:t>
            </a:r>
            <a:r>
              <a:rPr lang="en-US" sz="2800" dirty="0" smtClean="0"/>
              <a:t> </a:t>
            </a:r>
            <a:r>
              <a:rPr lang="en-US" sz="2800" dirty="0" err="1" smtClean="0"/>
              <a:t>digeser</a:t>
            </a:r>
            <a:r>
              <a:rPr lang="en-US" sz="2800" dirty="0" smtClean="0"/>
              <a:t> 3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 </a:t>
            </a:r>
          </a:p>
          <a:p>
            <a:r>
              <a:rPr lang="en-US" sz="2800" i="1" dirty="0" smtClean="0"/>
              <a:t>p</a:t>
            </a:r>
            <a:r>
              <a:rPr lang="en-US" sz="2800" i="1" baseline="-25000" dirty="0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: A B C D E F G H I J K L M N O P Q R S T U V W X Y Z </a:t>
            </a:r>
          </a:p>
          <a:p>
            <a:r>
              <a:rPr lang="en-US" sz="2800" i="1" dirty="0" err="1" smtClean="0"/>
              <a:t>c</a:t>
            </a:r>
            <a:r>
              <a:rPr lang="en-US" sz="2800" i="1" baseline="-25000" dirty="0" err="1" smtClean="0"/>
              <a:t>i</a:t>
            </a:r>
            <a:r>
              <a:rPr lang="en-US" sz="2800" i="1" baseline="-25000" dirty="0" smtClean="0"/>
              <a:t> </a:t>
            </a:r>
            <a:r>
              <a:rPr lang="en-US" sz="2800" b="1" dirty="0" smtClean="0"/>
              <a:t>: </a:t>
            </a:r>
            <a:r>
              <a:rPr lang="en-US" sz="2800" dirty="0" smtClean="0"/>
              <a:t>D E F G H I J K L M N O P Q R S T U V W X Y Z A B C</a:t>
            </a:r>
          </a:p>
          <a:p>
            <a:pPr lvl="0"/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</a:p>
          <a:p>
            <a:r>
              <a:rPr lang="en-US" sz="2800" dirty="0" err="1" smtClean="0"/>
              <a:t>Plainteks</a:t>
            </a:r>
            <a:r>
              <a:rPr lang="en-US" sz="2800" dirty="0" smtClean="0"/>
              <a:t>: 	AWASI ASTERIX DAN TEMANNYA OBELIX</a:t>
            </a:r>
          </a:p>
          <a:p>
            <a:r>
              <a:rPr lang="en-US" sz="2800" dirty="0" err="1" smtClean="0"/>
              <a:t>Cipherteks</a:t>
            </a:r>
            <a:r>
              <a:rPr lang="en-US" sz="2800" dirty="0" smtClean="0"/>
              <a:t>: </a:t>
            </a:r>
            <a:r>
              <a:rPr lang="en-GB" sz="2800" dirty="0" smtClean="0"/>
              <a:t>DZDVL DVWHULA GDQ WHPDQQBA REHOLA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Klasik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873645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Vigènere</a:t>
            </a:r>
            <a:r>
              <a:rPr lang="en-US" dirty="0" smtClean="0"/>
              <a:t> Cipher</a:t>
            </a:r>
          </a:p>
          <a:p>
            <a:pPr lvl="0"/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cipher </a:t>
            </a:r>
            <a:r>
              <a:rPr lang="en-US" dirty="0" err="1" smtClean="0"/>
              <a:t>abjad-majemuk</a:t>
            </a:r>
            <a:r>
              <a:rPr lang="en-US" dirty="0" smtClean="0"/>
              <a:t> (</a:t>
            </a:r>
            <a:r>
              <a:rPr lang="en-US" dirty="0" err="1" smtClean="0"/>
              <a:t>polyalpabetic</a:t>
            </a:r>
            <a:r>
              <a:rPr lang="en-US" dirty="0" smtClean="0"/>
              <a:t> substitution cipher ).</a:t>
            </a:r>
          </a:p>
          <a:p>
            <a:pPr lvl="0"/>
            <a:r>
              <a:rPr lang="en-US" dirty="0" err="1" smtClean="0"/>
              <a:t>Vigènere</a:t>
            </a:r>
            <a:r>
              <a:rPr lang="en-US" dirty="0" smtClean="0"/>
              <a:t> Cipher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Bujursangkar</a:t>
            </a:r>
            <a:r>
              <a:rPr lang="en-US" dirty="0" smtClean="0"/>
              <a:t> </a:t>
            </a:r>
            <a:r>
              <a:rPr lang="en-US" dirty="0" err="1" smtClean="0"/>
              <a:t>Vigènere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bujursangkar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huruf-huruf</a:t>
            </a:r>
            <a:r>
              <a:rPr lang="en-US" dirty="0" smtClean="0"/>
              <a:t> </a:t>
            </a:r>
            <a:r>
              <a:rPr lang="en-US" dirty="0" err="1" smtClean="0"/>
              <a:t>cipherteks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Caesar Cipher (A = 0, B = 1, C = 2, …., Z = 25)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1032</TotalTime>
  <Words>672</Words>
  <Application>Microsoft Office PowerPoint</Application>
  <PresentationFormat>On-screen Show (4:3)</PresentationFormat>
  <Paragraphs>233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Georgia</vt:lpstr>
      <vt:lpstr>Wingdings</vt:lpstr>
      <vt:lpstr>Wingdings 2</vt:lpstr>
      <vt:lpstr>Civic</vt:lpstr>
      <vt:lpstr>Matematika Diskrit DU1023</vt:lpstr>
      <vt:lpstr>Kriptografi</vt:lpstr>
      <vt:lpstr>Sejarah Kriptografi</vt:lpstr>
      <vt:lpstr>Kripto dengan Scytale</vt:lpstr>
      <vt:lpstr>Kripto dengan Scytale</vt:lpstr>
      <vt:lpstr>Terminologi Dasar Kriptografi</vt:lpstr>
      <vt:lpstr>Algoritma Kriptografi Klasik</vt:lpstr>
      <vt:lpstr>Algoritma Kriptografi Klasik</vt:lpstr>
      <vt:lpstr>Algoritma Kriptografi Klasik</vt:lpstr>
      <vt:lpstr>Algoritma Kriptografi Klasik</vt:lpstr>
      <vt:lpstr>Algoritma Kriptografi Klasik</vt:lpstr>
      <vt:lpstr>Algoritma Kriptografi Klasik</vt:lpstr>
      <vt:lpstr>Algoritma Kriptografi Klasik</vt:lpstr>
      <vt:lpstr>Latihan Soal</vt:lpstr>
      <vt:lpstr>Latihan Soal</vt:lpstr>
    </vt:vector>
  </TitlesOfParts>
  <Manager>Teten Kustendi</Manager>
  <Company>Politeknik Telkom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Diskrit</dc:title>
  <dc:subject>Fungsi</dc:subject>
  <dc:creator>Hanung N. Prasetyo</dc:creator>
  <cp:keywords>Fungsi</cp:keywords>
  <cp:lastModifiedBy>Heru</cp:lastModifiedBy>
  <cp:revision>48</cp:revision>
  <dcterms:created xsi:type="dcterms:W3CDTF">2009-03-04T06:32:49Z</dcterms:created>
  <dcterms:modified xsi:type="dcterms:W3CDTF">2015-04-01T06:22:46Z</dcterms:modified>
</cp:coreProperties>
</file>