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91" r:id="rId3"/>
    <p:sldId id="298" r:id="rId4"/>
    <p:sldId id="292" r:id="rId5"/>
    <p:sldId id="305" r:id="rId6"/>
    <p:sldId id="306" r:id="rId7"/>
    <p:sldId id="308" r:id="rId8"/>
    <p:sldId id="307" r:id="rId9"/>
    <p:sldId id="293" r:id="rId10"/>
    <p:sldId id="295" r:id="rId11"/>
    <p:sldId id="302" r:id="rId12"/>
    <p:sldId id="301" r:id="rId13"/>
    <p:sldId id="303" r:id="rId14"/>
    <p:sldId id="300" r:id="rId15"/>
    <p:sldId id="299" r:id="rId16"/>
    <p:sldId id="297" r:id="rId17"/>
    <p:sldId id="294" r:id="rId18"/>
    <p:sldId id="304" r:id="rId19"/>
    <p:sldId id="296" r:id="rId20"/>
  </p:sldIdLst>
  <p:sldSz cx="10287000" cy="6858000" type="35mm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42" y="-84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4395" y="0"/>
            <a:ext cx="8486775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3200400"/>
            <a:ext cx="8486775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724400"/>
            <a:ext cx="771525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395" y="6172200"/>
            <a:ext cx="8486775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85800"/>
            <a:ext cx="8143875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50" y="685802"/>
            <a:ext cx="2057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50" y="685801"/>
            <a:ext cx="6429375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4395" y="0"/>
            <a:ext cx="8486775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276600"/>
            <a:ext cx="8486775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4953000"/>
            <a:ext cx="771525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4395" y="6172200"/>
            <a:ext cx="8486775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609601"/>
            <a:ext cx="4114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609601"/>
            <a:ext cx="4114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821" y="609600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821" y="1329264"/>
            <a:ext cx="4114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96" y="609600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96" y="1329264"/>
            <a:ext cx="4114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53821" y="1249362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5796" y="1249362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572000"/>
            <a:ext cx="763295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724" y="457201"/>
            <a:ext cx="5169301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2" y="457200"/>
            <a:ext cx="3007864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24968" y="2514501"/>
            <a:ext cx="3810000" cy="178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21" y="4572000"/>
            <a:ext cx="763295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4395" y="457200"/>
            <a:ext cx="8486775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691" y="3505200"/>
            <a:ext cx="8315325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0"/>
            <a:ext cx="7629525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685800"/>
            <a:ext cx="8486775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9450" y="620877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7249" y="6208777"/>
            <a:ext cx="5483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5687569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4395" y="0"/>
            <a:ext cx="848677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4395" y="6172200"/>
            <a:ext cx="8486775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797" y="236199"/>
            <a:ext cx="7227509" cy="2458083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bg1"/>
                </a:solidFill>
              </a:rPr>
              <a:t>RPL &amp; </a:t>
            </a:r>
            <a:r>
              <a:rPr lang="en-US" sz="6000" dirty="0" err="1" smtClean="0">
                <a:solidFill>
                  <a:schemeClr val="bg1"/>
                </a:solidFill>
              </a:rPr>
              <a:t>Analisis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Sistem</a:t>
            </a:r>
            <a:endParaRPr lang="id-ID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523" y="3149600"/>
            <a:ext cx="8341345" cy="1847692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err="1"/>
              <a:t>Oleh</a:t>
            </a:r>
            <a:r>
              <a:rPr lang="en-US" sz="2400" b="1" dirty="0"/>
              <a:t> : Tim Pembina MK </a:t>
            </a:r>
            <a:r>
              <a:rPr lang="en-US" sz="2400" b="1" dirty="0" err="1"/>
              <a:t>Rekayasa</a:t>
            </a:r>
            <a:r>
              <a:rPr lang="en-US" sz="2400" b="1" dirty="0"/>
              <a:t> </a:t>
            </a:r>
            <a:r>
              <a:rPr lang="en-US" sz="2400" b="1" dirty="0" err="1"/>
              <a:t>Perangkat</a:t>
            </a:r>
            <a:r>
              <a:rPr lang="en-US" sz="2400" b="1" dirty="0"/>
              <a:t> </a:t>
            </a:r>
            <a:r>
              <a:rPr lang="en-US" sz="2400" b="1" dirty="0" err="1"/>
              <a:t>Lunak</a:t>
            </a:r>
            <a:endParaRPr lang="en-US" sz="2400" b="1" dirty="0"/>
          </a:p>
          <a:p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r>
              <a:rPr lang="en-US" sz="2400" dirty="0" err="1"/>
              <a:t>Fakultas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Terapan</a:t>
            </a:r>
            <a:endParaRPr lang="en-US" sz="2400" dirty="0"/>
          </a:p>
          <a:p>
            <a:r>
              <a:rPr lang="en-US" sz="2400" dirty="0" err="1"/>
              <a:t>Universitas</a:t>
            </a:r>
            <a:r>
              <a:rPr lang="en-US" sz="2400" dirty="0"/>
              <a:t> Telkom</a:t>
            </a:r>
          </a:p>
          <a:p>
            <a:endParaRPr lang="en-US" sz="24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0561" y="5460899"/>
            <a:ext cx="7713746" cy="138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MI1042 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RPL | </a:t>
            </a:r>
            <a:r>
              <a:rPr lang="en-US" sz="17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Genap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2015-2016</a:t>
            </a: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.: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Hanya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untuk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kepentingan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pengajaran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lingkungan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Fakultas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Ilmu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Terapan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Universitas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Telkom:.</a:t>
            </a:r>
            <a:endParaRPr lang="id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37" y="4480873"/>
            <a:ext cx="1130459" cy="1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685800"/>
            <a:ext cx="6051550" cy="3886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Scope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deskripsi</a:t>
            </a:r>
            <a:r>
              <a:rPr lang="en-US" sz="4000" dirty="0" smtClean="0"/>
              <a:t> </a:t>
            </a:r>
            <a:r>
              <a:rPr lang="en-US" sz="4000" dirty="0" err="1" smtClean="0"/>
              <a:t>singkat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aplikasi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dibangun</a:t>
            </a:r>
            <a:endParaRPr lang="en-US" sz="4000" dirty="0" smtClean="0"/>
          </a:p>
          <a:p>
            <a:r>
              <a:rPr lang="en-US" sz="4000" dirty="0" err="1" smtClean="0"/>
              <a:t>Definisi</a:t>
            </a:r>
            <a:r>
              <a:rPr lang="en-US" sz="4000" dirty="0" smtClean="0"/>
              <a:t> Scope </a:t>
            </a:r>
            <a:r>
              <a:rPr lang="en-US" sz="4000" dirty="0" err="1" smtClean="0"/>
              <a:t>tergantung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PEMILIK</a:t>
            </a:r>
            <a:r>
              <a:rPr lang="en-US" sz="4000" dirty="0" smtClean="0"/>
              <a:t> Proses </a:t>
            </a:r>
            <a:r>
              <a:rPr lang="en-US" sz="4000" dirty="0" err="1" smtClean="0"/>
              <a:t>Bisnis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08" y="763270"/>
            <a:ext cx="2856167" cy="36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445760"/>
            <a:ext cx="7629525" cy="72644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,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657225"/>
            <a:ext cx="8449031" cy="49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019040" y="3667760"/>
            <a:ext cx="1828800" cy="1899920"/>
          </a:xfrm>
          <a:prstGeom prst="ellipse">
            <a:avLst/>
          </a:prstGeom>
          <a:noFill/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709920"/>
            <a:ext cx="7629525" cy="828040"/>
          </a:xfrm>
        </p:spPr>
        <p:txBody>
          <a:bodyPr>
            <a:noAutofit/>
          </a:bodyPr>
          <a:lstStyle/>
          <a:p>
            <a:r>
              <a:rPr lang="en-US" sz="4000" dirty="0" err="1"/>
              <a:t>estimasi</a:t>
            </a:r>
            <a:r>
              <a:rPr lang="en-US" sz="4000" dirty="0"/>
              <a:t> </a:t>
            </a:r>
            <a:r>
              <a:rPr lang="en-US" sz="4000" dirty="0" err="1"/>
              <a:t>biaya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dirty="0" err="1"/>
              <a:t>pembangunan</a:t>
            </a:r>
            <a:r>
              <a:rPr lang="en-US" dirty="0"/>
              <a:t> system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)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/>
              <a:t>biasanya</a:t>
            </a:r>
            <a:r>
              <a:rPr lang="en-US" dirty="0"/>
              <a:t>,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mengkonversinya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263">
            <a:off x="4730432" y="4194493"/>
            <a:ext cx="16478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age result for 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R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007">
            <a:off x="6986246" y="394840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&amp; proses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PL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611823"/>
            <a:ext cx="8588705" cy="357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799" y="4405868"/>
            <a:ext cx="9112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dikonversikan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inflasi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445760"/>
            <a:ext cx="7629525" cy="72644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,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657225"/>
            <a:ext cx="8449031" cy="49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47840" y="1097280"/>
            <a:ext cx="1889760" cy="1950720"/>
          </a:xfrm>
          <a:prstGeom prst="ellipse">
            <a:avLst/>
          </a:prstGeom>
          <a:noFill/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650875"/>
            <a:ext cx="5973127" cy="46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445760"/>
            <a:ext cx="7629525" cy="72644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,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657225"/>
            <a:ext cx="8449031" cy="49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47840" y="1930400"/>
            <a:ext cx="1889760" cy="1950720"/>
          </a:xfrm>
          <a:prstGeom prst="ellipse">
            <a:avLst/>
          </a:prstGeom>
          <a:noFill/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751840"/>
            <a:ext cx="8296911" cy="474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50" y="4572000"/>
            <a:ext cx="7629525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Proses </a:t>
            </a:r>
            <a:r>
              <a:rPr lang="en-US" sz="4000" dirty="0" err="1" smtClean="0"/>
              <a:t>rekayasa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1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 smtClean="0"/>
              <a:t>Setelah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 </a:t>
            </a:r>
            <a:r>
              <a:rPr lang="en-US" sz="3600" dirty="0" err="1" smtClean="0"/>
              <a:t>Perangkat</a:t>
            </a:r>
            <a:r>
              <a:rPr lang="en-US" sz="3600" dirty="0" smtClean="0"/>
              <a:t> </a:t>
            </a:r>
            <a:r>
              <a:rPr lang="en-US" sz="3600" dirty="0" err="1" smtClean="0"/>
              <a:t>Lunak</a:t>
            </a:r>
            <a:r>
              <a:rPr lang="en-US" sz="3600" dirty="0" smtClean="0"/>
              <a:t> </a:t>
            </a:r>
            <a:r>
              <a:rPr lang="en-US" sz="3600" dirty="0" err="1" smtClean="0"/>
              <a:t>selesai</a:t>
            </a:r>
            <a:r>
              <a:rPr lang="en-US" sz="3600" dirty="0" smtClean="0"/>
              <a:t> </a:t>
            </a:r>
            <a:r>
              <a:rPr lang="en-US" sz="3600" dirty="0" err="1" smtClean="0"/>
              <a:t>dibangun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diimplementasikan</a:t>
            </a:r>
            <a:r>
              <a:rPr lang="en-US" sz="3600" dirty="0" smtClean="0"/>
              <a:t>, </a:t>
            </a:r>
            <a:r>
              <a:rPr lang="en-US" sz="3600" dirty="0" err="1" smtClean="0"/>
              <a:t>tentunya</a:t>
            </a:r>
            <a:r>
              <a:rPr lang="en-US" sz="3600" dirty="0" smtClean="0"/>
              <a:t> </a:t>
            </a:r>
            <a:r>
              <a:rPr lang="en-US" sz="3600" dirty="0" err="1" smtClean="0"/>
              <a:t>diperlukan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mekanisme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mengukur</a:t>
            </a:r>
            <a:r>
              <a:rPr lang="en-US" sz="3600" dirty="0" smtClean="0"/>
              <a:t> </a:t>
            </a:r>
            <a:r>
              <a:rPr lang="en-US" sz="3600" dirty="0" err="1" smtClean="0"/>
              <a:t>efektifitas</a:t>
            </a:r>
            <a:r>
              <a:rPr lang="en-US" sz="3600" dirty="0" smtClean="0"/>
              <a:t> </a:t>
            </a:r>
            <a:r>
              <a:rPr lang="en-US" sz="3600" dirty="0" err="1" smtClean="0"/>
              <a:t>penggunaan</a:t>
            </a:r>
            <a:r>
              <a:rPr lang="en-US" sz="3600" dirty="0" smtClean="0"/>
              <a:t> software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evaluasi</a:t>
            </a:r>
            <a:r>
              <a:rPr lang="en-US" sz="3600" dirty="0" smtClean="0"/>
              <a:t> </a:t>
            </a:r>
            <a:r>
              <a:rPr lang="en-US" sz="3600" dirty="0" err="1" smtClean="0"/>
              <a:t>sofware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salah</a:t>
            </a:r>
            <a:r>
              <a:rPr lang="en-US" sz="3600" dirty="0" smtClean="0"/>
              <a:t> </a:t>
            </a:r>
            <a:r>
              <a:rPr lang="en-US" sz="3600" dirty="0" err="1" smtClean="0"/>
              <a:t>satunya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penilaian</a:t>
            </a:r>
            <a:r>
              <a:rPr lang="en-US" sz="3600" dirty="0" smtClean="0"/>
              <a:t> Maturity Software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9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2" y="487680"/>
            <a:ext cx="8111348" cy="55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21" y="738190"/>
            <a:ext cx="8284964" cy="3880773"/>
          </a:xfrm>
        </p:spPr>
        <p:txBody>
          <a:bodyPr>
            <a:normAutofit/>
          </a:bodyPr>
          <a:lstStyle/>
          <a:p>
            <a:r>
              <a:rPr lang="en-US" sz="2800" dirty="0" err="1"/>
              <a:t>Penyusun</a:t>
            </a:r>
            <a:r>
              <a:rPr lang="en-US" sz="2800" dirty="0"/>
              <a:t> : </a:t>
            </a:r>
            <a:r>
              <a:rPr lang="en-US" sz="2800" dirty="0" err="1"/>
              <a:t>Hanung</a:t>
            </a:r>
            <a:r>
              <a:rPr lang="en-US" sz="2800" dirty="0"/>
              <a:t> </a:t>
            </a:r>
            <a:r>
              <a:rPr lang="en-US" sz="2800" dirty="0" err="1"/>
              <a:t>Nindito</a:t>
            </a:r>
            <a:r>
              <a:rPr lang="en-US" sz="2800" dirty="0"/>
              <a:t> </a:t>
            </a:r>
            <a:r>
              <a:rPr lang="en-US" sz="2800" dirty="0" err="1"/>
              <a:t>Prasetyo</a:t>
            </a:r>
            <a:r>
              <a:rPr lang="en-US" sz="2800" dirty="0"/>
              <a:t> </a:t>
            </a:r>
            <a:r>
              <a:rPr lang="en-US" sz="2800" dirty="0" err="1"/>
              <a:t>S.Si</a:t>
            </a:r>
            <a:r>
              <a:rPr lang="en-US" sz="2800" dirty="0"/>
              <a:t>. M.T. </a:t>
            </a:r>
          </a:p>
          <a:p>
            <a:r>
              <a:rPr lang="en-US" sz="2800" dirty="0" err="1"/>
              <a:t>Tanggal</a:t>
            </a:r>
            <a:r>
              <a:rPr lang="en-US" sz="2800" dirty="0"/>
              <a:t> </a:t>
            </a:r>
            <a:r>
              <a:rPr lang="en-US" sz="2800" dirty="0" err="1"/>
              <a:t>Revisi</a:t>
            </a:r>
            <a:r>
              <a:rPr lang="en-US" sz="2800" dirty="0"/>
              <a:t> : </a:t>
            </a:r>
            <a:r>
              <a:rPr lang="en-US" sz="2800" dirty="0" smtClean="0"/>
              <a:t>15 </a:t>
            </a:r>
            <a:r>
              <a:rPr lang="en-US" sz="2800" dirty="0" err="1"/>
              <a:t>Januari</a:t>
            </a:r>
            <a:r>
              <a:rPr lang="en-US" sz="2800" dirty="0"/>
              <a:t> </a:t>
            </a:r>
            <a:r>
              <a:rPr lang="en-US" sz="2800" dirty="0" smtClean="0"/>
              <a:t>2015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2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752474"/>
            <a:ext cx="8473440" cy="5241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0560" y="290809"/>
            <a:ext cx="3799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7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&amp;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proses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</a:t>
            </a:r>
            <a:r>
              <a:rPr lang="en-US" dirty="0" err="1"/>
              <a:t>Perbedaan</a:t>
            </a:r>
            <a:r>
              <a:rPr lang="en-US" dirty="0"/>
              <a:t> proses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aktivitas-aktivitas</a:t>
            </a:r>
            <a:r>
              <a:rPr lang="en-US" dirty="0"/>
              <a:t> proses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berlainan</a:t>
            </a:r>
            <a:r>
              <a:rPr lang="en-US" dirty="0"/>
              <a:t>.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u="sng" dirty="0" err="1"/>
              <a:t>perspektif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10" y="1051560"/>
            <a:ext cx="8486775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penguraian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utuh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komponennya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maksud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mengevaluasi</a:t>
            </a:r>
            <a:r>
              <a:rPr lang="en-US" sz="3200" dirty="0"/>
              <a:t> </a:t>
            </a:r>
            <a:r>
              <a:rPr lang="en-US" sz="3200" dirty="0" err="1"/>
              <a:t>permasalahan-permasalahan</a:t>
            </a:r>
            <a:r>
              <a:rPr lang="en-US" sz="3200" dirty="0"/>
              <a:t>, </a:t>
            </a:r>
            <a:r>
              <a:rPr lang="en-US" sz="3200" dirty="0" err="1"/>
              <a:t>kesempatan-kesempatan</a:t>
            </a:r>
            <a:r>
              <a:rPr lang="en-US" sz="3200" dirty="0"/>
              <a:t>, </a:t>
            </a:r>
            <a:r>
              <a:rPr lang="en-US" sz="3200" dirty="0" err="1"/>
              <a:t>hambatan-hambatan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kebutuhan-kebutuhan</a:t>
            </a:r>
            <a:r>
              <a:rPr lang="en-US" sz="3200" dirty="0"/>
              <a:t> yang </a:t>
            </a:r>
            <a:r>
              <a:rPr lang="en-US" sz="3200" dirty="0" err="1"/>
              <a:t>diharapkan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diusulkan</a:t>
            </a:r>
            <a:r>
              <a:rPr lang="en-US" sz="3200" dirty="0"/>
              <a:t> </a:t>
            </a:r>
            <a:r>
              <a:rPr lang="en-US" sz="3200" b="1" u="sng" dirty="0" err="1" smtClean="0"/>
              <a:t>pembangunan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/>
              <a:t>perbaikan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dibutuhkan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4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781979">
            <a:off x="772161" y="1584960"/>
            <a:ext cx="3921760" cy="995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Kenali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bangun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 rot="405617">
            <a:off x="3342642" y="2693539"/>
            <a:ext cx="3921760" cy="9956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Membangunnya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 rot="21243742">
            <a:off x="1960881" y="3911600"/>
            <a:ext cx="3921760" cy="9956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Berapa</a:t>
            </a:r>
            <a:r>
              <a:rPr lang="en-US" b="1" dirty="0" smtClean="0"/>
              <a:t> </a:t>
            </a:r>
            <a:r>
              <a:rPr lang="en-US" b="1" dirty="0" err="1" smtClean="0"/>
              <a:t>Biayanya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 rot="556760">
            <a:off x="4760172" y="5117615"/>
            <a:ext cx="3921760" cy="9956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Hasilnya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79313" y="1136782"/>
            <a:ext cx="2864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445760"/>
            <a:ext cx="7629525" cy="72644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,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657225"/>
            <a:ext cx="8449031" cy="49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36320" y="467361"/>
            <a:ext cx="4067034" cy="5100320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10" y="736600"/>
            <a:ext cx="9038590" cy="597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Mengidentifikasi</a:t>
            </a:r>
            <a:r>
              <a:rPr lang="en-US" b="1" dirty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solusinya</a:t>
            </a:r>
            <a:endParaRPr lang="en-US" b="1" dirty="0"/>
          </a:p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Solusi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adlah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Ada</a:t>
            </a:r>
          </a:p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data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proses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berjalan</a:t>
            </a:r>
            <a:r>
              <a:rPr lang="en-US" dirty="0" smtClean="0"/>
              <a:t>, orang-orang yang </a:t>
            </a:r>
            <a:r>
              <a:rPr lang="en-US" dirty="0" err="1" smtClean="0"/>
              <a:t>terlibat</a:t>
            </a:r>
            <a:r>
              <a:rPr lang="en-US" dirty="0" smtClean="0"/>
              <a:t> ).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445760"/>
            <a:ext cx="7629525" cy="72644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,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657225"/>
            <a:ext cx="8449031" cy="49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019040" y="1859280"/>
            <a:ext cx="1828800" cy="1899920"/>
          </a:xfrm>
          <a:prstGeom prst="ellipse">
            <a:avLst/>
          </a:prstGeom>
          <a:noFill/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845</TotalTime>
  <Words>474</Words>
  <Application>Microsoft Office PowerPoint</Application>
  <PresentationFormat>35mm Slides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 RPL &amp; Analisis Sistem</vt:lpstr>
      <vt:lpstr>Slide Identity</vt:lpstr>
      <vt:lpstr>PowerPoint Presentation</vt:lpstr>
      <vt:lpstr>RPL dalam industri &amp; Industri dalam RPL</vt:lpstr>
      <vt:lpstr>Analisis Sistem</vt:lpstr>
      <vt:lpstr>PowerPoint Presentation</vt:lpstr>
      <vt:lpstr>Hubungan antara rekayasa, manajemen proyek &amp; bisnis</vt:lpstr>
      <vt:lpstr>PowerPoint Presentation</vt:lpstr>
      <vt:lpstr>Hubungan antara rekayasa, manajemen proyek &amp; bisnis</vt:lpstr>
      <vt:lpstr>Definisi scope</vt:lpstr>
      <vt:lpstr>Hubungan antara rekayasa, manajemen proyek &amp; bisnis</vt:lpstr>
      <vt:lpstr>estimasi biaya </vt:lpstr>
      <vt:lpstr>Hubungan antara biaya &amp; proses pengembangan PL</vt:lpstr>
      <vt:lpstr>Hubungan antara rekayasa, manajemen proyek &amp; bisnis</vt:lpstr>
      <vt:lpstr>Manajemen Proyek</vt:lpstr>
      <vt:lpstr>Hubungan antara rekayasa, manajemen proyek &amp; bisnis</vt:lpstr>
      <vt:lpstr>Proses rekayasa</vt:lpstr>
      <vt:lpstr>Software Maturity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Perkuliahan RPL &amp; PBD</dc:title>
  <dc:creator>Eka Widhi Yunarso</dc:creator>
  <cp:lastModifiedBy>hanung</cp:lastModifiedBy>
  <cp:revision>106</cp:revision>
  <dcterms:created xsi:type="dcterms:W3CDTF">2013-02-17T06:43:34Z</dcterms:created>
  <dcterms:modified xsi:type="dcterms:W3CDTF">2016-01-19T02:22:51Z</dcterms:modified>
</cp:coreProperties>
</file>