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5" r:id="rId6"/>
    <p:sldId id="266" r:id="rId7"/>
    <p:sldId id="267" r:id="rId8"/>
    <p:sldId id="279" r:id="rId9"/>
    <p:sldId id="271" r:id="rId10"/>
    <p:sldId id="268" r:id="rId11"/>
    <p:sldId id="262" r:id="rId12"/>
    <p:sldId id="263" r:id="rId13"/>
    <p:sldId id="269" r:id="rId14"/>
    <p:sldId id="261" r:id="rId15"/>
    <p:sldId id="270" r:id="rId16"/>
    <p:sldId id="272" r:id="rId17"/>
    <p:sldId id="273" r:id="rId18"/>
    <p:sldId id="274" r:id="rId19"/>
    <p:sldId id="275" r:id="rId20"/>
    <p:sldId id="276" r:id="rId21"/>
    <p:sldId id="277" r:id="rId22"/>
    <p:sldId id="280" r:id="rId23"/>
    <p:sldId id="278" r:id="rId24"/>
    <p:sldId id="281"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02" y="4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346F18-6657-466A-9DDF-1FC85B2B86E9}"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3AEC6-B741-467C-8A6C-17ADCD525FC6}"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346F18-6657-466A-9DDF-1FC85B2B86E9}"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3AEC6-B741-467C-8A6C-17ADCD525F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346F18-6657-466A-9DDF-1FC85B2B86E9}"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3AEC6-B741-467C-8A6C-17ADCD525F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346F18-6657-466A-9DDF-1FC85B2B86E9}"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3AEC6-B741-467C-8A6C-17ADCD525F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346F18-6657-466A-9DDF-1FC85B2B86E9}"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3AEC6-B741-467C-8A6C-17ADCD525FC6}"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346F18-6657-466A-9DDF-1FC85B2B86E9}"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3AEC6-B741-467C-8A6C-17ADCD525F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346F18-6657-466A-9DDF-1FC85B2B86E9}" type="datetimeFigureOut">
              <a:rPr lang="en-US" smtClean="0"/>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3AEC6-B741-467C-8A6C-17ADCD525FC6}"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346F18-6657-466A-9DDF-1FC85B2B86E9}" type="datetimeFigureOut">
              <a:rPr lang="en-US" smtClean="0"/>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3AEC6-B741-467C-8A6C-17ADCD525F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346F18-6657-466A-9DDF-1FC85B2B86E9}" type="datetimeFigureOut">
              <a:rPr lang="en-US" smtClean="0"/>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3AEC6-B741-467C-8A6C-17ADCD525F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346F18-6657-466A-9DDF-1FC85B2B86E9}"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3AEC6-B741-467C-8A6C-17ADCD525FC6}"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346F18-6657-466A-9DDF-1FC85B2B86E9}"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3AEC6-B741-467C-8A6C-17ADCD525F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C346F18-6657-466A-9DDF-1FC85B2B86E9}" type="datetimeFigureOut">
              <a:rPr lang="en-US" smtClean="0"/>
              <a:t>2/8/2016</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7A3AEC6-B741-467C-8A6C-17ADCD525FC6}"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cepsupandi.files.wordpress.com/2013/10/5828d-untitled.p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8265" y="236200"/>
            <a:ext cx="6424452" cy="2458083"/>
          </a:xfrm>
        </p:spPr>
        <p:txBody>
          <a:bodyPr>
            <a:noAutofit/>
          </a:bodyPr>
          <a:lstStyle/>
          <a:p>
            <a:r>
              <a:rPr lang="en-US" sz="6000" dirty="0" smtClean="0"/>
              <a:t/>
            </a:r>
            <a:br>
              <a:rPr lang="en-US" sz="6000" dirty="0" smtClean="0"/>
            </a:br>
            <a:r>
              <a:rPr lang="en-US" sz="6000" dirty="0" err="1" smtClean="0">
                <a:solidFill>
                  <a:schemeClr val="bg1"/>
                </a:solidFill>
              </a:rPr>
              <a:t>Teknik</a:t>
            </a:r>
            <a:r>
              <a:rPr lang="en-US" sz="6000" dirty="0" smtClean="0">
                <a:solidFill>
                  <a:schemeClr val="bg1"/>
                </a:solidFill>
              </a:rPr>
              <a:t> </a:t>
            </a:r>
            <a:r>
              <a:rPr lang="en-US" sz="6000" dirty="0" err="1" smtClean="0">
                <a:solidFill>
                  <a:schemeClr val="bg1"/>
                </a:solidFill>
              </a:rPr>
              <a:t>Menggali</a:t>
            </a:r>
            <a:r>
              <a:rPr lang="en-US" sz="6000" dirty="0" smtClean="0">
                <a:solidFill>
                  <a:schemeClr val="bg1"/>
                </a:solidFill>
              </a:rPr>
              <a:t> </a:t>
            </a:r>
            <a:r>
              <a:rPr lang="en-US" sz="6000" dirty="0" err="1" smtClean="0">
                <a:solidFill>
                  <a:schemeClr val="bg1"/>
                </a:solidFill>
              </a:rPr>
              <a:t>Kebutuhan</a:t>
            </a:r>
            <a:r>
              <a:rPr lang="en-US" sz="6000" dirty="0" smtClean="0">
                <a:solidFill>
                  <a:schemeClr val="bg1"/>
                </a:solidFill>
              </a:rPr>
              <a:t> PL</a:t>
            </a:r>
            <a:endParaRPr lang="id-ID" sz="6000" dirty="0">
              <a:solidFill>
                <a:schemeClr val="bg1"/>
              </a:solidFill>
            </a:endParaRPr>
          </a:p>
        </p:txBody>
      </p:sp>
      <p:sp>
        <p:nvSpPr>
          <p:cNvPr id="3" name="Subtitle 2"/>
          <p:cNvSpPr>
            <a:spLocks noGrp="1"/>
          </p:cNvSpPr>
          <p:nvPr>
            <p:ph type="subTitle" idx="1"/>
          </p:nvPr>
        </p:nvSpPr>
        <p:spPr>
          <a:xfrm>
            <a:off x="948021" y="3149600"/>
            <a:ext cx="7414529" cy="1847692"/>
          </a:xfrm>
        </p:spPr>
        <p:txBody>
          <a:bodyPr>
            <a:noAutofit/>
          </a:bodyPr>
          <a:lstStyle/>
          <a:p>
            <a:endParaRPr lang="en-US" sz="2400" dirty="0" smtClean="0"/>
          </a:p>
          <a:p>
            <a:r>
              <a:rPr lang="en-US" sz="2400" b="1" dirty="0" err="1"/>
              <a:t>Oleh</a:t>
            </a:r>
            <a:r>
              <a:rPr lang="en-US" sz="2400" b="1" dirty="0"/>
              <a:t> : Tim Pembina MK </a:t>
            </a:r>
            <a:r>
              <a:rPr lang="en-US" sz="2400" b="1" dirty="0" err="1"/>
              <a:t>Rekayasa</a:t>
            </a:r>
            <a:r>
              <a:rPr lang="en-US" sz="2400" b="1" dirty="0"/>
              <a:t> </a:t>
            </a:r>
            <a:r>
              <a:rPr lang="en-US" sz="2400" b="1" dirty="0" err="1"/>
              <a:t>Perangkat</a:t>
            </a:r>
            <a:r>
              <a:rPr lang="en-US" sz="2400" b="1" dirty="0"/>
              <a:t> </a:t>
            </a:r>
            <a:r>
              <a:rPr lang="en-US" sz="2400" b="1" dirty="0" err="1"/>
              <a:t>Lunak</a:t>
            </a:r>
            <a:endParaRPr lang="en-US" sz="2400" b="1" dirty="0"/>
          </a:p>
          <a:p>
            <a:r>
              <a:rPr lang="en-US" sz="2400" dirty="0"/>
              <a:t>Program </a:t>
            </a:r>
            <a:r>
              <a:rPr lang="en-US" sz="2400" dirty="0" err="1"/>
              <a:t>Studi</a:t>
            </a:r>
            <a:r>
              <a:rPr lang="en-US" sz="2400" dirty="0"/>
              <a:t> </a:t>
            </a:r>
            <a:r>
              <a:rPr lang="en-US" sz="2400" dirty="0" err="1"/>
              <a:t>Manajemen</a:t>
            </a:r>
            <a:r>
              <a:rPr lang="en-US" sz="2400" dirty="0"/>
              <a:t> </a:t>
            </a:r>
            <a:r>
              <a:rPr lang="en-US" sz="2400" dirty="0" err="1"/>
              <a:t>informatika</a:t>
            </a:r>
            <a:endParaRPr lang="en-US" sz="2400" dirty="0"/>
          </a:p>
          <a:p>
            <a:r>
              <a:rPr lang="en-US" sz="2400" dirty="0" err="1"/>
              <a:t>Fakultas</a:t>
            </a:r>
            <a:r>
              <a:rPr lang="en-US" sz="2400" dirty="0"/>
              <a:t> </a:t>
            </a:r>
            <a:r>
              <a:rPr lang="en-US" sz="2400" dirty="0" err="1"/>
              <a:t>Ilmu</a:t>
            </a:r>
            <a:r>
              <a:rPr lang="en-US" sz="2400" dirty="0"/>
              <a:t> </a:t>
            </a:r>
            <a:r>
              <a:rPr lang="en-US" sz="2400" dirty="0" err="1"/>
              <a:t>Terapan</a:t>
            </a:r>
            <a:endParaRPr lang="en-US" sz="2400" dirty="0"/>
          </a:p>
          <a:p>
            <a:r>
              <a:rPr lang="en-US" sz="2400" dirty="0" err="1"/>
              <a:t>Universitas</a:t>
            </a:r>
            <a:r>
              <a:rPr lang="en-US" sz="2400" dirty="0"/>
              <a:t> Telkom</a:t>
            </a:r>
          </a:p>
          <a:p>
            <a:endParaRPr lang="en-US" sz="2400" dirty="0" smtClean="0"/>
          </a:p>
        </p:txBody>
      </p:sp>
      <p:sp>
        <p:nvSpPr>
          <p:cNvPr id="5" name="Subtitle 2"/>
          <p:cNvSpPr txBox="1">
            <a:spLocks/>
          </p:cNvSpPr>
          <p:nvPr/>
        </p:nvSpPr>
        <p:spPr>
          <a:xfrm>
            <a:off x="596054" y="5460899"/>
            <a:ext cx="6856663" cy="138853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pPr>
              <a:lnSpc>
                <a:spcPct val="100000"/>
              </a:lnSpc>
            </a:pPr>
            <a:r>
              <a:rPr lang="en-US" sz="1700" b="1" dirty="0" smtClean="0">
                <a:solidFill>
                  <a:schemeClr val="tx1">
                    <a:lumMod val="50000"/>
                    <a:lumOff val="50000"/>
                  </a:schemeClr>
                </a:solidFill>
              </a:rPr>
              <a:t>MI1042 </a:t>
            </a:r>
            <a:r>
              <a:rPr lang="en-US" sz="1700" b="1" dirty="0">
                <a:solidFill>
                  <a:schemeClr val="tx1">
                    <a:lumMod val="50000"/>
                    <a:lumOff val="50000"/>
                  </a:schemeClr>
                </a:solidFill>
              </a:rPr>
              <a:t>– RPL | </a:t>
            </a:r>
            <a:r>
              <a:rPr lang="en-US" sz="1700" b="1" dirty="0" err="1">
                <a:solidFill>
                  <a:schemeClr val="tx1">
                    <a:lumMod val="50000"/>
                    <a:lumOff val="50000"/>
                  </a:schemeClr>
                </a:solidFill>
              </a:rPr>
              <a:t>Genap</a:t>
            </a:r>
            <a:r>
              <a:rPr lang="en-US" sz="1700" b="1" dirty="0">
                <a:solidFill>
                  <a:schemeClr val="tx1">
                    <a:lumMod val="50000"/>
                    <a:lumOff val="50000"/>
                  </a:schemeClr>
                </a:solidFill>
              </a:rPr>
              <a:t> </a:t>
            </a:r>
            <a:r>
              <a:rPr lang="en-US" sz="1700" b="1" dirty="0" smtClean="0">
                <a:solidFill>
                  <a:schemeClr val="tx1">
                    <a:lumMod val="50000"/>
                    <a:lumOff val="50000"/>
                  </a:schemeClr>
                </a:solidFill>
              </a:rPr>
              <a:t>2015-2016</a:t>
            </a:r>
            <a:endParaRPr lang="en-US" sz="1700" b="1" dirty="0">
              <a:solidFill>
                <a:schemeClr val="tx1">
                  <a:lumMod val="50000"/>
                  <a:lumOff val="50000"/>
                </a:schemeClr>
              </a:solidFill>
            </a:endParaRPr>
          </a:p>
          <a:p>
            <a:pPr algn="r">
              <a:lnSpc>
                <a:spcPct val="100000"/>
              </a:lnSpc>
            </a:pPr>
            <a:r>
              <a:rPr lang="en-US" sz="1400" i="1" dirty="0">
                <a:solidFill>
                  <a:schemeClr val="tx1">
                    <a:lumMod val="50000"/>
                    <a:lumOff val="50000"/>
                  </a:schemeClr>
                </a:solidFill>
              </a:rPr>
              <a:t>.: </a:t>
            </a:r>
            <a:r>
              <a:rPr lang="en-US" sz="1400" i="1" dirty="0" err="1">
                <a:solidFill>
                  <a:schemeClr val="tx1">
                    <a:lumMod val="50000"/>
                    <a:lumOff val="50000"/>
                  </a:schemeClr>
                </a:solidFill>
              </a:rPr>
              <a:t>Hanya</a:t>
            </a:r>
            <a:r>
              <a:rPr lang="en-US" sz="1400" i="1" dirty="0">
                <a:solidFill>
                  <a:schemeClr val="tx1">
                    <a:lumMod val="50000"/>
                    <a:lumOff val="50000"/>
                  </a:schemeClr>
                </a:solidFill>
              </a:rPr>
              <a:t> </a:t>
            </a:r>
            <a:r>
              <a:rPr lang="en-US" sz="1400" i="1" dirty="0" err="1">
                <a:solidFill>
                  <a:schemeClr val="tx1">
                    <a:lumMod val="50000"/>
                    <a:lumOff val="50000"/>
                  </a:schemeClr>
                </a:solidFill>
              </a:rPr>
              <a:t>untuk</a:t>
            </a:r>
            <a:r>
              <a:rPr lang="en-US" sz="1400" i="1" dirty="0">
                <a:solidFill>
                  <a:schemeClr val="tx1">
                    <a:lumMod val="50000"/>
                    <a:lumOff val="50000"/>
                  </a:schemeClr>
                </a:solidFill>
              </a:rPr>
              <a:t> </a:t>
            </a:r>
            <a:r>
              <a:rPr lang="en-US" sz="1400" i="1" dirty="0" err="1">
                <a:solidFill>
                  <a:schemeClr val="tx1">
                    <a:lumMod val="50000"/>
                    <a:lumOff val="50000"/>
                  </a:schemeClr>
                </a:solidFill>
              </a:rPr>
              <a:t>kepentingan</a:t>
            </a:r>
            <a:r>
              <a:rPr lang="en-US" sz="1400" i="1" dirty="0">
                <a:solidFill>
                  <a:schemeClr val="tx1">
                    <a:lumMod val="50000"/>
                    <a:lumOff val="50000"/>
                  </a:schemeClr>
                </a:solidFill>
              </a:rPr>
              <a:t> </a:t>
            </a:r>
            <a:r>
              <a:rPr lang="en-US" sz="1400" i="1" dirty="0" err="1">
                <a:solidFill>
                  <a:schemeClr val="tx1">
                    <a:lumMod val="50000"/>
                    <a:lumOff val="50000"/>
                  </a:schemeClr>
                </a:solidFill>
              </a:rPr>
              <a:t>pengajaran</a:t>
            </a:r>
            <a:r>
              <a:rPr lang="en-US" sz="1400" i="1" dirty="0">
                <a:solidFill>
                  <a:schemeClr val="tx1">
                    <a:lumMod val="50000"/>
                    <a:lumOff val="50000"/>
                  </a:schemeClr>
                </a:solidFill>
              </a:rPr>
              <a:t> di </a:t>
            </a:r>
            <a:r>
              <a:rPr lang="en-US" sz="1400" i="1" dirty="0" err="1">
                <a:solidFill>
                  <a:schemeClr val="tx1">
                    <a:lumMod val="50000"/>
                    <a:lumOff val="50000"/>
                  </a:schemeClr>
                </a:solidFill>
              </a:rPr>
              <a:t>lingkungan</a:t>
            </a:r>
            <a:r>
              <a:rPr lang="en-US" sz="1400" i="1" dirty="0">
                <a:solidFill>
                  <a:schemeClr val="tx1">
                    <a:lumMod val="50000"/>
                    <a:lumOff val="50000"/>
                  </a:schemeClr>
                </a:solidFill>
              </a:rPr>
              <a:t> </a:t>
            </a:r>
            <a:r>
              <a:rPr lang="en-US" sz="1400" i="1" dirty="0" err="1" smtClean="0">
                <a:solidFill>
                  <a:schemeClr val="tx1">
                    <a:lumMod val="50000"/>
                    <a:lumOff val="50000"/>
                  </a:schemeClr>
                </a:solidFill>
              </a:rPr>
              <a:t>Fakultas</a:t>
            </a:r>
            <a:r>
              <a:rPr lang="en-US" sz="1400" i="1" dirty="0" smtClean="0">
                <a:solidFill>
                  <a:schemeClr val="tx1">
                    <a:lumMod val="50000"/>
                    <a:lumOff val="50000"/>
                  </a:schemeClr>
                </a:solidFill>
              </a:rPr>
              <a:t> </a:t>
            </a:r>
            <a:r>
              <a:rPr lang="en-US" sz="1400" i="1" dirty="0" err="1" smtClean="0">
                <a:solidFill>
                  <a:schemeClr val="tx1">
                    <a:lumMod val="50000"/>
                    <a:lumOff val="50000"/>
                  </a:schemeClr>
                </a:solidFill>
              </a:rPr>
              <a:t>Ilmu</a:t>
            </a:r>
            <a:r>
              <a:rPr lang="en-US" sz="1400" i="1" dirty="0" smtClean="0">
                <a:solidFill>
                  <a:schemeClr val="tx1">
                    <a:lumMod val="50000"/>
                    <a:lumOff val="50000"/>
                  </a:schemeClr>
                </a:solidFill>
              </a:rPr>
              <a:t> </a:t>
            </a:r>
            <a:r>
              <a:rPr lang="en-US" sz="1400" i="1" dirty="0" err="1" smtClean="0">
                <a:solidFill>
                  <a:schemeClr val="tx1">
                    <a:lumMod val="50000"/>
                    <a:lumOff val="50000"/>
                  </a:schemeClr>
                </a:solidFill>
              </a:rPr>
              <a:t>Terapan</a:t>
            </a:r>
            <a:r>
              <a:rPr lang="en-US" sz="1400" i="1" dirty="0" smtClean="0">
                <a:solidFill>
                  <a:schemeClr val="tx1">
                    <a:lumMod val="50000"/>
                    <a:lumOff val="50000"/>
                  </a:schemeClr>
                </a:solidFill>
              </a:rPr>
              <a:t> – </a:t>
            </a:r>
            <a:r>
              <a:rPr lang="en-US" sz="1400" i="1" dirty="0" err="1" smtClean="0">
                <a:solidFill>
                  <a:schemeClr val="tx1">
                    <a:lumMod val="50000"/>
                    <a:lumOff val="50000"/>
                  </a:schemeClr>
                </a:solidFill>
              </a:rPr>
              <a:t>Universitas</a:t>
            </a:r>
            <a:r>
              <a:rPr lang="en-US" sz="1400" i="1" dirty="0" smtClean="0">
                <a:solidFill>
                  <a:schemeClr val="tx1">
                    <a:lumMod val="50000"/>
                    <a:lumOff val="50000"/>
                  </a:schemeClr>
                </a:solidFill>
              </a:rPr>
              <a:t> Telkom:.</a:t>
            </a:r>
            <a:endParaRPr lang="id-ID" sz="1400" i="1" dirty="0">
              <a:solidFill>
                <a:schemeClr val="tx1">
                  <a:lumMod val="50000"/>
                  <a:lumOff val="50000"/>
                </a:scheme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5189" y="4480873"/>
            <a:ext cx="1004852" cy="1634932"/>
          </a:xfrm>
          <a:prstGeom prst="rect">
            <a:avLst/>
          </a:prstGeom>
        </p:spPr>
      </p:pic>
    </p:spTree>
    <p:extLst>
      <p:ext uri="{BB962C8B-B14F-4D97-AF65-F5344CB8AC3E}">
        <p14:creationId xmlns:p14="http://schemas.microsoft.com/office/powerpoint/2010/main" val="4266245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20000" cy="1600200"/>
          </a:xfrm>
        </p:spPr>
        <p:txBody>
          <a:bodyPr>
            <a:normAutofit fontScale="90000"/>
          </a:bodyPr>
          <a:lstStyle/>
          <a:p>
            <a:r>
              <a:rPr lang="en-US" b="1" dirty="0">
                <a:solidFill>
                  <a:srgbClr val="FF0000"/>
                </a:solidFill>
              </a:rPr>
              <a:t>Interview / </a:t>
            </a:r>
            <a:r>
              <a:rPr lang="en-US" b="1" dirty="0" err="1" smtClean="0">
                <a:solidFill>
                  <a:srgbClr val="FF0000"/>
                </a:solidFill>
              </a:rPr>
              <a:t>Wa</a:t>
            </a:r>
            <a:r>
              <a:rPr lang="en-US" b="1" dirty="0" smtClean="0">
                <a:solidFill>
                  <a:srgbClr val="FF0000"/>
                </a:solidFill>
              </a:rPr>
              <a:t> </a:t>
            </a:r>
            <a:r>
              <a:rPr lang="en-US" b="1" dirty="0" err="1" smtClean="0">
                <a:solidFill>
                  <a:srgbClr val="FF0000"/>
                </a:solidFill>
              </a:rPr>
              <a:t>wancara</a:t>
            </a:r>
            <a:r>
              <a:rPr lang="en-US" b="1" dirty="0" smtClean="0">
                <a:solidFill>
                  <a:srgbClr val="FF0000"/>
                </a:solidFill>
              </a:rPr>
              <a:t>(1)</a:t>
            </a:r>
            <a:r>
              <a:rPr lang="en-US" b="1" dirty="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762000" y="685800"/>
            <a:ext cx="7543800" cy="4648200"/>
          </a:xfrm>
        </p:spPr>
        <p:txBody>
          <a:bodyPr>
            <a:normAutofit/>
          </a:bodyPr>
          <a:lstStyle/>
          <a:p>
            <a:pPr marL="0" indent="0">
              <a:buNone/>
            </a:pPr>
            <a:r>
              <a:rPr lang="en-US" dirty="0" err="1"/>
              <a:t>Metode</a:t>
            </a:r>
            <a:r>
              <a:rPr lang="en-US" dirty="0"/>
              <a:t> </a:t>
            </a:r>
            <a:r>
              <a:rPr lang="en-US" dirty="0" err="1"/>
              <a:t>ini</a:t>
            </a:r>
            <a:r>
              <a:rPr lang="en-US" dirty="0"/>
              <a:t> </a:t>
            </a:r>
            <a:r>
              <a:rPr lang="en-US" dirty="0" err="1"/>
              <a:t>merupakan</a:t>
            </a:r>
            <a:r>
              <a:rPr lang="en-US" dirty="0"/>
              <a:t> </a:t>
            </a:r>
            <a:r>
              <a:rPr lang="en-US" dirty="0" err="1"/>
              <a:t>teknik</a:t>
            </a:r>
            <a:r>
              <a:rPr lang="en-US" dirty="0"/>
              <a:t> </a:t>
            </a:r>
            <a:r>
              <a:rPr lang="en-US" dirty="0" err="1"/>
              <a:t>pengumpulan</a:t>
            </a:r>
            <a:r>
              <a:rPr lang="en-US" dirty="0"/>
              <a:t> requirement yang paling </a:t>
            </a:r>
            <a:r>
              <a:rPr lang="en-US" dirty="0" err="1"/>
              <a:t>umum</a:t>
            </a:r>
            <a:r>
              <a:rPr lang="en-US" dirty="0"/>
              <a:t> di </a:t>
            </a:r>
            <a:r>
              <a:rPr lang="en-US" dirty="0" err="1"/>
              <a:t>lakukan</a:t>
            </a:r>
            <a:r>
              <a:rPr lang="en-US" dirty="0"/>
              <a:t>. </a:t>
            </a:r>
            <a:r>
              <a:rPr lang="en-US" dirty="0" err="1"/>
              <a:t>Teknis</a:t>
            </a:r>
            <a:r>
              <a:rPr lang="en-US" dirty="0"/>
              <a:t> </a:t>
            </a:r>
            <a:r>
              <a:rPr lang="en-US" dirty="0" err="1"/>
              <a:t>dilapangan</a:t>
            </a:r>
            <a:r>
              <a:rPr lang="en-US" dirty="0"/>
              <a:t> </a:t>
            </a:r>
            <a:r>
              <a:rPr lang="en-US" dirty="0" err="1"/>
              <a:t>nya</a:t>
            </a:r>
            <a:r>
              <a:rPr lang="en-US" dirty="0"/>
              <a:t>, sang </a:t>
            </a:r>
            <a:r>
              <a:rPr lang="en-US" dirty="0" err="1"/>
              <a:t>pengembang</a:t>
            </a:r>
            <a:r>
              <a:rPr lang="en-US" dirty="0"/>
              <a:t> </a:t>
            </a:r>
            <a:r>
              <a:rPr lang="en-US" dirty="0" err="1"/>
              <a:t>atau</a:t>
            </a:r>
            <a:r>
              <a:rPr lang="en-US" dirty="0"/>
              <a:t> develop </a:t>
            </a:r>
            <a:r>
              <a:rPr lang="en-US" dirty="0" err="1"/>
              <a:t>menanyakan</a:t>
            </a:r>
            <a:r>
              <a:rPr lang="en-US" dirty="0"/>
              <a:t> </a:t>
            </a:r>
            <a:r>
              <a:rPr lang="en-US" dirty="0" err="1"/>
              <a:t>hal</a:t>
            </a:r>
            <a:r>
              <a:rPr lang="en-US" dirty="0"/>
              <a:t> – </a:t>
            </a:r>
            <a:r>
              <a:rPr lang="en-US" dirty="0" err="1"/>
              <a:t>hal</a:t>
            </a:r>
            <a:r>
              <a:rPr lang="en-US" dirty="0"/>
              <a:t> yang </a:t>
            </a:r>
            <a:r>
              <a:rPr lang="en-US" dirty="0" err="1"/>
              <a:t>berkaitan</a:t>
            </a:r>
            <a:r>
              <a:rPr lang="en-US" dirty="0"/>
              <a:t> </a:t>
            </a:r>
            <a:r>
              <a:rPr lang="en-US" dirty="0" err="1"/>
              <a:t>dengan</a:t>
            </a:r>
            <a:r>
              <a:rPr lang="en-US" dirty="0"/>
              <a:t> </a:t>
            </a:r>
            <a:r>
              <a:rPr lang="en-US" dirty="0" err="1"/>
              <a:t>masalah</a:t>
            </a:r>
            <a:r>
              <a:rPr lang="en-US" dirty="0"/>
              <a:t> yang </a:t>
            </a:r>
            <a:r>
              <a:rPr lang="en-US" dirty="0" err="1"/>
              <a:t>diangkat</a:t>
            </a:r>
            <a:r>
              <a:rPr lang="en-US" dirty="0"/>
              <a:t> </a:t>
            </a:r>
            <a:r>
              <a:rPr lang="en-US" dirty="0" err="1"/>
              <a:t>kepada</a:t>
            </a:r>
            <a:r>
              <a:rPr lang="en-US" dirty="0"/>
              <a:t> </a:t>
            </a:r>
            <a:r>
              <a:rPr lang="en-US" dirty="0" err="1"/>
              <a:t>responden</a:t>
            </a:r>
            <a:r>
              <a:rPr lang="en-US" dirty="0"/>
              <a:t> yang </a:t>
            </a:r>
            <a:r>
              <a:rPr lang="en-US" dirty="0" err="1"/>
              <a:t>memiliki</a:t>
            </a:r>
            <a:r>
              <a:rPr lang="en-US" dirty="0"/>
              <a:t> </a:t>
            </a:r>
            <a:r>
              <a:rPr lang="en-US" dirty="0" err="1"/>
              <a:t>kriteria</a:t>
            </a:r>
            <a:r>
              <a:rPr lang="en-US" dirty="0"/>
              <a:t> yang </a:t>
            </a:r>
            <a:r>
              <a:rPr lang="en-US" dirty="0" err="1"/>
              <a:t>cocok</a:t>
            </a:r>
            <a:r>
              <a:rPr lang="en-US" dirty="0"/>
              <a:t> </a:t>
            </a:r>
            <a:r>
              <a:rPr lang="en-US" dirty="0" err="1"/>
              <a:t>pada</a:t>
            </a:r>
            <a:r>
              <a:rPr lang="en-US" dirty="0"/>
              <a:t> </a:t>
            </a:r>
            <a:r>
              <a:rPr lang="en-US" dirty="0" err="1"/>
              <a:t>masalah</a:t>
            </a:r>
            <a:r>
              <a:rPr lang="en-US" dirty="0"/>
              <a:t> yang </a:t>
            </a:r>
            <a:r>
              <a:rPr lang="en-US" dirty="0" err="1"/>
              <a:t>ditanyakan</a:t>
            </a:r>
            <a:r>
              <a:rPr lang="en-US" dirty="0"/>
              <a:t>. </a:t>
            </a:r>
            <a:r>
              <a:rPr lang="en-US" dirty="0" err="1"/>
              <a:t>Berikut</a:t>
            </a:r>
            <a:r>
              <a:rPr lang="en-US" dirty="0"/>
              <a:t> </a:t>
            </a:r>
            <a:r>
              <a:rPr lang="en-US" dirty="0" err="1"/>
              <a:t>langkah</a:t>
            </a:r>
            <a:r>
              <a:rPr lang="en-US" dirty="0"/>
              <a:t> </a:t>
            </a:r>
            <a:r>
              <a:rPr lang="en-US" dirty="0" err="1"/>
              <a:t>melakukan</a:t>
            </a:r>
            <a:r>
              <a:rPr lang="en-US" dirty="0"/>
              <a:t> interview :</a:t>
            </a:r>
            <a:br>
              <a:rPr lang="en-US" dirty="0"/>
            </a:br>
            <a:r>
              <a:rPr lang="en-US" dirty="0"/>
              <a:t>• </a:t>
            </a:r>
            <a:r>
              <a:rPr lang="en-US" b="1" dirty="0" err="1"/>
              <a:t>Memilih</a:t>
            </a:r>
            <a:r>
              <a:rPr lang="en-US" b="1" dirty="0"/>
              <a:t> target </a:t>
            </a:r>
            <a:r>
              <a:rPr lang="en-US" b="1" dirty="0" smtClean="0"/>
              <a:t>interview</a:t>
            </a:r>
          </a:p>
          <a:p>
            <a:pPr marL="0" indent="0">
              <a:buNone/>
            </a:pPr>
            <a:r>
              <a:rPr lang="en-US" b="1" dirty="0" smtClean="0"/>
              <a:t>• </a:t>
            </a:r>
            <a:r>
              <a:rPr lang="en-US" b="1" dirty="0" err="1"/>
              <a:t>Mendesain</a:t>
            </a:r>
            <a:r>
              <a:rPr lang="en-US" b="1" dirty="0"/>
              <a:t> </a:t>
            </a:r>
            <a:r>
              <a:rPr lang="en-US" b="1" dirty="0" err="1" smtClean="0"/>
              <a:t>pertanyaan</a:t>
            </a:r>
            <a:r>
              <a:rPr lang="en-US" b="1" dirty="0" smtClean="0"/>
              <a:t> interview</a:t>
            </a:r>
          </a:p>
          <a:p>
            <a:pPr marL="0" indent="0">
              <a:buNone/>
            </a:pPr>
            <a:r>
              <a:rPr lang="en-US" b="1" dirty="0" smtClean="0"/>
              <a:t>• </a:t>
            </a:r>
            <a:r>
              <a:rPr lang="en-US" b="1" dirty="0" err="1" smtClean="0"/>
              <a:t>Persiapan</a:t>
            </a:r>
            <a:endParaRPr lang="en-US" b="1" dirty="0" smtClean="0"/>
          </a:p>
          <a:p>
            <a:pPr marL="0" indent="0">
              <a:buNone/>
            </a:pPr>
            <a:r>
              <a:rPr lang="en-US" b="1" dirty="0" smtClean="0"/>
              <a:t>• Interview</a:t>
            </a:r>
          </a:p>
          <a:p>
            <a:pPr marL="0" indent="0">
              <a:buNone/>
            </a:pPr>
            <a:r>
              <a:rPr lang="en-US" b="1" dirty="0" smtClean="0"/>
              <a:t>• </a:t>
            </a:r>
            <a:r>
              <a:rPr lang="en-US" b="1" dirty="0"/>
              <a:t>Follow up</a:t>
            </a:r>
          </a:p>
          <a:p>
            <a:endParaRPr lang="en-US" dirty="0"/>
          </a:p>
        </p:txBody>
      </p:sp>
    </p:spTree>
    <p:extLst>
      <p:ext uri="{BB962C8B-B14F-4D97-AF65-F5344CB8AC3E}">
        <p14:creationId xmlns:p14="http://schemas.microsoft.com/office/powerpoint/2010/main" val="598182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Interview/</a:t>
            </a:r>
            <a:r>
              <a:rPr lang="en-US" b="1" dirty="0" err="1" smtClean="0">
                <a:solidFill>
                  <a:srgbClr val="FF0000"/>
                </a:solidFill>
              </a:rPr>
              <a:t>wawancara</a:t>
            </a:r>
            <a:r>
              <a:rPr lang="en-US" b="1" dirty="0" smtClean="0">
                <a:solidFill>
                  <a:srgbClr val="FF0000"/>
                </a:solidFill>
              </a:rPr>
              <a:t>(2)</a:t>
            </a:r>
            <a:endParaRPr lang="id-ID" b="1" dirty="0">
              <a:solidFill>
                <a:srgbClr val="FF0000"/>
              </a:solidFill>
            </a:endParaRPr>
          </a:p>
        </p:txBody>
      </p:sp>
      <p:sp>
        <p:nvSpPr>
          <p:cNvPr id="3" name="Content Placeholder 2"/>
          <p:cNvSpPr>
            <a:spLocks noGrp="1"/>
          </p:cNvSpPr>
          <p:nvPr>
            <p:ph idx="1"/>
          </p:nvPr>
        </p:nvSpPr>
        <p:spPr>
          <a:xfrm>
            <a:off x="337857" y="762001"/>
            <a:ext cx="8490611" cy="4876800"/>
          </a:xfrm>
        </p:spPr>
        <p:txBody>
          <a:bodyPr>
            <a:noAutofit/>
          </a:bodyPr>
          <a:lstStyle/>
          <a:p>
            <a:pPr algn="just"/>
            <a:r>
              <a:rPr lang="id-ID" dirty="0" smtClean="0">
                <a:solidFill>
                  <a:schemeClr val="tx1"/>
                </a:solidFill>
              </a:rPr>
              <a:t>Dalam </a:t>
            </a:r>
            <a:r>
              <a:rPr lang="id-ID" dirty="0">
                <a:solidFill>
                  <a:schemeClr val="tx1"/>
                </a:solidFill>
              </a:rPr>
              <a:t>mewawancara narasumber, gunakan </a:t>
            </a:r>
            <a:r>
              <a:rPr lang="id-ID" b="1" dirty="0">
                <a:solidFill>
                  <a:schemeClr val="tx1"/>
                </a:solidFill>
              </a:rPr>
              <a:t>pertanyaan</a:t>
            </a:r>
            <a:r>
              <a:rPr lang="id-ID" dirty="0">
                <a:solidFill>
                  <a:schemeClr val="tx1"/>
                </a:solidFill>
              </a:rPr>
              <a:t> yang </a:t>
            </a:r>
            <a:r>
              <a:rPr lang="id-ID" b="1" dirty="0">
                <a:solidFill>
                  <a:schemeClr val="tx1"/>
                </a:solidFill>
              </a:rPr>
              <a:t>jelas</a:t>
            </a:r>
            <a:r>
              <a:rPr lang="id-ID" dirty="0">
                <a:solidFill>
                  <a:schemeClr val="tx1"/>
                </a:solidFill>
              </a:rPr>
              <a:t> dan </a:t>
            </a:r>
            <a:r>
              <a:rPr lang="id-ID" b="1" dirty="0">
                <a:solidFill>
                  <a:schemeClr val="tx1"/>
                </a:solidFill>
              </a:rPr>
              <a:t>mudah dipahami</a:t>
            </a:r>
            <a:r>
              <a:rPr lang="id-ID" dirty="0">
                <a:solidFill>
                  <a:schemeClr val="tx1"/>
                </a:solidFill>
              </a:rPr>
              <a:t>. Hindari pertanyaan yang panjang dan kompleks. Cobalah untuk </a:t>
            </a:r>
            <a:r>
              <a:rPr lang="id-ID" b="1" dirty="0">
                <a:solidFill>
                  <a:schemeClr val="tx1"/>
                </a:solidFill>
              </a:rPr>
              <a:t>menggali mengenai kelebihan dan kekurangan sistem yang telah berjalan sebelumnya.</a:t>
            </a:r>
            <a:endParaRPr lang="en-US" b="1" dirty="0">
              <a:solidFill>
                <a:schemeClr val="tx1"/>
              </a:solidFill>
            </a:endParaRPr>
          </a:p>
          <a:p>
            <a:pPr algn="just"/>
            <a:endParaRPr lang="en-US" dirty="0">
              <a:solidFill>
                <a:schemeClr val="tx1"/>
              </a:solidFill>
            </a:endParaRPr>
          </a:p>
          <a:p>
            <a:pPr algn="just"/>
            <a:r>
              <a:rPr lang="id-ID" b="1" dirty="0">
                <a:solidFill>
                  <a:schemeClr val="tx1"/>
                </a:solidFill>
              </a:rPr>
              <a:t>Improvisasi</a:t>
            </a:r>
            <a:r>
              <a:rPr lang="id-ID" dirty="0">
                <a:solidFill>
                  <a:schemeClr val="tx1"/>
                </a:solidFill>
              </a:rPr>
              <a:t> dapat dilakukan dengan mencoba menggali bagian-bagian tertentu, misalnya pertanyaan-pertanyaan yang sudah dijawab di pertanyaan sebelumnya, atau dapat dihapus jika dianggap tidak relevan berdasarkan informasi yang sudah diketahui secara pasti selama wawancara. </a:t>
            </a:r>
            <a:r>
              <a:rPr lang="id-ID" b="1" dirty="0">
                <a:solidFill>
                  <a:schemeClr val="tx1"/>
                </a:solidFill>
              </a:rPr>
              <a:t>Catat hasil wawancara </a:t>
            </a:r>
            <a:r>
              <a:rPr lang="id-ID" dirty="0">
                <a:solidFill>
                  <a:schemeClr val="tx1"/>
                </a:solidFill>
              </a:rPr>
              <a:t>tersebut.</a:t>
            </a:r>
          </a:p>
          <a:p>
            <a:pPr algn="just"/>
            <a:endParaRPr lang="id-ID" sz="1700" dirty="0">
              <a:solidFill>
                <a:schemeClr val="tx1"/>
              </a:solidFill>
            </a:endParaRPr>
          </a:p>
          <a:p>
            <a:pPr lvl="0" algn="just"/>
            <a:endParaRPr lang="id-ID" sz="17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53" y="5940843"/>
            <a:ext cx="474008" cy="771229"/>
          </a:xfrm>
          <a:prstGeom prst="rect">
            <a:avLst/>
          </a:prstGeom>
        </p:spPr>
      </p:pic>
    </p:spTree>
    <p:extLst>
      <p:ext uri="{BB962C8B-B14F-4D97-AF65-F5344CB8AC3E}">
        <p14:creationId xmlns:p14="http://schemas.microsoft.com/office/powerpoint/2010/main" val="6862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867400"/>
            <a:ext cx="6781800" cy="304800"/>
          </a:xfrm>
        </p:spPr>
        <p:txBody>
          <a:bodyPr>
            <a:normAutofit fontScale="90000"/>
          </a:bodyPr>
          <a:lstStyle/>
          <a:p>
            <a:r>
              <a:rPr lang="en-US" sz="4000" b="1" dirty="0" err="1" smtClean="0">
                <a:solidFill>
                  <a:srgbClr val="FF0000"/>
                </a:solidFill>
              </a:rPr>
              <a:t>Contoh</a:t>
            </a:r>
            <a:r>
              <a:rPr lang="en-US" sz="4000" b="1" dirty="0" smtClean="0">
                <a:solidFill>
                  <a:srgbClr val="FF0000"/>
                </a:solidFill>
              </a:rPr>
              <a:t> </a:t>
            </a:r>
            <a:r>
              <a:rPr lang="en-US" sz="4000" b="1" dirty="0" err="1" smtClean="0">
                <a:solidFill>
                  <a:srgbClr val="FF0000"/>
                </a:solidFill>
              </a:rPr>
              <a:t>Wawancara</a:t>
            </a:r>
            <a:endParaRPr lang="id-ID" sz="4000" b="1"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14126695"/>
              </p:ext>
            </p:extLst>
          </p:nvPr>
        </p:nvGraphicFramePr>
        <p:xfrm>
          <a:off x="533400" y="457200"/>
          <a:ext cx="8229600" cy="5065014"/>
        </p:xfrm>
        <a:graphic>
          <a:graphicData uri="http://schemas.openxmlformats.org/drawingml/2006/table">
            <a:tbl>
              <a:tblPr firstRow="1" firstCol="1" bandRow="1">
                <a:tableStyleId>{5C22544A-7EE6-4342-B048-85BDC9FD1C3A}</a:tableStyleId>
              </a:tblPr>
              <a:tblGrid>
                <a:gridCol w="1861406"/>
                <a:gridCol w="6368194"/>
              </a:tblGrid>
              <a:tr h="564776">
                <a:tc>
                  <a:txBody>
                    <a:bodyPr/>
                    <a:lstStyle/>
                    <a:p>
                      <a:pPr algn="l">
                        <a:lnSpc>
                          <a:spcPct val="115000"/>
                        </a:lnSpc>
                        <a:spcAft>
                          <a:spcPts val="0"/>
                        </a:spcAft>
                      </a:pPr>
                      <a:r>
                        <a:rPr lang="en-US" sz="1700" dirty="0" err="1">
                          <a:effectLst/>
                          <a:latin typeface="Calibri" panose="020F0502020204030204" pitchFamily="34" charset="0"/>
                        </a:rPr>
                        <a:t>Pertanyaan</a:t>
                      </a:r>
                      <a:r>
                        <a:rPr lang="en-US" sz="1700" dirty="0">
                          <a:effectLst/>
                          <a:latin typeface="Calibri" panose="020F0502020204030204" pitchFamily="34" charset="0"/>
                        </a:rPr>
                        <a:t> </a:t>
                      </a:r>
                      <a:r>
                        <a:rPr lang="en-US" sz="1700" dirty="0" err="1">
                          <a:effectLst/>
                          <a:latin typeface="Calibri" panose="020F0502020204030204" pitchFamily="34" charset="0"/>
                        </a:rPr>
                        <a:t>Pembuka</a:t>
                      </a:r>
                      <a:endParaRPr lang="id-ID"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39827" marR="39827" marT="0" marB="0" anchor="ctr"/>
                </a:tc>
                <a:tc>
                  <a:txBody>
                    <a:bodyPr/>
                    <a:lstStyle/>
                    <a:p>
                      <a:pPr marL="228600" lvl="0" indent="-228600" algn="l">
                        <a:lnSpc>
                          <a:spcPct val="115000"/>
                        </a:lnSpc>
                        <a:spcAft>
                          <a:spcPts val="0"/>
                        </a:spcAft>
                        <a:buFont typeface="+mj-lt"/>
                        <a:buAutoNum type="arabicPeriod"/>
                      </a:pPr>
                      <a:r>
                        <a:rPr lang="en-US" sz="1700" b="0" dirty="0" err="1">
                          <a:effectLst/>
                          <a:latin typeface="Calibri" panose="020F0502020204030204" pitchFamily="34" charset="0"/>
                        </a:rPr>
                        <a:t>Apakah</a:t>
                      </a:r>
                      <a:r>
                        <a:rPr lang="en-US" sz="1700" b="0" dirty="0">
                          <a:effectLst/>
                          <a:latin typeface="Calibri" panose="020F0502020204030204" pitchFamily="34" charset="0"/>
                        </a:rPr>
                        <a:t> </a:t>
                      </a:r>
                      <a:r>
                        <a:rPr lang="en-US" sz="1700" b="0" dirty="0" err="1">
                          <a:effectLst/>
                          <a:latin typeface="Calibri" panose="020F0502020204030204" pitchFamily="34" charset="0"/>
                        </a:rPr>
                        <a:t>posisi</a:t>
                      </a:r>
                      <a:r>
                        <a:rPr lang="en-US" sz="1700" b="0" dirty="0">
                          <a:effectLst/>
                          <a:latin typeface="Calibri" panose="020F0502020204030204" pitchFamily="34" charset="0"/>
                        </a:rPr>
                        <a:t> </a:t>
                      </a:r>
                      <a:r>
                        <a:rPr lang="en-US" sz="1700" b="0" dirty="0" err="1">
                          <a:effectLst/>
                          <a:latin typeface="Calibri" panose="020F0502020204030204" pitchFamily="34" charset="0"/>
                        </a:rPr>
                        <a:t>Anda</a:t>
                      </a:r>
                      <a:r>
                        <a:rPr lang="en-US" sz="1700" b="0" dirty="0">
                          <a:effectLst/>
                          <a:latin typeface="Calibri" panose="020F0502020204030204" pitchFamily="34" charset="0"/>
                        </a:rPr>
                        <a:t> di </a:t>
                      </a:r>
                      <a:r>
                        <a:rPr lang="en-US" sz="1700" b="0" dirty="0" err="1">
                          <a:effectLst/>
                          <a:latin typeface="Calibri" panose="020F0502020204030204" pitchFamily="34" charset="0"/>
                        </a:rPr>
                        <a:t>bagian</a:t>
                      </a:r>
                      <a:r>
                        <a:rPr lang="en-US" sz="1700" b="0" dirty="0">
                          <a:effectLst/>
                          <a:latin typeface="Calibri" panose="020F0502020204030204" pitchFamily="34" charset="0"/>
                        </a:rPr>
                        <a:t> </a:t>
                      </a:r>
                      <a:r>
                        <a:rPr lang="en-US" sz="1700" b="0" dirty="0" err="1">
                          <a:effectLst/>
                          <a:latin typeface="Calibri" panose="020F0502020204030204" pitchFamily="34" charset="0"/>
                        </a:rPr>
                        <a:t>Perpustakaan</a:t>
                      </a:r>
                      <a:r>
                        <a:rPr lang="en-US" sz="1700" b="0" dirty="0">
                          <a:effectLst/>
                          <a:latin typeface="Calibri" panose="020F0502020204030204" pitchFamily="34" charset="0"/>
                        </a:rPr>
                        <a:t> </a:t>
                      </a:r>
                      <a:r>
                        <a:rPr lang="en-US" sz="1700" b="0" dirty="0" err="1">
                          <a:effectLst/>
                          <a:latin typeface="Calibri" panose="020F0502020204030204" pitchFamily="34" charset="0"/>
                        </a:rPr>
                        <a:t>ini</a:t>
                      </a:r>
                      <a:r>
                        <a:rPr lang="en-US" sz="1700" b="0" dirty="0">
                          <a:effectLst/>
                          <a:latin typeface="Calibri" panose="020F0502020204030204" pitchFamily="34" charset="0"/>
                        </a:rPr>
                        <a:t>?</a:t>
                      </a:r>
                      <a:endParaRPr lang="id-ID" sz="1700" b="0" dirty="0">
                        <a:effectLst/>
                        <a:latin typeface="Calibri" panose="020F0502020204030204" pitchFamily="34" charset="0"/>
                      </a:endParaRPr>
                    </a:p>
                    <a:p>
                      <a:pPr marL="228600" lvl="0" indent="-228600" algn="l">
                        <a:lnSpc>
                          <a:spcPct val="115000"/>
                        </a:lnSpc>
                        <a:spcAft>
                          <a:spcPts val="0"/>
                        </a:spcAft>
                        <a:buFont typeface="+mj-lt"/>
                        <a:buAutoNum type="arabicPeriod"/>
                      </a:pPr>
                      <a:r>
                        <a:rPr lang="en-US" sz="1700" b="0" dirty="0" err="1">
                          <a:effectLst/>
                          <a:latin typeface="Calibri" panose="020F0502020204030204" pitchFamily="34" charset="0"/>
                        </a:rPr>
                        <a:t>Sudah</a:t>
                      </a:r>
                      <a:r>
                        <a:rPr lang="en-US" sz="1700" b="0" dirty="0">
                          <a:effectLst/>
                          <a:latin typeface="Calibri" panose="020F0502020204030204" pitchFamily="34" charset="0"/>
                        </a:rPr>
                        <a:t> </a:t>
                      </a:r>
                      <a:r>
                        <a:rPr lang="en-US" sz="1700" b="0" dirty="0" err="1">
                          <a:effectLst/>
                          <a:latin typeface="Calibri" panose="020F0502020204030204" pitchFamily="34" charset="0"/>
                        </a:rPr>
                        <a:t>berapa</a:t>
                      </a:r>
                      <a:r>
                        <a:rPr lang="en-US" sz="1700" b="0" dirty="0">
                          <a:effectLst/>
                          <a:latin typeface="Calibri" panose="020F0502020204030204" pitchFamily="34" charset="0"/>
                        </a:rPr>
                        <a:t> lama </a:t>
                      </a:r>
                      <a:r>
                        <a:rPr lang="en-US" sz="1700" b="0" dirty="0" err="1">
                          <a:effectLst/>
                          <a:latin typeface="Calibri" panose="020F0502020204030204" pitchFamily="34" charset="0"/>
                        </a:rPr>
                        <a:t>Anda</a:t>
                      </a:r>
                      <a:r>
                        <a:rPr lang="en-US" sz="1700" b="0" dirty="0">
                          <a:effectLst/>
                          <a:latin typeface="Calibri" panose="020F0502020204030204" pitchFamily="34" charset="0"/>
                        </a:rPr>
                        <a:t> </a:t>
                      </a:r>
                      <a:r>
                        <a:rPr lang="en-US" sz="1700" b="0" dirty="0" err="1">
                          <a:effectLst/>
                          <a:latin typeface="Calibri" panose="020F0502020204030204" pitchFamily="34" charset="0"/>
                        </a:rPr>
                        <a:t>bekerja</a:t>
                      </a:r>
                      <a:r>
                        <a:rPr lang="en-US" sz="1700" b="0" dirty="0">
                          <a:effectLst/>
                          <a:latin typeface="Calibri" panose="020F0502020204030204" pitchFamily="34" charset="0"/>
                        </a:rPr>
                        <a:t> di </a:t>
                      </a:r>
                      <a:r>
                        <a:rPr lang="en-US" sz="1700" b="0" dirty="0" err="1">
                          <a:effectLst/>
                          <a:latin typeface="Calibri" panose="020F0502020204030204" pitchFamily="34" charset="0"/>
                        </a:rPr>
                        <a:t>bagian</a:t>
                      </a:r>
                      <a:r>
                        <a:rPr lang="en-US" sz="1700" b="0" dirty="0">
                          <a:effectLst/>
                          <a:latin typeface="Calibri" panose="020F0502020204030204" pitchFamily="34" charset="0"/>
                        </a:rPr>
                        <a:t> </a:t>
                      </a:r>
                      <a:r>
                        <a:rPr lang="en-US" sz="1700" b="0" dirty="0" err="1">
                          <a:effectLst/>
                          <a:latin typeface="Calibri" panose="020F0502020204030204" pitchFamily="34" charset="0"/>
                        </a:rPr>
                        <a:t>ini</a:t>
                      </a:r>
                      <a:r>
                        <a:rPr lang="en-US" sz="1700" b="0" dirty="0">
                          <a:effectLst/>
                          <a:latin typeface="Calibri" panose="020F0502020204030204" pitchFamily="34" charset="0"/>
                        </a:rPr>
                        <a:t>?</a:t>
                      </a:r>
                      <a:endParaRPr lang="id-ID"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39827" marR="39827" marT="0" marB="0" anchor="ctr"/>
                </a:tc>
              </a:tr>
              <a:tr h="3953435">
                <a:tc>
                  <a:txBody>
                    <a:bodyPr/>
                    <a:lstStyle/>
                    <a:p>
                      <a:pPr algn="l">
                        <a:lnSpc>
                          <a:spcPct val="115000"/>
                        </a:lnSpc>
                        <a:spcAft>
                          <a:spcPts val="0"/>
                        </a:spcAft>
                      </a:pPr>
                      <a:r>
                        <a:rPr lang="en-US" sz="1700" dirty="0" err="1">
                          <a:effectLst/>
                          <a:latin typeface="Calibri" panose="020F0502020204030204" pitchFamily="34" charset="0"/>
                        </a:rPr>
                        <a:t>Pertanyaan</a:t>
                      </a:r>
                      <a:r>
                        <a:rPr lang="en-US" sz="1700" dirty="0">
                          <a:effectLst/>
                          <a:latin typeface="Calibri" panose="020F0502020204030204" pitchFamily="34" charset="0"/>
                        </a:rPr>
                        <a:t> Isi</a:t>
                      </a:r>
                      <a:endParaRPr lang="id-ID"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39827" marR="39827" marT="0" marB="0" anchor="ctr"/>
                </a:tc>
                <a:tc>
                  <a:txBody>
                    <a:bodyPr/>
                    <a:lstStyle/>
                    <a:p>
                      <a:pPr marL="228600" lvl="0" indent="-228600" algn="l">
                        <a:lnSpc>
                          <a:spcPct val="115000"/>
                        </a:lnSpc>
                        <a:spcAft>
                          <a:spcPts val="0"/>
                        </a:spcAft>
                        <a:buFont typeface="+mj-lt"/>
                        <a:buAutoNum type="arabicPeriod"/>
                      </a:pPr>
                      <a:r>
                        <a:rPr lang="en-US" sz="1700" dirty="0" err="1">
                          <a:effectLst/>
                          <a:latin typeface="Calibri" panose="020F0502020204030204" pitchFamily="34" charset="0"/>
                        </a:rPr>
                        <a:t>Bisa</a:t>
                      </a:r>
                      <a:r>
                        <a:rPr lang="en-US" sz="1700" dirty="0">
                          <a:effectLst/>
                          <a:latin typeface="Calibri" panose="020F0502020204030204" pitchFamily="34" charset="0"/>
                        </a:rPr>
                        <a:t> </a:t>
                      </a:r>
                      <a:r>
                        <a:rPr lang="en-US" sz="1700" dirty="0" err="1">
                          <a:effectLst/>
                          <a:latin typeface="Calibri" panose="020F0502020204030204" pitchFamily="34" charset="0"/>
                        </a:rPr>
                        <a:t>Anda</a:t>
                      </a:r>
                      <a:r>
                        <a:rPr lang="en-US" sz="1700" dirty="0">
                          <a:effectLst/>
                          <a:latin typeface="Calibri" panose="020F0502020204030204" pitchFamily="34" charset="0"/>
                        </a:rPr>
                        <a:t> </a:t>
                      </a:r>
                      <a:r>
                        <a:rPr lang="en-US" sz="1700" dirty="0" err="1">
                          <a:effectLst/>
                          <a:latin typeface="Calibri" panose="020F0502020204030204" pitchFamily="34" charset="0"/>
                        </a:rPr>
                        <a:t>ceritakan</a:t>
                      </a:r>
                      <a:r>
                        <a:rPr lang="en-US" sz="1700" dirty="0">
                          <a:effectLst/>
                          <a:latin typeface="Calibri" panose="020F0502020204030204" pitchFamily="34" charset="0"/>
                        </a:rPr>
                        <a:t> </a:t>
                      </a:r>
                      <a:r>
                        <a:rPr lang="en-US" sz="1700" dirty="0" err="1">
                          <a:effectLst/>
                          <a:latin typeface="Calibri" panose="020F0502020204030204" pitchFamily="34" charset="0"/>
                        </a:rPr>
                        <a:t>mengenai</a:t>
                      </a:r>
                      <a:r>
                        <a:rPr lang="en-US" sz="1700" dirty="0">
                          <a:effectLst/>
                          <a:latin typeface="Calibri" panose="020F0502020204030204" pitchFamily="34" charset="0"/>
                        </a:rPr>
                        <a:t> </a:t>
                      </a:r>
                      <a:r>
                        <a:rPr lang="en-US" sz="1700" dirty="0" err="1">
                          <a:effectLst/>
                          <a:latin typeface="Calibri" panose="020F0502020204030204" pitchFamily="34" charset="0"/>
                        </a:rPr>
                        <a:t>Sistem</a:t>
                      </a:r>
                      <a:r>
                        <a:rPr lang="en-US" sz="1700" dirty="0">
                          <a:effectLst/>
                          <a:latin typeface="Calibri" panose="020F0502020204030204" pitchFamily="34" charset="0"/>
                        </a:rPr>
                        <a:t> </a:t>
                      </a:r>
                      <a:r>
                        <a:rPr lang="en-US" sz="1700" dirty="0" err="1">
                          <a:effectLst/>
                          <a:latin typeface="Calibri" panose="020F0502020204030204" pitchFamily="34" charset="0"/>
                        </a:rPr>
                        <a:t>Informasi</a:t>
                      </a:r>
                      <a:r>
                        <a:rPr lang="en-US" sz="1700" dirty="0">
                          <a:effectLst/>
                          <a:latin typeface="Calibri" panose="020F0502020204030204" pitchFamily="34" charset="0"/>
                        </a:rPr>
                        <a:t> </a:t>
                      </a:r>
                      <a:r>
                        <a:rPr lang="en-US" sz="1700" dirty="0" err="1">
                          <a:effectLst/>
                          <a:latin typeface="Calibri" panose="020F0502020204030204" pitchFamily="34" charset="0"/>
                        </a:rPr>
                        <a:t>Perpustakaan</a:t>
                      </a:r>
                      <a:r>
                        <a:rPr lang="en-US" sz="1700" dirty="0">
                          <a:effectLst/>
                          <a:latin typeface="Calibri" panose="020F0502020204030204" pitchFamily="34" charset="0"/>
                        </a:rPr>
                        <a:t> yang </a:t>
                      </a:r>
                      <a:r>
                        <a:rPr lang="en-US" sz="1700" dirty="0" err="1">
                          <a:effectLst/>
                          <a:latin typeface="Calibri" panose="020F0502020204030204" pitchFamily="34" charset="0"/>
                        </a:rPr>
                        <a:t>ada</a:t>
                      </a:r>
                      <a:r>
                        <a:rPr lang="en-US" sz="1700" dirty="0">
                          <a:effectLst/>
                          <a:latin typeface="Calibri" panose="020F0502020204030204" pitchFamily="34" charset="0"/>
                        </a:rPr>
                        <a:t> </a:t>
                      </a:r>
                      <a:r>
                        <a:rPr lang="en-US" sz="1700" dirty="0" err="1">
                          <a:effectLst/>
                          <a:latin typeface="Calibri" panose="020F0502020204030204" pitchFamily="34" charset="0"/>
                        </a:rPr>
                        <a:t>saat</a:t>
                      </a:r>
                      <a:r>
                        <a:rPr lang="en-US" sz="1700" dirty="0">
                          <a:effectLst/>
                          <a:latin typeface="Calibri" panose="020F0502020204030204" pitchFamily="34" charset="0"/>
                        </a:rPr>
                        <a:t> </a:t>
                      </a:r>
                      <a:r>
                        <a:rPr lang="en-US" sz="1700" dirty="0" err="1">
                          <a:effectLst/>
                          <a:latin typeface="Calibri" panose="020F0502020204030204" pitchFamily="34" charset="0"/>
                        </a:rPr>
                        <a:t>ini</a:t>
                      </a:r>
                      <a:r>
                        <a:rPr lang="en-US" sz="1700" dirty="0">
                          <a:effectLst/>
                          <a:latin typeface="Calibri" panose="020F0502020204030204" pitchFamily="34" charset="0"/>
                        </a:rPr>
                        <a:t>?</a:t>
                      </a:r>
                      <a:endParaRPr lang="id-ID" sz="1700" dirty="0">
                        <a:effectLst/>
                        <a:latin typeface="Calibri" panose="020F0502020204030204" pitchFamily="34" charset="0"/>
                      </a:endParaRPr>
                    </a:p>
                    <a:p>
                      <a:pPr marL="228600" lvl="0" indent="-228600" algn="l">
                        <a:lnSpc>
                          <a:spcPct val="115000"/>
                        </a:lnSpc>
                        <a:spcAft>
                          <a:spcPts val="0"/>
                        </a:spcAft>
                        <a:buFont typeface="+mj-lt"/>
                        <a:buAutoNum type="arabicPeriod"/>
                      </a:pPr>
                      <a:r>
                        <a:rPr lang="en-US" sz="1700" dirty="0" err="1">
                          <a:effectLst/>
                          <a:latin typeface="Calibri" panose="020F0502020204030204" pitchFamily="34" charset="0"/>
                        </a:rPr>
                        <a:t>Aktivitas</a:t>
                      </a:r>
                      <a:r>
                        <a:rPr lang="en-US" sz="1700" dirty="0">
                          <a:effectLst/>
                          <a:latin typeface="Calibri" panose="020F0502020204030204" pitchFamily="34" charset="0"/>
                        </a:rPr>
                        <a:t> </a:t>
                      </a:r>
                      <a:r>
                        <a:rPr lang="en-US" sz="1700" dirty="0" err="1">
                          <a:effectLst/>
                          <a:latin typeface="Calibri" panose="020F0502020204030204" pitchFamily="34" charset="0"/>
                        </a:rPr>
                        <a:t>apa</a:t>
                      </a:r>
                      <a:r>
                        <a:rPr lang="en-US" sz="1700" dirty="0">
                          <a:effectLst/>
                          <a:latin typeface="Calibri" panose="020F0502020204030204" pitchFamily="34" charset="0"/>
                        </a:rPr>
                        <a:t> </a:t>
                      </a:r>
                      <a:r>
                        <a:rPr lang="en-US" sz="1700" dirty="0" err="1">
                          <a:effectLst/>
                          <a:latin typeface="Calibri" panose="020F0502020204030204" pitchFamily="34" charset="0"/>
                        </a:rPr>
                        <a:t>saja</a:t>
                      </a:r>
                      <a:r>
                        <a:rPr lang="en-US" sz="1700" dirty="0">
                          <a:effectLst/>
                          <a:latin typeface="Calibri" panose="020F0502020204030204" pitchFamily="34" charset="0"/>
                        </a:rPr>
                        <a:t> yang </a:t>
                      </a:r>
                      <a:r>
                        <a:rPr lang="en-US" sz="1700" dirty="0" err="1">
                          <a:effectLst/>
                          <a:latin typeface="Calibri" panose="020F0502020204030204" pitchFamily="34" charset="0"/>
                        </a:rPr>
                        <a:t>ada</a:t>
                      </a:r>
                      <a:r>
                        <a:rPr lang="en-US" sz="1700" dirty="0">
                          <a:effectLst/>
                          <a:latin typeface="Calibri" panose="020F0502020204030204" pitchFamily="34" charset="0"/>
                        </a:rPr>
                        <a:t> </a:t>
                      </a:r>
                      <a:r>
                        <a:rPr lang="en-US" sz="1700" dirty="0" err="1">
                          <a:effectLst/>
                          <a:latin typeface="Calibri" panose="020F0502020204030204" pitchFamily="34" charset="0"/>
                        </a:rPr>
                        <a:t>pada</a:t>
                      </a:r>
                      <a:r>
                        <a:rPr lang="en-US" sz="1700" dirty="0">
                          <a:effectLst/>
                          <a:latin typeface="Calibri" panose="020F0502020204030204" pitchFamily="34" charset="0"/>
                        </a:rPr>
                        <a:t> </a:t>
                      </a:r>
                      <a:r>
                        <a:rPr lang="en-US" sz="1700" dirty="0" err="1">
                          <a:effectLst/>
                          <a:latin typeface="Calibri" panose="020F0502020204030204" pitchFamily="34" charset="0"/>
                        </a:rPr>
                        <a:t>perpustakaan</a:t>
                      </a:r>
                      <a:r>
                        <a:rPr lang="en-US" sz="1700" dirty="0">
                          <a:effectLst/>
                          <a:latin typeface="Calibri" panose="020F0502020204030204" pitchFamily="34" charset="0"/>
                        </a:rPr>
                        <a:t> </a:t>
                      </a:r>
                      <a:r>
                        <a:rPr lang="en-US" sz="1700" dirty="0" err="1">
                          <a:effectLst/>
                          <a:latin typeface="Calibri" panose="020F0502020204030204" pitchFamily="34" charset="0"/>
                        </a:rPr>
                        <a:t>dan</a:t>
                      </a:r>
                      <a:r>
                        <a:rPr lang="en-US" sz="1700" dirty="0">
                          <a:effectLst/>
                          <a:latin typeface="Calibri" panose="020F0502020204030204" pitchFamily="34" charset="0"/>
                        </a:rPr>
                        <a:t> </a:t>
                      </a:r>
                      <a:r>
                        <a:rPr lang="en-US" sz="1700" dirty="0" err="1">
                          <a:effectLst/>
                          <a:latin typeface="Calibri" panose="020F0502020204030204" pitchFamily="34" charset="0"/>
                        </a:rPr>
                        <a:t>khususnya</a:t>
                      </a:r>
                      <a:r>
                        <a:rPr lang="en-US" sz="1700" dirty="0">
                          <a:effectLst/>
                          <a:latin typeface="Calibri" panose="020F0502020204030204" pitchFamily="34" charset="0"/>
                        </a:rPr>
                        <a:t> </a:t>
                      </a:r>
                      <a:r>
                        <a:rPr lang="en-US" sz="1700" dirty="0" err="1">
                          <a:effectLst/>
                          <a:latin typeface="Calibri" panose="020F0502020204030204" pitchFamily="34" charset="0"/>
                        </a:rPr>
                        <a:t>pada</a:t>
                      </a:r>
                      <a:r>
                        <a:rPr lang="en-US" sz="1700" dirty="0">
                          <a:effectLst/>
                          <a:latin typeface="Calibri" panose="020F0502020204030204" pitchFamily="34" charset="0"/>
                        </a:rPr>
                        <a:t> </a:t>
                      </a:r>
                      <a:r>
                        <a:rPr lang="en-US" sz="1700" dirty="0" err="1">
                          <a:effectLst/>
                          <a:latin typeface="Calibri" panose="020F0502020204030204" pitchFamily="34" charset="0"/>
                        </a:rPr>
                        <a:t>sistem</a:t>
                      </a:r>
                      <a:r>
                        <a:rPr lang="en-US" sz="1700" dirty="0">
                          <a:effectLst/>
                          <a:latin typeface="Calibri" panose="020F0502020204030204" pitchFamily="34" charset="0"/>
                        </a:rPr>
                        <a:t> </a:t>
                      </a:r>
                      <a:r>
                        <a:rPr lang="en-US" sz="1700" dirty="0" err="1">
                          <a:effectLst/>
                          <a:latin typeface="Calibri" panose="020F0502020204030204" pitchFamily="34" charset="0"/>
                        </a:rPr>
                        <a:t>informasi</a:t>
                      </a:r>
                      <a:r>
                        <a:rPr lang="en-US" sz="1700" dirty="0">
                          <a:effectLst/>
                          <a:latin typeface="Calibri" panose="020F0502020204030204" pitchFamily="34" charset="0"/>
                        </a:rPr>
                        <a:t> </a:t>
                      </a:r>
                      <a:r>
                        <a:rPr lang="en-US" sz="1700" dirty="0" err="1">
                          <a:effectLst/>
                          <a:latin typeface="Calibri" panose="020F0502020204030204" pitchFamily="34" charset="0"/>
                        </a:rPr>
                        <a:t>perpustakaan</a:t>
                      </a:r>
                      <a:r>
                        <a:rPr lang="en-US" sz="1700" dirty="0">
                          <a:effectLst/>
                          <a:latin typeface="Calibri" panose="020F0502020204030204" pitchFamily="34" charset="0"/>
                        </a:rPr>
                        <a:t> </a:t>
                      </a:r>
                      <a:r>
                        <a:rPr lang="en-US" sz="1700" dirty="0" err="1">
                          <a:effectLst/>
                          <a:latin typeface="Calibri" panose="020F0502020204030204" pitchFamily="34" charset="0"/>
                        </a:rPr>
                        <a:t>ini</a:t>
                      </a:r>
                      <a:r>
                        <a:rPr lang="en-US" sz="1700" dirty="0">
                          <a:effectLst/>
                          <a:latin typeface="Calibri" panose="020F0502020204030204" pitchFamily="34" charset="0"/>
                        </a:rPr>
                        <a:t>?</a:t>
                      </a:r>
                      <a:endParaRPr lang="id-ID" sz="1700" dirty="0">
                        <a:effectLst/>
                        <a:latin typeface="Calibri" panose="020F0502020204030204" pitchFamily="34" charset="0"/>
                      </a:endParaRPr>
                    </a:p>
                    <a:p>
                      <a:pPr marL="228600" lvl="0" indent="-228600" algn="l">
                        <a:lnSpc>
                          <a:spcPct val="115000"/>
                        </a:lnSpc>
                        <a:spcAft>
                          <a:spcPts val="0"/>
                        </a:spcAft>
                        <a:buFont typeface="+mj-lt"/>
                        <a:buAutoNum type="arabicPeriod"/>
                      </a:pPr>
                      <a:r>
                        <a:rPr lang="en-US" sz="1700" dirty="0" err="1">
                          <a:effectLst/>
                          <a:latin typeface="Calibri" panose="020F0502020204030204" pitchFamily="34" charset="0"/>
                        </a:rPr>
                        <a:t>Bagaimana</a:t>
                      </a:r>
                      <a:r>
                        <a:rPr lang="en-US" sz="1700" dirty="0">
                          <a:effectLst/>
                          <a:latin typeface="Calibri" panose="020F0502020204030204" pitchFamily="34" charset="0"/>
                        </a:rPr>
                        <a:t> </a:t>
                      </a:r>
                      <a:r>
                        <a:rPr lang="en-US" sz="1700" dirty="0" err="1">
                          <a:effectLst/>
                          <a:latin typeface="Calibri" panose="020F0502020204030204" pitchFamily="34" charset="0"/>
                        </a:rPr>
                        <a:t>prosedur</a:t>
                      </a:r>
                      <a:r>
                        <a:rPr lang="en-US" sz="1700" dirty="0">
                          <a:effectLst/>
                          <a:latin typeface="Calibri" panose="020F0502020204030204" pitchFamily="34" charset="0"/>
                        </a:rPr>
                        <a:t> </a:t>
                      </a:r>
                      <a:r>
                        <a:rPr lang="en-US" sz="1700" dirty="0" err="1">
                          <a:effectLst/>
                          <a:latin typeface="Calibri" panose="020F0502020204030204" pitchFamily="34" charset="0"/>
                        </a:rPr>
                        <a:t>pendaftaran</a:t>
                      </a:r>
                      <a:r>
                        <a:rPr lang="en-US" sz="1700" dirty="0">
                          <a:effectLst/>
                          <a:latin typeface="Calibri" panose="020F0502020204030204" pitchFamily="34" charset="0"/>
                        </a:rPr>
                        <a:t> </a:t>
                      </a:r>
                      <a:r>
                        <a:rPr lang="en-US" sz="1700" dirty="0" err="1">
                          <a:effectLst/>
                          <a:latin typeface="Calibri" panose="020F0502020204030204" pitchFamily="34" charset="0"/>
                        </a:rPr>
                        <a:t>anggota</a:t>
                      </a:r>
                      <a:r>
                        <a:rPr lang="en-US" sz="1700" dirty="0">
                          <a:effectLst/>
                          <a:latin typeface="Calibri" panose="020F0502020204030204" pitchFamily="34" charset="0"/>
                        </a:rPr>
                        <a:t>? Data </a:t>
                      </a:r>
                      <a:r>
                        <a:rPr lang="en-US" sz="1700" dirty="0" err="1">
                          <a:effectLst/>
                          <a:latin typeface="Calibri" panose="020F0502020204030204" pitchFamily="34" charset="0"/>
                        </a:rPr>
                        <a:t>apa</a:t>
                      </a:r>
                      <a:r>
                        <a:rPr lang="en-US" sz="1700" dirty="0">
                          <a:effectLst/>
                          <a:latin typeface="Calibri" panose="020F0502020204030204" pitchFamily="34" charset="0"/>
                        </a:rPr>
                        <a:t> </a:t>
                      </a:r>
                      <a:r>
                        <a:rPr lang="en-US" sz="1700" dirty="0" err="1">
                          <a:effectLst/>
                          <a:latin typeface="Calibri" panose="020F0502020204030204" pitchFamily="34" charset="0"/>
                        </a:rPr>
                        <a:t>saja</a:t>
                      </a:r>
                      <a:r>
                        <a:rPr lang="en-US" sz="1700" dirty="0">
                          <a:effectLst/>
                          <a:latin typeface="Calibri" panose="020F0502020204030204" pitchFamily="34" charset="0"/>
                        </a:rPr>
                        <a:t> yang </a:t>
                      </a:r>
                      <a:r>
                        <a:rPr lang="en-US" sz="1700" dirty="0" err="1">
                          <a:effectLst/>
                          <a:latin typeface="Calibri" panose="020F0502020204030204" pitchFamily="34" charset="0"/>
                        </a:rPr>
                        <a:t>dicatat</a:t>
                      </a:r>
                      <a:r>
                        <a:rPr lang="en-US" sz="1700" dirty="0">
                          <a:effectLst/>
                          <a:latin typeface="Calibri" panose="020F0502020204030204" pitchFamily="34" charset="0"/>
                        </a:rPr>
                        <a:t>?</a:t>
                      </a:r>
                      <a:endParaRPr lang="id-ID" sz="1700" dirty="0">
                        <a:effectLst/>
                        <a:latin typeface="Calibri" panose="020F0502020204030204" pitchFamily="34" charset="0"/>
                      </a:endParaRPr>
                    </a:p>
                    <a:p>
                      <a:pPr marL="228600" lvl="0" indent="-228600" algn="l">
                        <a:lnSpc>
                          <a:spcPct val="115000"/>
                        </a:lnSpc>
                        <a:spcAft>
                          <a:spcPts val="0"/>
                        </a:spcAft>
                        <a:buFont typeface="+mj-lt"/>
                        <a:buAutoNum type="arabicPeriod"/>
                      </a:pPr>
                      <a:r>
                        <a:rPr lang="en-US" sz="1700" dirty="0" err="1">
                          <a:effectLst/>
                          <a:latin typeface="Calibri" panose="020F0502020204030204" pitchFamily="34" charset="0"/>
                        </a:rPr>
                        <a:t>Bagaimana</a:t>
                      </a:r>
                      <a:r>
                        <a:rPr lang="en-US" sz="1700" dirty="0">
                          <a:effectLst/>
                          <a:latin typeface="Calibri" panose="020F0502020204030204" pitchFamily="34" charset="0"/>
                        </a:rPr>
                        <a:t> </a:t>
                      </a:r>
                      <a:r>
                        <a:rPr lang="en-US" sz="1700" dirty="0" err="1">
                          <a:effectLst/>
                          <a:latin typeface="Calibri" panose="020F0502020204030204" pitchFamily="34" charset="0"/>
                        </a:rPr>
                        <a:t>prosedur</a:t>
                      </a:r>
                      <a:r>
                        <a:rPr lang="en-US" sz="1700" dirty="0">
                          <a:effectLst/>
                          <a:latin typeface="Calibri" panose="020F0502020204030204" pitchFamily="34" charset="0"/>
                        </a:rPr>
                        <a:t> </a:t>
                      </a:r>
                      <a:r>
                        <a:rPr lang="en-US" sz="1700" dirty="0" err="1">
                          <a:effectLst/>
                          <a:latin typeface="Calibri" panose="020F0502020204030204" pitchFamily="34" charset="0"/>
                        </a:rPr>
                        <a:t>peminjaman</a:t>
                      </a:r>
                      <a:r>
                        <a:rPr lang="en-US" sz="1700" dirty="0">
                          <a:effectLst/>
                          <a:latin typeface="Calibri" panose="020F0502020204030204" pitchFamily="34" charset="0"/>
                        </a:rPr>
                        <a:t> </a:t>
                      </a:r>
                      <a:r>
                        <a:rPr lang="en-US" sz="1700" dirty="0" err="1">
                          <a:effectLst/>
                          <a:latin typeface="Calibri" panose="020F0502020204030204" pitchFamily="34" charset="0"/>
                        </a:rPr>
                        <a:t>dan</a:t>
                      </a:r>
                      <a:r>
                        <a:rPr lang="en-US" sz="1700" dirty="0">
                          <a:effectLst/>
                          <a:latin typeface="Calibri" panose="020F0502020204030204" pitchFamily="34" charset="0"/>
                        </a:rPr>
                        <a:t> </a:t>
                      </a:r>
                      <a:r>
                        <a:rPr lang="en-US" sz="1700" dirty="0" err="1">
                          <a:effectLst/>
                          <a:latin typeface="Calibri" panose="020F0502020204030204" pitchFamily="34" charset="0"/>
                        </a:rPr>
                        <a:t>pengembalian</a:t>
                      </a:r>
                      <a:r>
                        <a:rPr lang="en-US" sz="1700" dirty="0">
                          <a:effectLst/>
                          <a:latin typeface="Calibri" panose="020F0502020204030204" pitchFamily="34" charset="0"/>
                        </a:rPr>
                        <a:t> </a:t>
                      </a:r>
                      <a:r>
                        <a:rPr lang="en-US" sz="1700" dirty="0" err="1">
                          <a:effectLst/>
                          <a:latin typeface="Calibri" panose="020F0502020204030204" pitchFamily="34" charset="0"/>
                        </a:rPr>
                        <a:t>buku</a:t>
                      </a:r>
                      <a:r>
                        <a:rPr lang="en-US" sz="1700" dirty="0">
                          <a:effectLst/>
                          <a:latin typeface="Calibri" panose="020F0502020204030204" pitchFamily="34" charset="0"/>
                        </a:rPr>
                        <a:t>? Data </a:t>
                      </a:r>
                      <a:r>
                        <a:rPr lang="en-US" sz="1700" dirty="0" err="1">
                          <a:effectLst/>
                          <a:latin typeface="Calibri" panose="020F0502020204030204" pitchFamily="34" charset="0"/>
                        </a:rPr>
                        <a:t>apa</a:t>
                      </a:r>
                      <a:r>
                        <a:rPr lang="en-US" sz="1700" dirty="0">
                          <a:effectLst/>
                          <a:latin typeface="Calibri" panose="020F0502020204030204" pitchFamily="34" charset="0"/>
                        </a:rPr>
                        <a:t> </a:t>
                      </a:r>
                      <a:r>
                        <a:rPr lang="en-US" sz="1700" dirty="0" err="1">
                          <a:effectLst/>
                          <a:latin typeface="Calibri" panose="020F0502020204030204" pitchFamily="34" charset="0"/>
                        </a:rPr>
                        <a:t>saja</a:t>
                      </a:r>
                      <a:r>
                        <a:rPr lang="en-US" sz="1700" dirty="0">
                          <a:effectLst/>
                          <a:latin typeface="Calibri" panose="020F0502020204030204" pitchFamily="34" charset="0"/>
                        </a:rPr>
                        <a:t> yang </a:t>
                      </a:r>
                      <a:r>
                        <a:rPr lang="en-US" sz="1700" dirty="0" err="1">
                          <a:effectLst/>
                          <a:latin typeface="Calibri" panose="020F0502020204030204" pitchFamily="34" charset="0"/>
                        </a:rPr>
                        <a:t>dicatat</a:t>
                      </a:r>
                      <a:r>
                        <a:rPr lang="en-US" sz="1700" dirty="0">
                          <a:effectLst/>
                          <a:latin typeface="Calibri" panose="020F0502020204030204" pitchFamily="34" charset="0"/>
                        </a:rPr>
                        <a:t> </a:t>
                      </a:r>
                      <a:r>
                        <a:rPr lang="en-US" sz="1700" dirty="0" err="1">
                          <a:effectLst/>
                          <a:latin typeface="Calibri" panose="020F0502020204030204" pitchFamily="34" charset="0"/>
                        </a:rPr>
                        <a:t>pada</a:t>
                      </a:r>
                      <a:r>
                        <a:rPr lang="en-US" sz="1700" dirty="0">
                          <a:effectLst/>
                          <a:latin typeface="Calibri" panose="020F0502020204030204" pitchFamily="34" charset="0"/>
                        </a:rPr>
                        <a:t> </a:t>
                      </a:r>
                      <a:r>
                        <a:rPr lang="en-US" sz="1700" dirty="0" err="1">
                          <a:effectLst/>
                          <a:latin typeface="Calibri" panose="020F0502020204030204" pitchFamily="34" charset="0"/>
                        </a:rPr>
                        <a:t>saat</a:t>
                      </a:r>
                      <a:r>
                        <a:rPr lang="en-US" sz="1700" dirty="0">
                          <a:effectLst/>
                          <a:latin typeface="Calibri" panose="020F0502020204030204" pitchFamily="34" charset="0"/>
                        </a:rPr>
                        <a:t> </a:t>
                      </a:r>
                      <a:r>
                        <a:rPr lang="en-US" sz="1700" dirty="0" err="1">
                          <a:effectLst/>
                          <a:latin typeface="Calibri" panose="020F0502020204030204" pitchFamily="34" charset="0"/>
                        </a:rPr>
                        <a:t>tsb</a:t>
                      </a:r>
                      <a:r>
                        <a:rPr lang="en-US" sz="1700" dirty="0">
                          <a:effectLst/>
                          <a:latin typeface="Calibri" panose="020F0502020204030204" pitchFamily="34" charset="0"/>
                        </a:rPr>
                        <a:t>?</a:t>
                      </a:r>
                      <a:endParaRPr lang="id-ID" sz="1700" dirty="0">
                        <a:effectLst/>
                        <a:latin typeface="Calibri" panose="020F0502020204030204" pitchFamily="34" charset="0"/>
                      </a:endParaRPr>
                    </a:p>
                    <a:p>
                      <a:pPr marL="228600" lvl="0" indent="-228600" algn="l">
                        <a:lnSpc>
                          <a:spcPct val="115000"/>
                        </a:lnSpc>
                        <a:spcAft>
                          <a:spcPts val="0"/>
                        </a:spcAft>
                        <a:buFont typeface="+mj-lt"/>
                        <a:buAutoNum type="arabicPeriod"/>
                      </a:pPr>
                      <a:r>
                        <a:rPr lang="en-US" sz="1700" dirty="0" err="1">
                          <a:effectLst/>
                          <a:latin typeface="Calibri" panose="020F0502020204030204" pitchFamily="34" charset="0"/>
                        </a:rPr>
                        <a:t>Sudah</a:t>
                      </a:r>
                      <a:r>
                        <a:rPr lang="en-US" sz="1700" dirty="0">
                          <a:effectLst/>
                          <a:latin typeface="Calibri" panose="020F0502020204030204" pitchFamily="34" charset="0"/>
                        </a:rPr>
                        <a:t> </a:t>
                      </a:r>
                      <a:r>
                        <a:rPr lang="en-US" sz="1700" dirty="0" err="1">
                          <a:effectLst/>
                          <a:latin typeface="Calibri" panose="020F0502020204030204" pitchFamily="34" charset="0"/>
                        </a:rPr>
                        <a:t>pernah</a:t>
                      </a:r>
                      <a:r>
                        <a:rPr lang="en-US" sz="1700" dirty="0">
                          <a:effectLst/>
                          <a:latin typeface="Calibri" panose="020F0502020204030204" pitchFamily="34" charset="0"/>
                        </a:rPr>
                        <a:t> </a:t>
                      </a:r>
                      <a:r>
                        <a:rPr lang="en-US" sz="1700" dirty="0" err="1">
                          <a:effectLst/>
                          <a:latin typeface="Calibri" panose="020F0502020204030204" pitchFamily="34" charset="0"/>
                        </a:rPr>
                        <a:t>ada</a:t>
                      </a:r>
                      <a:r>
                        <a:rPr lang="en-US" sz="1700" dirty="0">
                          <a:effectLst/>
                          <a:latin typeface="Calibri" panose="020F0502020204030204" pitchFamily="34" charset="0"/>
                        </a:rPr>
                        <a:t> </a:t>
                      </a:r>
                      <a:r>
                        <a:rPr lang="en-US" sz="1700" dirty="0" err="1">
                          <a:effectLst/>
                          <a:latin typeface="Calibri" panose="020F0502020204030204" pitchFamily="34" charset="0"/>
                        </a:rPr>
                        <a:t>pengembangan</a:t>
                      </a:r>
                      <a:r>
                        <a:rPr lang="en-US" sz="1700" dirty="0">
                          <a:effectLst/>
                          <a:latin typeface="Calibri" panose="020F0502020204030204" pitchFamily="34" charset="0"/>
                        </a:rPr>
                        <a:t> </a:t>
                      </a:r>
                      <a:r>
                        <a:rPr lang="en-US" sz="1700" dirty="0" err="1">
                          <a:effectLst/>
                          <a:latin typeface="Calibri" panose="020F0502020204030204" pitchFamily="34" charset="0"/>
                        </a:rPr>
                        <a:t>terhadap</a:t>
                      </a:r>
                      <a:r>
                        <a:rPr lang="en-US" sz="1700" dirty="0">
                          <a:effectLst/>
                          <a:latin typeface="Calibri" panose="020F0502020204030204" pitchFamily="34" charset="0"/>
                        </a:rPr>
                        <a:t> </a:t>
                      </a:r>
                      <a:r>
                        <a:rPr lang="en-US" sz="1700" dirty="0" err="1">
                          <a:effectLst/>
                          <a:latin typeface="Calibri" panose="020F0502020204030204" pitchFamily="34" charset="0"/>
                        </a:rPr>
                        <a:t>sistem</a:t>
                      </a:r>
                      <a:r>
                        <a:rPr lang="en-US" sz="1700" dirty="0">
                          <a:effectLst/>
                          <a:latin typeface="Calibri" panose="020F0502020204030204" pitchFamily="34" charset="0"/>
                        </a:rPr>
                        <a:t> </a:t>
                      </a:r>
                      <a:r>
                        <a:rPr lang="en-US" sz="1700" dirty="0" err="1">
                          <a:effectLst/>
                          <a:latin typeface="Calibri" panose="020F0502020204030204" pitchFamily="34" charset="0"/>
                        </a:rPr>
                        <a:t>tersebut</a:t>
                      </a:r>
                      <a:r>
                        <a:rPr lang="en-US" sz="1700" dirty="0">
                          <a:effectLst/>
                          <a:latin typeface="Calibri" panose="020F0502020204030204" pitchFamily="34" charset="0"/>
                        </a:rPr>
                        <a:t>? (</a:t>
                      </a:r>
                      <a:r>
                        <a:rPr lang="en-US" sz="1700" dirty="0" err="1">
                          <a:effectLst/>
                          <a:latin typeface="Calibri" panose="020F0502020204030204" pitchFamily="34" charset="0"/>
                        </a:rPr>
                        <a:t>Apabila</a:t>
                      </a:r>
                      <a:r>
                        <a:rPr lang="en-US" sz="1700" dirty="0">
                          <a:effectLst/>
                          <a:latin typeface="Calibri" panose="020F0502020204030204" pitchFamily="34" charset="0"/>
                        </a:rPr>
                        <a:t> </a:t>
                      </a:r>
                      <a:r>
                        <a:rPr lang="en-US" sz="1700" dirty="0" err="1">
                          <a:effectLst/>
                          <a:latin typeface="Calibri" panose="020F0502020204030204" pitchFamily="34" charset="0"/>
                        </a:rPr>
                        <a:t>tidak</a:t>
                      </a:r>
                      <a:r>
                        <a:rPr lang="en-US" sz="1700" dirty="0">
                          <a:effectLst/>
                          <a:latin typeface="Calibri" panose="020F0502020204030204" pitchFamily="34" charset="0"/>
                        </a:rPr>
                        <a:t>, </a:t>
                      </a:r>
                      <a:r>
                        <a:rPr lang="en-US" sz="1700" dirty="0" err="1">
                          <a:effectLst/>
                          <a:latin typeface="Calibri" panose="020F0502020204030204" pitchFamily="34" charset="0"/>
                        </a:rPr>
                        <a:t>mengapa</a:t>
                      </a:r>
                      <a:r>
                        <a:rPr lang="en-US" sz="1700" dirty="0">
                          <a:effectLst/>
                          <a:latin typeface="Calibri" panose="020F0502020204030204" pitchFamily="34" charset="0"/>
                        </a:rPr>
                        <a:t>?)</a:t>
                      </a:r>
                      <a:endParaRPr lang="id-ID" sz="1700" dirty="0">
                        <a:effectLst/>
                        <a:latin typeface="Calibri" panose="020F0502020204030204" pitchFamily="34" charset="0"/>
                      </a:endParaRPr>
                    </a:p>
                    <a:p>
                      <a:pPr marL="228600" lvl="0" indent="-228600" algn="l">
                        <a:lnSpc>
                          <a:spcPct val="115000"/>
                        </a:lnSpc>
                        <a:spcAft>
                          <a:spcPts val="0"/>
                        </a:spcAft>
                        <a:buFont typeface="+mj-lt"/>
                        <a:buAutoNum type="arabicPeriod"/>
                      </a:pPr>
                      <a:r>
                        <a:rPr lang="en-US" sz="1700" dirty="0" err="1">
                          <a:effectLst/>
                          <a:latin typeface="Calibri" panose="020F0502020204030204" pitchFamily="34" charset="0"/>
                        </a:rPr>
                        <a:t>Apakah</a:t>
                      </a:r>
                      <a:r>
                        <a:rPr lang="en-US" sz="1700" dirty="0">
                          <a:effectLst/>
                          <a:latin typeface="Calibri" panose="020F0502020204030204" pitchFamily="34" charset="0"/>
                        </a:rPr>
                        <a:t> </a:t>
                      </a:r>
                      <a:r>
                        <a:rPr lang="en-US" sz="1700" dirty="0" err="1">
                          <a:effectLst/>
                          <a:latin typeface="Calibri" panose="020F0502020204030204" pitchFamily="34" charset="0"/>
                        </a:rPr>
                        <a:t>ada</a:t>
                      </a:r>
                      <a:r>
                        <a:rPr lang="en-US" sz="1700" dirty="0">
                          <a:effectLst/>
                          <a:latin typeface="Calibri" panose="020F0502020204030204" pitchFamily="34" charset="0"/>
                        </a:rPr>
                        <a:t> </a:t>
                      </a:r>
                      <a:r>
                        <a:rPr lang="en-US" sz="1700" dirty="0" err="1">
                          <a:effectLst/>
                          <a:latin typeface="Calibri" panose="020F0502020204030204" pitchFamily="34" charset="0"/>
                        </a:rPr>
                        <a:t>nilai</a:t>
                      </a:r>
                      <a:r>
                        <a:rPr lang="en-US" sz="1700" dirty="0">
                          <a:effectLst/>
                          <a:latin typeface="Calibri" panose="020F0502020204030204" pitchFamily="34" charset="0"/>
                        </a:rPr>
                        <a:t> </a:t>
                      </a:r>
                      <a:r>
                        <a:rPr lang="en-US" sz="1700" dirty="0" err="1">
                          <a:effectLst/>
                          <a:latin typeface="Calibri" panose="020F0502020204030204" pitchFamily="34" charset="0"/>
                        </a:rPr>
                        <a:t>tambah</a:t>
                      </a:r>
                      <a:r>
                        <a:rPr lang="en-US" sz="1700" dirty="0">
                          <a:effectLst/>
                          <a:latin typeface="Calibri" panose="020F0502020204030204" pitchFamily="34" charset="0"/>
                        </a:rPr>
                        <a:t> </a:t>
                      </a:r>
                      <a:r>
                        <a:rPr lang="en-US" sz="1700" dirty="0" err="1">
                          <a:effectLst/>
                          <a:latin typeface="Calibri" panose="020F0502020204030204" pitchFamily="34" charset="0"/>
                        </a:rPr>
                        <a:t>setelah</a:t>
                      </a:r>
                      <a:r>
                        <a:rPr lang="en-US" sz="1700" dirty="0">
                          <a:effectLst/>
                          <a:latin typeface="Calibri" panose="020F0502020204030204" pitchFamily="34" charset="0"/>
                        </a:rPr>
                        <a:t> </a:t>
                      </a:r>
                      <a:r>
                        <a:rPr lang="en-US" sz="1700" dirty="0" err="1">
                          <a:effectLst/>
                          <a:latin typeface="Calibri" panose="020F0502020204030204" pitchFamily="34" charset="0"/>
                        </a:rPr>
                        <a:t>pengembangan</a:t>
                      </a:r>
                      <a:r>
                        <a:rPr lang="en-US" sz="1700" dirty="0">
                          <a:effectLst/>
                          <a:latin typeface="Calibri" panose="020F0502020204030204" pitchFamily="34" charset="0"/>
                        </a:rPr>
                        <a:t>?</a:t>
                      </a:r>
                      <a:endParaRPr lang="id-ID" sz="1700" dirty="0">
                        <a:effectLst/>
                        <a:latin typeface="Calibri" panose="020F0502020204030204" pitchFamily="34" charset="0"/>
                      </a:endParaRPr>
                    </a:p>
                    <a:p>
                      <a:pPr marL="228600" lvl="0" indent="-228600" algn="l">
                        <a:lnSpc>
                          <a:spcPct val="115000"/>
                        </a:lnSpc>
                        <a:spcAft>
                          <a:spcPts val="0"/>
                        </a:spcAft>
                        <a:buFont typeface="+mj-lt"/>
                        <a:buAutoNum type="arabicPeriod"/>
                      </a:pPr>
                      <a:r>
                        <a:rPr lang="en-US" sz="1700" dirty="0" err="1">
                          <a:effectLst/>
                          <a:latin typeface="Calibri" panose="020F0502020204030204" pitchFamily="34" charset="0"/>
                        </a:rPr>
                        <a:t>Apakah</a:t>
                      </a:r>
                      <a:r>
                        <a:rPr lang="en-US" sz="1700" dirty="0">
                          <a:effectLst/>
                          <a:latin typeface="Calibri" panose="020F0502020204030204" pitchFamily="34" charset="0"/>
                        </a:rPr>
                        <a:t> </a:t>
                      </a:r>
                      <a:r>
                        <a:rPr lang="en-US" sz="1700" dirty="0" err="1">
                          <a:effectLst/>
                          <a:latin typeface="Calibri" panose="020F0502020204030204" pitchFamily="34" charset="0"/>
                        </a:rPr>
                        <a:t>pernah</a:t>
                      </a:r>
                      <a:r>
                        <a:rPr lang="en-US" sz="1700" dirty="0">
                          <a:effectLst/>
                          <a:latin typeface="Calibri" panose="020F0502020204030204" pitchFamily="34" charset="0"/>
                        </a:rPr>
                        <a:t> </a:t>
                      </a:r>
                      <a:r>
                        <a:rPr lang="en-US" sz="1700" dirty="0" err="1">
                          <a:effectLst/>
                          <a:latin typeface="Calibri" panose="020F0502020204030204" pitchFamily="34" charset="0"/>
                        </a:rPr>
                        <a:t>mengalami</a:t>
                      </a:r>
                      <a:r>
                        <a:rPr lang="en-US" sz="1700" dirty="0">
                          <a:effectLst/>
                          <a:latin typeface="Calibri" panose="020F0502020204030204" pitchFamily="34" charset="0"/>
                        </a:rPr>
                        <a:t> </a:t>
                      </a:r>
                      <a:r>
                        <a:rPr lang="en-US" sz="1700" dirty="0" err="1">
                          <a:effectLst/>
                          <a:latin typeface="Calibri" panose="020F0502020204030204" pitchFamily="34" charset="0"/>
                        </a:rPr>
                        <a:t>kegagalan</a:t>
                      </a:r>
                      <a:r>
                        <a:rPr lang="en-US" sz="1700" dirty="0">
                          <a:effectLst/>
                          <a:latin typeface="Calibri" panose="020F0502020204030204" pitchFamily="34" charset="0"/>
                        </a:rPr>
                        <a:t> </a:t>
                      </a:r>
                      <a:r>
                        <a:rPr lang="en-US" sz="1700" dirty="0" err="1">
                          <a:effectLst/>
                          <a:latin typeface="Calibri" panose="020F0502020204030204" pitchFamily="34" charset="0"/>
                        </a:rPr>
                        <a:t>setelah</a:t>
                      </a:r>
                      <a:r>
                        <a:rPr lang="en-US" sz="1700" dirty="0">
                          <a:effectLst/>
                          <a:latin typeface="Calibri" panose="020F0502020204030204" pitchFamily="34" charset="0"/>
                        </a:rPr>
                        <a:t> </a:t>
                      </a:r>
                      <a:r>
                        <a:rPr lang="en-US" sz="1700" dirty="0" err="1">
                          <a:effectLst/>
                          <a:latin typeface="Calibri" panose="020F0502020204030204" pitchFamily="34" charset="0"/>
                        </a:rPr>
                        <a:t>pengembangan</a:t>
                      </a:r>
                      <a:r>
                        <a:rPr lang="en-US" sz="1700" dirty="0">
                          <a:effectLst/>
                          <a:latin typeface="Calibri" panose="020F0502020204030204" pitchFamily="34" charset="0"/>
                        </a:rPr>
                        <a:t> </a:t>
                      </a:r>
                      <a:r>
                        <a:rPr lang="en-US" sz="1700" dirty="0" err="1">
                          <a:effectLst/>
                          <a:latin typeface="Calibri" panose="020F0502020204030204" pitchFamily="34" charset="0"/>
                        </a:rPr>
                        <a:t>sistem</a:t>
                      </a:r>
                      <a:r>
                        <a:rPr lang="en-US" sz="1700" dirty="0">
                          <a:effectLst/>
                          <a:latin typeface="Calibri" panose="020F0502020204030204" pitchFamily="34" charset="0"/>
                        </a:rPr>
                        <a:t>? (</a:t>
                      </a:r>
                      <a:r>
                        <a:rPr lang="en-US" sz="1700" dirty="0" err="1">
                          <a:effectLst/>
                          <a:latin typeface="Calibri" panose="020F0502020204030204" pitchFamily="34" charset="0"/>
                        </a:rPr>
                        <a:t>Apabila</a:t>
                      </a:r>
                      <a:r>
                        <a:rPr lang="en-US" sz="1700" dirty="0">
                          <a:effectLst/>
                          <a:latin typeface="Calibri" panose="020F0502020204030204" pitchFamily="34" charset="0"/>
                        </a:rPr>
                        <a:t> </a:t>
                      </a:r>
                      <a:r>
                        <a:rPr lang="en-US" sz="1700" dirty="0" err="1">
                          <a:effectLst/>
                          <a:latin typeface="Calibri" panose="020F0502020204030204" pitchFamily="34" charset="0"/>
                        </a:rPr>
                        <a:t>ada</a:t>
                      </a:r>
                      <a:r>
                        <a:rPr lang="en-US" sz="1700" dirty="0">
                          <a:effectLst/>
                          <a:latin typeface="Calibri" panose="020F0502020204030204" pitchFamily="34" charset="0"/>
                        </a:rPr>
                        <a:t>, </a:t>
                      </a:r>
                      <a:r>
                        <a:rPr lang="en-US" sz="1700" dirty="0" err="1">
                          <a:effectLst/>
                          <a:latin typeface="Calibri" panose="020F0502020204030204" pitchFamily="34" charset="0"/>
                        </a:rPr>
                        <a:t>bisa</a:t>
                      </a:r>
                      <a:r>
                        <a:rPr lang="en-US" sz="1700" dirty="0">
                          <a:effectLst/>
                          <a:latin typeface="Calibri" panose="020F0502020204030204" pitchFamily="34" charset="0"/>
                        </a:rPr>
                        <a:t> </a:t>
                      </a:r>
                      <a:r>
                        <a:rPr lang="en-US" sz="1700" dirty="0" err="1">
                          <a:effectLst/>
                          <a:latin typeface="Calibri" panose="020F0502020204030204" pitchFamily="34" charset="0"/>
                        </a:rPr>
                        <a:t>memberikan</a:t>
                      </a:r>
                      <a:r>
                        <a:rPr lang="en-US" sz="1700" dirty="0">
                          <a:effectLst/>
                          <a:latin typeface="Calibri" panose="020F0502020204030204" pitchFamily="34" charset="0"/>
                        </a:rPr>
                        <a:t> </a:t>
                      </a:r>
                      <a:r>
                        <a:rPr lang="en-US" sz="1700" dirty="0" err="1">
                          <a:effectLst/>
                          <a:latin typeface="Calibri" panose="020F0502020204030204" pitchFamily="34" charset="0"/>
                        </a:rPr>
                        <a:t>contoh</a:t>
                      </a:r>
                      <a:r>
                        <a:rPr lang="en-US" sz="1700" dirty="0">
                          <a:effectLst/>
                          <a:latin typeface="Calibri" panose="020F0502020204030204" pitchFamily="34" charset="0"/>
                        </a:rPr>
                        <a:t>?)</a:t>
                      </a:r>
                      <a:endParaRPr lang="id-ID" sz="1700" dirty="0">
                        <a:effectLst/>
                        <a:latin typeface="Calibri" panose="020F0502020204030204" pitchFamily="34" charset="0"/>
                      </a:endParaRPr>
                    </a:p>
                    <a:p>
                      <a:pPr marL="228600" lvl="0" indent="-228600" algn="l">
                        <a:lnSpc>
                          <a:spcPct val="115000"/>
                        </a:lnSpc>
                        <a:spcAft>
                          <a:spcPts val="0"/>
                        </a:spcAft>
                        <a:buFont typeface="+mj-lt"/>
                        <a:buAutoNum type="arabicPeriod"/>
                      </a:pPr>
                      <a:r>
                        <a:rPr lang="en-US" sz="1700" dirty="0" err="1">
                          <a:effectLst/>
                          <a:latin typeface="Calibri" panose="020F0502020204030204" pitchFamily="34" charset="0"/>
                        </a:rPr>
                        <a:t>dst</a:t>
                      </a:r>
                      <a:r>
                        <a:rPr lang="en-US" sz="1700" dirty="0">
                          <a:effectLst/>
                          <a:latin typeface="Calibri" panose="020F0502020204030204" pitchFamily="34" charset="0"/>
                        </a:rPr>
                        <a:t>.</a:t>
                      </a:r>
                      <a:endParaRPr lang="id-ID"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39827" marR="39827" marT="0" marB="0" anchor="ctr"/>
                </a:tc>
              </a:tr>
              <a:tr h="282388">
                <a:tc>
                  <a:txBody>
                    <a:bodyPr/>
                    <a:lstStyle/>
                    <a:p>
                      <a:pPr algn="l">
                        <a:lnSpc>
                          <a:spcPct val="115000"/>
                        </a:lnSpc>
                        <a:spcAft>
                          <a:spcPts val="0"/>
                        </a:spcAft>
                      </a:pPr>
                      <a:r>
                        <a:rPr lang="en-US" sz="1700" dirty="0" err="1">
                          <a:effectLst/>
                          <a:latin typeface="Calibri" panose="020F0502020204030204" pitchFamily="34" charset="0"/>
                        </a:rPr>
                        <a:t>Kesimpulan</a:t>
                      </a:r>
                      <a:endParaRPr lang="id-ID"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39827" marR="39827" marT="0" marB="0" anchor="ctr"/>
                </a:tc>
                <a:tc>
                  <a:txBody>
                    <a:bodyPr/>
                    <a:lstStyle/>
                    <a:p>
                      <a:pPr algn="l">
                        <a:lnSpc>
                          <a:spcPct val="115000"/>
                        </a:lnSpc>
                        <a:spcAft>
                          <a:spcPts val="0"/>
                        </a:spcAft>
                      </a:pPr>
                      <a:r>
                        <a:rPr lang="en-US" sz="1700" dirty="0">
                          <a:effectLst/>
                          <a:latin typeface="Calibri" panose="020F0502020204030204" pitchFamily="34" charset="0"/>
                        </a:rPr>
                        <a:t>… (</a:t>
                      </a:r>
                      <a:r>
                        <a:rPr lang="en-US" sz="1700" dirty="0" err="1">
                          <a:effectLst/>
                          <a:latin typeface="Calibri" panose="020F0502020204030204" pitchFamily="34" charset="0"/>
                        </a:rPr>
                        <a:t>menyimpulkan</a:t>
                      </a:r>
                      <a:r>
                        <a:rPr lang="en-US" sz="1700" dirty="0">
                          <a:effectLst/>
                          <a:latin typeface="Calibri" panose="020F0502020204030204" pitchFamily="34" charset="0"/>
                        </a:rPr>
                        <a:t> </a:t>
                      </a:r>
                      <a:r>
                        <a:rPr lang="en-US" sz="1700" dirty="0" err="1">
                          <a:effectLst/>
                          <a:latin typeface="Calibri" panose="020F0502020204030204" pitchFamily="34" charset="0"/>
                        </a:rPr>
                        <a:t>hasil</a:t>
                      </a:r>
                      <a:r>
                        <a:rPr lang="en-US" sz="1700" dirty="0">
                          <a:effectLst/>
                          <a:latin typeface="Calibri" panose="020F0502020204030204" pitchFamily="34" charset="0"/>
                        </a:rPr>
                        <a:t> </a:t>
                      </a:r>
                      <a:r>
                        <a:rPr lang="en-US" sz="1700" dirty="0" err="1">
                          <a:effectLst/>
                          <a:latin typeface="Calibri" panose="020F0502020204030204" pitchFamily="34" charset="0"/>
                        </a:rPr>
                        <a:t>wawancara</a:t>
                      </a:r>
                      <a:r>
                        <a:rPr lang="en-US" sz="1700" dirty="0">
                          <a:effectLst/>
                          <a:latin typeface="Calibri" panose="020F0502020204030204" pitchFamily="34" charset="0"/>
                        </a:rPr>
                        <a:t>)</a:t>
                      </a:r>
                      <a:endParaRPr lang="id-ID"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39827" marR="39827" marT="0" marB="0" anchor="ctr"/>
                </a:tc>
              </a:tr>
            </a:tbl>
          </a:graphicData>
        </a:graphic>
      </p:graphicFrame>
    </p:spTree>
    <p:extLst>
      <p:ext uri="{BB962C8B-B14F-4D97-AF65-F5344CB8AC3E}">
        <p14:creationId xmlns:p14="http://schemas.microsoft.com/office/powerpoint/2010/main" val="302906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Observasi</a:t>
            </a:r>
            <a:endParaRPr lang="en-US" dirty="0">
              <a:solidFill>
                <a:srgbClr val="FF0000"/>
              </a:solidFill>
            </a:endParaRPr>
          </a:p>
        </p:txBody>
      </p:sp>
      <p:sp>
        <p:nvSpPr>
          <p:cNvPr id="3" name="Content Placeholder 2"/>
          <p:cNvSpPr>
            <a:spLocks noGrp="1"/>
          </p:cNvSpPr>
          <p:nvPr>
            <p:ph idx="1"/>
          </p:nvPr>
        </p:nvSpPr>
        <p:spPr>
          <a:xfrm>
            <a:off x="685800" y="1066800"/>
            <a:ext cx="7543800" cy="3886200"/>
          </a:xfrm>
        </p:spPr>
        <p:txBody>
          <a:bodyPr>
            <a:normAutofit/>
          </a:bodyPr>
          <a:lstStyle/>
          <a:p>
            <a:pPr marL="0" indent="0" algn="just">
              <a:buNone/>
            </a:pPr>
            <a:r>
              <a:rPr lang="en-US" sz="3200" dirty="0" err="1"/>
              <a:t>Istilah</a:t>
            </a:r>
            <a:r>
              <a:rPr lang="en-US" sz="3200" dirty="0"/>
              <a:t> </a:t>
            </a:r>
            <a:r>
              <a:rPr lang="en-US" sz="3200" dirty="0" err="1"/>
              <a:t>observasi</a:t>
            </a:r>
            <a:r>
              <a:rPr lang="en-US" sz="3200" dirty="0"/>
              <a:t> </a:t>
            </a:r>
            <a:r>
              <a:rPr lang="en-US" sz="3200" dirty="0" err="1"/>
              <a:t>berasal</a:t>
            </a:r>
            <a:r>
              <a:rPr lang="en-US" sz="3200" dirty="0"/>
              <a:t> </a:t>
            </a:r>
            <a:r>
              <a:rPr lang="en-US" sz="3200" dirty="0" err="1"/>
              <a:t>dan</a:t>
            </a:r>
            <a:r>
              <a:rPr lang="en-US" sz="3200" dirty="0"/>
              <a:t> </a:t>
            </a:r>
            <a:r>
              <a:rPr lang="en-US" sz="3200" dirty="0" err="1"/>
              <a:t>bahasa</a:t>
            </a:r>
            <a:r>
              <a:rPr lang="en-US" sz="3200" dirty="0"/>
              <a:t> Latin yang </a:t>
            </a:r>
            <a:r>
              <a:rPr lang="en-US" sz="3200" dirty="0" err="1"/>
              <a:t>berarti</a:t>
            </a:r>
            <a:r>
              <a:rPr lang="en-US" sz="3200" dirty="0"/>
              <a:t> ”</a:t>
            </a:r>
            <a:r>
              <a:rPr lang="en-US" sz="3200" b="1" dirty="0" err="1"/>
              <a:t>melihat</a:t>
            </a:r>
            <a:r>
              <a:rPr lang="en-US" sz="3200" dirty="0"/>
              <a:t>” </a:t>
            </a:r>
            <a:r>
              <a:rPr lang="en-US" sz="3200" dirty="0" err="1"/>
              <a:t>dan</a:t>
            </a:r>
            <a:r>
              <a:rPr lang="en-US" sz="3200" dirty="0"/>
              <a:t> “</a:t>
            </a:r>
            <a:r>
              <a:rPr lang="en-US" sz="3200" b="1" dirty="0" err="1"/>
              <a:t>memperhatikan</a:t>
            </a:r>
            <a:r>
              <a:rPr lang="en-US" sz="3200" dirty="0"/>
              <a:t>”. </a:t>
            </a:r>
            <a:r>
              <a:rPr lang="en-US" sz="3200" dirty="0" err="1"/>
              <a:t>Istilah</a:t>
            </a:r>
            <a:r>
              <a:rPr lang="en-US" sz="3200" dirty="0"/>
              <a:t> </a:t>
            </a:r>
            <a:r>
              <a:rPr lang="en-US" sz="3200" dirty="0" err="1"/>
              <a:t>observasi</a:t>
            </a:r>
            <a:r>
              <a:rPr lang="en-US" sz="3200" dirty="0"/>
              <a:t> </a:t>
            </a:r>
            <a:r>
              <a:rPr lang="en-US" sz="3200" dirty="0" err="1"/>
              <a:t>diarahkan</a:t>
            </a:r>
            <a:r>
              <a:rPr lang="en-US" sz="3200" dirty="0"/>
              <a:t> </a:t>
            </a:r>
            <a:r>
              <a:rPr lang="en-US" sz="3200" dirty="0" err="1"/>
              <a:t>pada</a:t>
            </a:r>
            <a:r>
              <a:rPr lang="en-US" sz="3200" dirty="0"/>
              <a:t> </a:t>
            </a:r>
            <a:r>
              <a:rPr lang="en-US" sz="3200" dirty="0" err="1"/>
              <a:t>kegiatan</a:t>
            </a:r>
            <a:r>
              <a:rPr lang="en-US" sz="3200" dirty="0"/>
              <a:t> </a:t>
            </a:r>
            <a:r>
              <a:rPr lang="en-US" sz="3200" dirty="0" err="1"/>
              <a:t>memperhatikan</a:t>
            </a:r>
            <a:r>
              <a:rPr lang="en-US" sz="3200" dirty="0"/>
              <a:t> </a:t>
            </a:r>
            <a:r>
              <a:rPr lang="en-US" sz="3200" dirty="0" err="1"/>
              <a:t>secara</a:t>
            </a:r>
            <a:r>
              <a:rPr lang="en-US" sz="3200" dirty="0"/>
              <a:t> </a:t>
            </a:r>
            <a:r>
              <a:rPr lang="en-US" sz="3200" dirty="0" err="1"/>
              <a:t>akurat</a:t>
            </a:r>
            <a:r>
              <a:rPr lang="en-US" sz="3200" dirty="0"/>
              <a:t>, </a:t>
            </a:r>
            <a:r>
              <a:rPr lang="en-US" sz="3200" dirty="0" err="1"/>
              <a:t>mencatat</a:t>
            </a:r>
            <a:r>
              <a:rPr lang="en-US" sz="3200" dirty="0"/>
              <a:t> </a:t>
            </a:r>
            <a:r>
              <a:rPr lang="en-US" sz="3200" dirty="0" err="1"/>
              <a:t>fenomena</a:t>
            </a:r>
            <a:r>
              <a:rPr lang="en-US" sz="3200" dirty="0"/>
              <a:t> yang </a:t>
            </a:r>
            <a:r>
              <a:rPr lang="en-US" sz="3200" dirty="0" err="1"/>
              <a:t>muncul</a:t>
            </a:r>
            <a:r>
              <a:rPr lang="en-US" sz="3200" dirty="0"/>
              <a:t>, </a:t>
            </a:r>
            <a:r>
              <a:rPr lang="en-US" sz="3200" dirty="0" err="1"/>
              <a:t>dan</a:t>
            </a:r>
            <a:r>
              <a:rPr lang="en-US" sz="3200" dirty="0"/>
              <a:t> </a:t>
            </a:r>
            <a:r>
              <a:rPr lang="en-US" sz="3200" dirty="0" err="1"/>
              <a:t>mempertimbangkan</a:t>
            </a:r>
            <a:r>
              <a:rPr lang="en-US" sz="3200" dirty="0"/>
              <a:t> </a:t>
            </a:r>
            <a:r>
              <a:rPr lang="en-US" sz="3200" dirty="0" err="1"/>
              <a:t>hubungan</a:t>
            </a:r>
            <a:r>
              <a:rPr lang="en-US" sz="3200" dirty="0"/>
              <a:t> </a:t>
            </a:r>
            <a:r>
              <a:rPr lang="en-US" sz="3200" dirty="0" err="1"/>
              <a:t>antar</a:t>
            </a:r>
            <a:r>
              <a:rPr lang="en-US" sz="3200" dirty="0"/>
              <a:t> </a:t>
            </a:r>
            <a:r>
              <a:rPr lang="en-US" sz="3200" dirty="0" err="1"/>
              <a:t>aspek</a:t>
            </a:r>
            <a:r>
              <a:rPr lang="en-US" sz="3200" dirty="0"/>
              <a:t> </a:t>
            </a:r>
            <a:r>
              <a:rPr lang="en-US" sz="3200" dirty="0" err="1"/>
              <a:t>dalam</a:t>
            </a:r>
            <a:r>
              <a:rPr lang="en-US" sz="3200" dirty="0"/>
              <a:t> </a:t>
            </a:r>
            <a:r>
              <a:rPr lang="en-US" sz="3200" dirty="0" err="1"/>
              <a:t>fenomena</a:t>
            </a:r>
            <a:r>
              <a:rPr lang="en-US" sz="3200" dirty="0"/>
              <a:t> </a:t>
            </a:r>
            <a:r>
              <a:rPr lang="en-US" sz="3200" dirty="0" err="1"/>
              <a:t>tersebut</a:t>
            </a:r>
            <a:r>
              <a:rPr lang="en-US" sz="3200" dirty="0"/>
              <a:t>.</a:t>
            </a:r>
          </a:p>
          <a:p>
            <a:pPr marL="0" indent="0" algn="just">
              <a:buNone/>
            </a:pPr>
            <a:endParaRPr lang="en-US" sz="3200" dirty="0"/>
          </a:p>
        </p:txBody>
      </p:sp>
    </p:spTree>
    <p:extLst>
      <p:ext uri="{BB962C8B-B14F-4D97-AF65-F5344CB8AC3E}">
        <p14:creationId xmlns:p14="http://schemas.microsoft.com/office/powerpoint/2010/main" val="3418614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8001000" cy="1600200"/>
          </a:xfrm>
        </p:spPr>
        <p:txBody>
          <a:bodyPr>
            <a:normAutofit/>
          </a:bodyPr>
          <a:lstStyle/>
          <a:p>
            <a:r>
              <a:rPr lang="en-US" sz="4000" dirty="0" err="1">
                <a:solidFill>
                  <a:srgbClr val="FF0000"/>
                </a:solidFill>
              </a:rPr>
              <a:t>Kelebihan</a:t>
            </a:r>
            <a:r>
              <a:rPr lang="en-US" sz="4000" dirty="0">
                <a:solidFill>
                  <a:srgbClr val="FF0000"/>
                </a:solidFill>
              </a:rPr>
              <a:t> </a:t>
            </a:r>
            <a:r>
              <a:rPr lang="en-US" sz="4000" dirty="0" err="1">
                <a:solidFill>
                  <a:srgbClr val="FF0000"/>
                </a:solidFill>
              </a:rPr>
              <a:t>Teknik</a:t>
            </a:r>
            <a:r>
              <a:rPr lang="en-US" sz="4000" dirty="0">
                <a:solidFill>
                  <a:srgbClr val="FF0000"/>
                </a:solidFill>
              </a:rPr>
              <a:t> </a:t>
            </a:r>
            <a:r>
              <a:rPr lang="en-US" sz="4000" dirty="0" err="1">
                <a:solidFill>
                  <a:srgbClr val="FF0000"/>
                </a:solidFill>
              </a:rPr>
              <a:t>Observasi</a:t>
            </a:r>
            <a:endParaRPr lang="en-US" sz="4000" dirty="0">
              <a:solidFill>
                <a:srgbClr val="FF0000"/>
              </a:solidFill>
            </a:endParaRPr>
          </a:p>
        </p:txBody>
      </p:sp>
      <p:sp>
        <p:nvSpPr>
          <p:cNvPr id="3" name="Content Placeholder 2"/>
          <p:cNvSpPr>
            <a:spLocks noGrp="1"/>
          </p:cNvSpPr>
          <p:nvPr>
            <p:ph idx="1"/>
          </p:nvPr>
        </p:nvSpPr>
        <p:spPr>
          <a:xfrm>
            <a:off x="762000" y="685800"/>
            <a:ext cx="7543800" cy="4648200"/>
          </a:xfrm>
        </p:spPr>
        <p:txBody>
          <a:bodyPr>
            <a:normAutofit lnSpcReduction="10000"/>
          </a:bodyPr>
          <a:lstStyle/>
          <a:p>
            <a:pPr algn="just">
              <a:buFont typeface="Wingdings" pitchFamily="2" charset="2"/>
              <a:buChar char="v"/>
            </a:pPr>
            <a:r>
              <a:rPr lang="en-US" dirty="0" smtClean="0"/>
              <a:t>Data </a:t>
            </a:r>
            <a:r>
              <a:rPr lang="en-US" dirty="0"/>
              <a:t>yang </a:t>
            </a:r>
            <a:r>
              <a:rPr lang="en-US" dirty="0" err="1"/>
              <a:t>dikumpulkan</a:t>
            </a:r>
            <a:r>
              <a:rPr lang="en-US" dirty="0"/>
              <a:t> </a:t>
            </a:r>
            <a:r>
              <a:rPr lang="en-US" dirty="0" err="1"/>
              <a:t>melalui</a:t>
            </a:r>
            <a:r>
              <a:rPr lang="en-US" dirty="0"/>
              <a:t> </a:t>
            </a:r>
            <a:r>
              <a:rPr lang="en-US" dirty="0" err="1"/>
              <a:t>observasi</a:t>
            </a:r>
            <a:r>
              <a:rPr lang="en-US" dirty="0"/>
              <a:t> </a:t>
            </a:r>
            <a:r>
              <a:rPr lang="en-US" dirty="0" err="1"/>
              <a:t>cenderung</a:t>
            </a:r>
            <a:r>
              <a:rPr lang="en-US" dirty="0"/>
              <a:t> </a:t>
            </a:r>
            <a:r>
              <a:rPr lang="en-US" dirty="0" err="1"/>
              <a:t>mempunyai</a:t>
            </a:r>
            <a:r>
              <a:rPr lang="en-US" dirty="0"/>
              <a:t> </a:t>
            </a:r>
            <a:r>
              <a:rPr lang="en-US" dirty="0" err="1"/>
              <a:t>keandalan</a:t>
            </a:r>
            <a:r>
              <a:rPr lang="en-US" dirty="0"/>
              <a:t> yang </a:t>
            </a:r>
            <a:r>
              <a:rPr lang="en-US" dirty="0" err="1"/>
              <a:t>tinggi</a:t>
            </a:r>
            <a:r>
              <a:rPr lang="en-US" dirty="0"/>
              <a:t>.</a:t>
            </a:r>
            <a:br>
              <a:rPr lang="en-US" dirty="0"/>
            </a:br>
            <a:endParaRPr lang="en-US" dirty="0" smtClean="0"/>
          </a:p>
          <a:p>
            <a:pPr algn="just">
              <a:buFont typeface="Wingdings" pitchFamily="2" charset="2"/>
              <a:buChar char="v"/>
            </a:pPr>
            <a:r>
              <a:rPr lang="en-US" dirty="0" err="1" smtClean="0"/>
              <a:t>Penganalisis</a:t>
            </a:r>
            <a:r>
              <a:rPr lang="en-US" dirty="0" smtClean="0"/>
              <a:t> </a:t>
            </a:r>
            <a:r>
              <a:rPr lang="en-US" dirty="0" err="1"/>
              <a:t>melalui</a:t>
            </a:r>
            <a:r>
              <a:rPr lang="en-US" dirty="0"/>
              <a:t> </a:t>
            </a:r>
            <a:r>
              <a:rPr lang="en-US" dirty="0" err="1"/>
              <a:t>observasi</a:t>
            </a:r>
            <a:r>
              <a:rPr lang="en-US" dirty="0"/>
              <a:t> </a:t>
            </a:r>
            <a:r>
              <a:rPr lang="en-US" dirty="0" err="1"/>
              <a:t>dapat</a:t>
            </a:r>
            <a:r>
              <a:rPr lang="en-US" dirty="0"/>
              <a:t> </a:t>
            </a:r>
            <a:r>
              <a:rPr lang="en-US" dirty="0" err="1"/>
              <a:t>melihat</a:t>
            </a:r>
            <a:r>
              <a:rPr lang="en-US" dirty="0"/>
              <a:t> </a:t>
            </a:r>
            <a:r>
              <a:rPr lang="en-US" dirty="0" err="1"/>
              <a:t>langsung</a:t>
            </a:r>
            <a:r>
              <a:rPr lang="en-US" dirty="0"/>
              <a:t> </a:t>
            </a:r>
            <a:r>
              <a:rPr lang="en-US" dirty="0" err="1"/>
              <a:t>apa</a:t>
            </a:r>
            <a:r>
              <a:rPr lang="en-US" dirty="0"/>
              <a:t> yang </a:t>
            </a:r>
            <a:r>
              <a:rPr lang="en-US" dirty="0" err="1"/>
              <a:t>sedang</a:t>
            </a:r>
            <a:r>
              <a:rPr lang="en-US" dirty="0"/>
              <a:t> </a:t>
            </a:r>
            <a:r>
              <a:rPr lang="en-US" dirty="0" err="1"/>
              <a:t>dikerjakan</a:t>
            </a:r>
            <a:r>
              <a:rPr lang="en-US" dirty="0"/>
              <a:t>. </a:t>
            </a:r>
            <a:r>
              <a:rPr lang="en-US" dirty="0" err="1"/>
              <a:t>Pekerjaan-pekerjaan</a:t>
            </a:r>
            <a:r>
              <a:rPr lang="en-US" dirty="0"/>
              <a:t> yang </a:t>
            </a:r>
            <a:r>
              <a:rPr lang="en-US" dirty="0" err="1"/>
              <a:t>rumit</a:t>
            </a:r>
            <a:r>
              <a:rPr lang="en-US" dirty="0"/>
              <a:t> </a:t>
            </a:r>
            <a:r>
              <a:rPr lang="en-US" dirty="0" err="1"/>
              <a:t>kadang-kadang</a:t>
            </a:r>
            <a:r>
              <a:rPr lang="en-US" dirty="0"/>
              <a:t> </a:t>
            </a:r>
            <a:r>
              <a:rPr lang="en-US" dirty="0" err="1"/>
              <a:t>sulit</a:t>
            </a:r>
            <a:r>
              <a:rPr lang="en-US" dirty="0"/>
              <a:t> </a:t>
            </a:r>
            <a:r>
              <a:rPr lang="en-US" dirty="0" err="1"/>
              <a:t>untuk</a:t>
            </a:r>
            <a:r>
              <a:rPr lang="en-US" dirty="0"/>
              <a:t> </a:t>
            </a:r>
            <a:r>
              <a:rPr lang="en-US" dirty="0" err="1"/>
              <a:t>dijelaskan</a:t>
            </a:r>
            <a:r>
              <a:rPr lang="en-US" dirty="0"/>
              <a:t> </a:t>
            </a:r>
            <a:r>
              <a:rPr lang="en-US" dirty="0" err="1"/>
              <a:t>dengan</a:t>
            </a:r>
            <a:r>
              <a:rPr lang="en-US" dirty="0"/>
              <a:t> kata-kata. </a:t>
            </a:r>
            <a:r>
              <a:rPr lang="en-US" dirty="0" err="1"/>
              <a:t>Melalui</a:t>
            </a:r>
            <a:r>
              <a:rPr lang="en-US" dirty="0"/>
              <a:t> </a:t>
            </a:r>
            <a:r>
              <a:rPr lang="en-US" dirty="0" err="1"/>
              <a:t>observasi</a:t>
            </a:r>
            <a:r>
              <a:rPr lang="en-US" dirty="0"/>
              <a:t>, </a:t>
            </a:r>
            <a:r>
              <a:rPr lang="en-US" dirty="0" err="1"/>
              <a:t>penganalisis</a:t>
            </a:r>
            <a:r>
              <a:rPr lang="en-US" dirty="0"/>
              <a:t> </a:t>
            </a:r>
            <a:r>
              <a:rPr lang="en-US" dirty="0" err="1"/>
              <a:t>dapat</a:t>
            </a:r>
            <a:r>
              <a:rPr lang="en-US" dirty="0"/>
              <a:t> </a:t>
            </a:r>
            <a:r>
              <a:rPr lang="en-US" dirty="0" err="1"/>
              <a:t>mengidentifikasikan</a:t>
            </a:r>
            <a:r>
              <a:rPr lang="en-US" dirty="0"/>
              <a:t> </a:t>
            </a:r>
            <a:r>
              <a:rPr lang="en-US" dirty="0" err="1"/>
              <a:t>kegiatan-kegiatan</a:t>
            </a:r>
            <a:r>
              <a:rPr lang="en-US" dirty="0"/>
              <a:t> yang </a:t>
            </a:r>
            <a:r>
              <a:rPr lang="en-US" dirty="0" err="1"/>
              <a:t>tidak</a:t>
            </a:r>
            <a:r>
              <a:rPr lang="en-US" dirty="0"/>
              <a:t> </a:t>
            </a:r>
            <a:r>
              <a:rPr lang="en-US" dirty="0" err="1"/>
              <a:t>tepat</a:t>
            </a:r>
            <a:r>
              <a:rPr lang="en-US" dirty="0"/>
              <a:t> yang </a:t>
            </a:r>
            <a:r>
              <a:rPr lang="en-US" dirty="0" err="1" smtClean="0"/>
              <a:t>telah</a:t>
            </a:r>
            <a:r>
              <a:rPr lang="en-US" dirty="0" smtClean="0"/>
              <a:t> </a:t>
            </a:r>
            <a:r>
              <a:rPr lang="en-US" dirty="0" err="1" smtClean="0"/>
              <a:t>digambarkan</a:t>
            </a:r>
            <a:r>
              <a:rPr lang="en-US" dirty="0" smtClean="0"/>
              <a:t> </a:t>
            </a:r>
            <a:r>
              <a:rPr lang="en-US" dirty="0" err="1"/>
              <a:t>oleh</a:t>
            </a:r>
            <a:r>
              <a:rPr lang="en-US" dirty="0"/>
              <a:t> </a:t>
            </a:r>
            <a:r>
              <a:rPr lang="en-US" dirty="0" err="1"/>
              <a:t>teknik</a:t>
            </a:r>
            <a:r>
              <a:rPr lang="en-US" dirty="0"/>
              <a:t> </a:t>
            </a:r>
            <a:r>
              <a:rPr lang="en-US" dirty="0" err="1"/>
              <a:t>pengumpulan</a:t>
            </a:r>
            <a:r>
              <a:rPr lang="en-US" dirty="0"/>
              <a:t> data yang lain.</a:t>
            </a:r>
            <a:br>
              <a:rPr lang="en-US" dirty="0"/>
            </a:br>
            <a:endParaRPr lang="en-US" dirty="0" smtClean="0"/>
          </a:p>
          <a:p>
            <a:pPr algn="just">
              <a:buFont typeface="Wingdings" pitchFamily="2" charset="2"/>
              <a:buChar char="v"/>
            </a:pPr>
            <a:r>
              <a:rPr lang="en-US" dirty="0" err="1" smtClean="0"/>
              <a:t>Dengan</a:t>
            </a:r>
            <a:r>
              <a:rPr lang="en-US" dirty="0" smtClean="0"/>
              <a:t> </a:t>
            </a:r>
            <a:r>
              <a:rPr lang="en-US" dirty="0" err="1"/>
              <a:t>observasi</a:t>
            </a:r>
            <a:r>
              <a:rPr lang="en-US" dirty="0"/>
              <a:t>, </a:t>
            </a:r>
            <a:r>
              <a:rPr lang="en-US" dirty="0" err="1"/>
              <a:t>penganalisis</a:t>
            </a:r>
            <a:r>
              <a:rPr lang="en-US" dirty="0"/>
              <a:t> </a:t>
            </a:r>
            <a:r>
              <a:rPr lang="en-US" dirty="0" err="1"/>
              <a:t>dapat</a:t>
            </a:r>
            <a:r>
              <a:rPr lang="en-US" dirty="0"/>
              <a:t> </a:t>
            </a:r>
            <a:r>
              <a:rPr lang="en-US" dirty="0" err="1"/>
              <a:t>menggambarkan</a:t>
            </a:r>
            <a:r>
              <a:rPr lang="en-US" dirty="0"/>
              <a:t> </a:t>
            </a:r>
            <a:r>
              <a:rPr lang="en-US" dirty="0" err="1"/>
              <a:t>lingkungan</a:t>
            </a:r>
            <a:r>
              <a:rPr lang="en-US" dirty="0"/>
              <a:t> </a:t>
            </a:r>
            <a:r>
              <a:rPr lang="en-US" dirty="0" err="1"/>
              <a:t>fisik</a:t>
            </a:r>
            <a:r>
              <a:rPr lang="en-US" dirty="0"/>
              <a:t> </a:t>
            </a:r>
            <a:r>
              <a:rPr lang="en-US" dirty="0" err="1"/>
              <a:t>dari</a:t>
            </a:r>
            <a:r>
              <a:rPr lang="en-US" dirty="0"/>
              <a:t> </a:t>
            </a:r>
            <a:r>
              <a:rPr lang="en-US" dirty="0" err="1"/>
              <a:t>kegiatan-kegiatan</a:t>
            </a:r>
            <a:endParaRPr lang="en-US" dirty="0"/>
          </a:p>
          <a:p>
            <a:pPr marL="0" indent="0" algn="just">
              <a:buNone/>
            </a:pPr>
            <a:endParaRPr lang="en-US" dirty="0"/>
          </a:p>
        </p:txBody>
      </p:sp>
    </p:spTree>
    <p:extLst>
      <p:ext uri="{BB962C8B-B14F-4D97-AF65-F5344CB8AC3E}">
        <p14:creationId xmlns:p14="http://schemas.microsoft.com/office/powerpoint/2010/main" val="496672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8077200" cy="1600200"/>
          </a:xfrm>
        </p:spPr>
        <p:txBody>
          <a:bodyPr>
            <a:normAutofit/>
          </a:bodyPr>
          <a:lstStyle/>
          <a:p>
            <a:r>
              <a:rPr lang="en-US" sz="4000" dirty="0" err="1">
                <a:solidFill>
                  <a:srgbClr val="FF0000"/>
                </a:solidFill>
              </a:rPr>
              <a:t>Kekurangan</a:t>
            </a:r>
            <a:r>
              <a:rPr lang="en-US" sz="4000" dirty="0">
                <a:solidFill>
                  <a:srgbClr val="FF0000"/>
                </a:solidFill>
              </a:rPr>
              <a:t> </a:t>
            </a:r>
            <a:r>
              <a:rPr lang="en-US" sz="4000" dirty="0" err="1">
                <a:solidFill>
                  <a:srgbClr val="FF0000"/>
                </a:solidFill>
              </a:rPr>
              <a:t>Teknik</a:t>
            </a:r>
            <a:r>
              <a:rPr lang="en-US" sz="4000" dirty="0">
                <a:solidFill>
                  <a:srgbClr val="FF0000"/>
                </a:solidFill>
              </a:rPr>
              <a:t> </a:t>
            </a:r>
            <a:r>
              <a:rPr lang="en-US" sz="4000" dirty="0" err="1">
                <a:solidFill>
                  <a:srgbClr val="FF0000"/>
                </a:solidFill>
              </a:rPr>
              <a:t>Observasi</a:t>
            </a:r>
            <a:endParaRPr lang="en-US" sz="4000" dirty="0">
              <a:solidFill>
                <a:srgbClr val="FF0000"/>
              </a:solidFill>
            </a:endParaRPr>
          </a:p>
        </p:txBody>
      </p:sp>
      <p:sp>
        <p:nvSpPr>
          <p:cNvPr id="3" name="Content Placeholder 2"/>
          <p:cNvSpPr>
            <a:spLocks noGrp="1"/>
          </p:cNvSpPr>
          <p:nvPr>
            <p:ph idx="1"/>
          </p:nvPr>
        </p:nvSpPr>
        <p:spPr>
          <a:xfrm>
            <a:off x="762000" y="685800"/>
            <a:ext cx="7924800" cy="4724400"/>
          </a:xfrm>
        </p:spPr>
        <p:txBody>
          <a:bodyPr>
            <a:normAutofit fontScale="92500"/>
          </a:bodyPr>
          <a:lstStyle/>
          <a:p>
            <a:pPr>
              <a:buFont typeface="Wingdings" pitchFamily="2" charset="2"/>
              <a:buChar char="v"/>
            </a:pPr>
            <a:r>
              <a:rPr lang="en-US" dirty="0" err="1" smtClean="0"/>
              <a:t>Umumnya</a:t>
            </a:r>
            <a:r>
              <a:rPr lang="en-US" dirty="0" smtClean="0"/>
              <a:t> </a:t>
            </a:r>
            <a:r>
              <a:rPr lang="en-US" dirty="0"/>
              <a:t>orang yang </a:t>
            </a:r>
            <a:r>
              <a:rPr lang="en-US" dirty="0" err="1"/>
              <a:t>diamati</a:t>
            </a:r>
            <a:r>
              <a:rPr lang="en-US" dirty="0"/>
              <a:t> </a:t>
            </a:r>
            <a:r>
              <a:rPr lang="en-US" dirty="0" err="1"/>
              <a:t>merasa</a:t>
            </a:r>
            <a:r>
              <a:rPr lang="en-US" dirty="0"/>
              <a:t> </a:t>
            </a:r>
            <a:r>
              <a:rPr lang="en-US" dirty="0" err="1"/>
              <a:t>terganggu</a:t>
            </a:r>
            <a:r>
              <a:rPr lang="en-US" dirty="0"/>
              <a:t> </a:t>
            </a:r>
            <a:r>
              <a:rPr lang="en-US" dirty="0" err="1"/>
              <a:t>atau</a:t>
            </a:r>
            <a:r>
              <a:rPr lang="en-US" dirty="0"/>
              <a:t> </a:t>
            </a:r>
            <a:r>
              <a:rPr lang="en-US" dirty="0" err="1"/>
              <a:t>tidak</a:t>
            </a:r>
            <a:r>
              <a:rPr lang="en-US" dirty="0"/>
              <a:t> </a:t>
            </a:r>
            <a:r>
              <a:rPr lang="en-US" dirty="0" err="1"/>
              <a:t>nyaman</a:t>
            </a:r>
            <a:r>
              <a:rPr lang="en-US" dirty="0"/>
              <a:t>, </a:t>
            </a:r>
            <a:r>
              <a:rPr lang="en-US" dirty="0" err="1"/>
              <a:t>sehingga</a:t>
            </a:r>
            <a:r>
              <a:rPr lang="en-US" dirty="0"/>
              <a:t> </a:t>
            </a:r>
            <a:r>
              <a:rPr lang="en-US" dirty="0" err="1"/>
              <a:t>akan</a:t>
            </a:r>
            <a:r>
              <a:rPr lang="en-US" dirty="0"/>
              <a:t> </a:t>
            </a:r>
            <a:r>
              <a:rPr lang="en-US" dirty="0" err="1"/>
              <a:t>melakukan</a:t>
            </a:r>
            <a:r>
              <a:rPr lang="en-US" dirty="0"/>
              <a:t> </a:t>
            </a:r>
            <a:r>
              <a:rPr lang="en-US" dirty="0" err="1"/>
              <a:t>pekerjaanya</a:t>
            </a:r>
            <a:r>
              <a:rPr lang="en-US" dirty="0"/>
              <a:t> </a:t>
            </a:r>
            <a:r>
              <a:rPr lang="en-US" dirty="0" err="1"/>
              <a:t>dengan</a:t>
            </a:r>
            <a:r>
              <a:rPr lang="en-US" dirty="0"/>
              <a:t> </a:t>
            </a:r>
            <a:r>
              <a:rPr lang="en-US" dirty="0" err="1" smtClean="0"/>
              <a:t>tidak</a:t>
            </a:r>
            <a:r>
              <a:rPr lang="en-US" dirty="0"/>
              <a:t> </a:t>
            </a:r>
            <a:r>
              <a:rPr lang="en-US" dirty="0" err="1" smtClean="0"/>
              <a:t>semestinya</a:t>
            </a:r>
            <a:r>
              <a:rPr lang="en-US" dirty="0"/>
              <a:t>.</a:t>
            </a:r>
            <a:br>
              <a:rPr lang="en-US" dirty="0"/>
            </a:br>
            <a:endParaRPr lang="en-US" dirty="0" smtClean="0"/>
          </a:p>
          <a:p>
            <a:pPr>
              <a:buFont typeface="Wingdings" pitchFamily="2" charset="2"/>
              <a:buChar char="v"/>
            </a:pPr>
            <a:r>
              <a:rPr lang="en-US" dirty="0" err="1" smtClean="0"/>
              <a:t>Pekerjaan</a:t>
            </a:r>
            <a:r>
              <a:rPr lang="en-US" dirty="0" smtClean="0"/>
              <a:t> </a:t>
            </a:r>
            <a:r>
              <a:rPr lang="en-US" dirty="0"/>
              <a:t>yang </a:t>
            </a:r>
            <a:r>
              <a:rPr lang="en-US" dirty="0" err="1"/>
              <a:t>sedang</a:t>
            </a:r>
            <a:r>
              <a:rPr lang="en-US" dirty="0"/>
              <a:t> </a:t>
            </a:r>
            <a:r>
              <a:rPr lang="en-US" dirty="0" err="1"/>
              <a:t>diobservasi</a:t>
            </a:r>
            <a:r>
              <a:rPr lang="en-US" dirty="0"/>
              <a:t> </a:t>
            </a:r>
            <a:r>
              <a:rPr lang="en-US" dirty="0" err="1"/>
              <a:t>mungkin</a:t>
            </a:r>
            <a:r>
              <a:rPr lang="en-US" dirty="0"/>
              <a:t> </a:t>
            </a:r>
            <a:r>
              <a:rPr lang="en-US" dirty="0" err="1"/>
              <a:t>tidak</a:t>
            </a:r>
            <a:r>
              <a:rPr lang="en-US" dirty="0"/>
              <a:t> </a:t>
            </a:r>
            <a:r>
              <a:rPr lang="en-US" dirty="0" err="1"/>
              <a:t>dapat</a:t>
            </a:r>
            <a:r>
              <a:rPr lang="en-US" dirty="0"/>
              <a:t> </a:t>
            </a:r>
            <a:r>
              <a:rPr lang="en-US" dirty="0" err="1"/>
              <a:t>mewakili</a:t>
            </a:r>
            <a:r>
              <a:rPr lang="en-US" dirty="0"/>
              <a:t> </a:t>
            </a:r>
            <a:r>
              <a:rPr lang="en-US" dirty="0" err="1"/>
              <a:t>suatu</a:t>
            </a:r>
            <a:r>
              <a:rPr lang="en-US" dirty="0"/>
              <a:t> </a:t>
            </a:r>
            <a:r>
              <a:rPr lang="en-US" dirty="0" err="1"/>
              <a:t>tingkat</a:t>
            </a:r>
            <a:r>
              <a:rPr lang="en-US" dirty="0"/>
              <a:t> </a:t>
            </a:r>
            <a:r>
              <a:rPr lang="en-US" dirty="0" err="1"/>
              <a:t>kesulitas</a:t>
            </a:r>
            <a:r>
              <a:rPr lang="en-US" dirty="0"/>
              <a:t> </a:t>
            </a:r>
            <a:r>
              <a:rPr lang="en-US" dirty="0" err="1"/>
              <a:t>pekerjaan</a:t>
            </a:r>
            <a:r>
              <a:rPr lang="en-US" dirty="0"/>
              <a:t> </a:t>
            </a:r>
            <a:r>
              <a:rPr lang="en-US" dirty="0" err="1"/>
              <a:t>tertentu</a:t>
            </a:r>
            <a:r>
              <a:rPr lang="en-US" dirty="0"/>
              <a:t> </a:t>
            </a:r>
            <a:r>
              <a:rPr lang="en-US" dirty="0" err="1"/>
              <a:t>atau</a:t>
            </a:r>
            <a:r>
              <a:rPr lang="en-US" dirty="0"/>
              <a:t> </a:t>
            </a:r>
            <a:r>
              <a:rPr lang="en-US" dirty="0" err="1"/>
              <a:t>kegiatan-kegiatan</a:t>
            </a:r>
            <a:r>
              <a:rPr lang="en-US" dirty="0"/>
              <a:t> </a:t>
            </a:r>
            <a:r>
              <a:rPr lang="en-US" dirty="0" err="1"/>
              <a:t>khusus</a:t>
            </a:r>
            <a:r>
              <a:rPr lang="en-US" dirty="0"/>
              <a:t> yang </a:t>
            </a:r>
            <a:r>
              <a:rPr lang="en-US" dirty="0" err="1"/>
              <a:t>tidak</a:t>
            </a:r>
            <a:r>
              <a:rPr lang="en-US" dirty="0"/>
              <a:t> </a:t>
            </a:r>
            <a:r>
              <a:rPr lang="en-US" dirty="0" err="1"/>
              <a:t>selalu</a:t>
            </a:r>
            <a:r>
              <a:rPr lang="en-US" dirty="0"/>
              <a:t> </a:t>
            </a:r>
            <a:r>
              <a:rPr lang="en-US" dirty="0" err="1"/>
              <a:t>dilakukan</a:t>
            </a:r>
            <a:r>
              <a:rPr lang="en-US" dirty="0"/>
              <a:t/>
            </a:r>
            <a:br>
              <a:rPr lang="en-US" dirty="0"/>
            </a:br>
            <a:endParaRPr lang="en-US" dirty="0" smtClean="0"/>
          </a:p>
          <a:p>
            <a:pPr>
              <a:buFont typeface="Wingdings" pitchFamily="2" charset="2"/>
              <a:buChar char="v"/>
            </a:pPr>
            <a:r>
              <a:rPr lang="en-US" dirty="0" err="1" smtClean="0"/>
              <a:t>Observasi</a:t>
            </a:r>
            <a:r>
              <a:rPr lang="en-US" dirty="0" smtClean="0"/>
              <a:t> </a:t>
            </a:r>
            <a:r>
              <a:rPr lang="en-US" dirty="0" err="1"/>
              <a:t>dapat</a:t>
            </a:r>
            <a:r>
              <a:rPr lang="en-US" dirty="0"/>
              <a:t> </a:t>
            </a:r>
            <a:r>
              <a:rPr lang="en-US" dirty="0" err="1"/>
              <a:t>mengganggu</a:t>
            </a:r>
            <a:r>
              <a:rPr lang="en-US" dirty="0"/>
              <a:t> </a:t>
            </a:r>
            <a:r>
              <a:rPr lang="en-US" dirty="0" err="1"/>
              <a:t>pekerjaan</a:t>
            </a:r>
            <a:r>
              <a:rPr lang="en-US" dirty="0"/>
              <a:t> yang </a:t>
            </a:r>
            <a:r>
              <a:rPr lang="en-US" dirty="0" err="1"/>
              <a:t>sedang</a:t>
            </a:r>
            <a:r>
              <a:rPr lang="en-US" dirty="0"/>
              <a:t> </a:t>
            </a:r>
            <a:r>
              <a:rPr lang="en-US" dirty="0" err="1"/>
              <a:t>dilakukan</a:t>
            </a:r>
            <a:r>
              <a:rPr lang="en-US" dirty="0"/>
              <a:t>.</a:t>
            </a:r>
            <a:br>
              <a:rPr lang="en-US" dirty="0"/>
            </a:br>
            <a:endParaRPr lang="en-US" dirty="0" smtClean="0"/>
          </a:p>
          <a:p>
            <a:pPr>
              <a:buFont typeface="Wingdings" pitchFamily="2" charset="2"/>
              <a:buChar char="v"/>
            </a:pPr>
            <a:r>
              <a:rPr lang="en-US" dirty="0" smtClean="0"/>
              <a:t>Orang </a:t>
            </a:r>
            <a:r>
              <a:rPr lang="en-US" dirty="0"/>
              <a:t>yang </a:t>
            </a:r>
            <a:r>
              <a:rPr lang="en-US" dirty="0" err="1"/>
              <a:t>diamati</a:t>
            </a:r>
            <a:r>
              <a:rPr lang="en-US" dirty="0"/>
              <a:t> </a:t>
            </a:r>
            <a:r>
              <a:rPr lang="en-US" dirty="0" err="1"/>
              <a:t>cenderung</a:t>
            </a:r>
            <a:r>
              <a:rPr lang="en-US" dirty="0"/>
              <a:t> </a:t>
            </a:r>
            <a:r>
              <a:rPr lang="en-US" dirty="0" err="1"/>
              <a:t>melakukan</a:t>
            </a:r>
            <a:r>
              <a:rPr lang="en-US" dirty="0"/>
              <a:t> </a:t>
            </a:r>
            <a:r>
              <a:rPr lang="en-US" dirty="0" err="1"/>
              <a:t>pekerjaannya</a:t>
            </a:r>
            <a:r>
              <a:rPr lang="en-US" dirty="0"/>
              <a:t> </a:t>
            </a:r>
            <a:r>
              <a:rPr lang="en-US" dirty="0" err="1"/>
              <a:t>dengan</a:t>
            </a:r>
            <a:r>
              <a:rPr lang="en-US" dirty="0"/>
              <a:t> </a:t>
            </a:r>
            <a:r>
              <a:rPr lang="en-US" dirty="0" err="1"/>
              <a:t>lebih</a:t>
            </a:r>
            <a:r>
              <a:rPr lang="en-US" dirty="0"/>
              <a:t> </a:t>
            </a:r>
            <a:r>
              <a:rPr lang="en-US" dirty="0" err="1"/>
              <a:t>baik</a:t>
            </a:r>
            <a:r>
              <a:rPr lang="en-US" dirty="0"/>
              <a:t> </a:t>
            </a:r>
            <a:r>
              <a:rPr lang="en-US" dirty="0" err="1"/>
              <a:t>dari</a:t>
            </a:r>
            <a:r>
              <a:rPr lang="en-US" dirty="0"/>
              <a:t> </a:t>
            </a:r>
            <a:r>
              <a:rPr lang="en-US" dirty="0" err="1"/>
              <a:t>biasanya</a:t>
            </a:r>
            <a:r>
              <a:rPr lang="en-US" dirty="0"/>
              <a:t> </a:t>
            </a:r>
            <a:r>
              <a:rPr lang="en-US" dirty="0" err="1"/>
              <a:t>dan</a:t>
            </a:r>
            <a:r>
              <a:rPr lang="en-US" dirty="0"/>
              <a:t> </a:t>
            </a:r>
            <a:r>
              <a:rPr lang="en-US" dirty="0" err="1"/>
              <a:t>sering</a:t>
            </a:r>
            <a:r>
              <a:rPr lang="en-US" dirty="0"/>
              <a:t> </a:t>
            </a:r>
            <a:r>
              <a:rPr lang="en-US" dirty="0" err="1"/>
              <a:t>menutupi</a:t>
            </a:r>
            <a:r>
              <a:rPr lang="en-US" dirty="0"/>
              <a:t> </a:t>
            </a:r>
            <a:r>
              <a:rPr lang="en-US" dirty="0" err="1"/>
              <a:t>kejelekannya</a:t>
            </a:r>
            <a:r>
              <a:rPr lang="en-US" dirty="0"/>
              <a:t>.</a:t>
            </a:r>
          </a:p>
          <a:p>
            <a:pPr marL="0" indent="0">
              <a:buNone/>
            </a:pPr>
            <a:endParaRPr lang="en-US" dirty="0"/>
          </a:p>
        </p:txBody>
      </p:sp>
    </p:spTree>
    <p:extLst>
      <p:ext uri="{BB962C8B-B14F-4D97-AF65-F5344CB8AC3E}">
        <p14:creationId xmlns:p14="http://schemas.microsoft.com/office/powerpoint/2010/main" val="3805334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86400"/>
            <a:ext cx="6781800" cy="685800"/>
          </a:xfrm>
        </p:spPr>
        <p:txBody>
          <a:bodyPr>
            <a:normAutofit fontScale="90000"/>
          </a:bodyPr>
          <a:lstStyle/>
          <a:p>
            <a:r>
              <a:rPr lang="en-US" sz="4000" dirty="0" err="1" smtClean="0">
                <a:solidFill>
                  <a:srgbClr val="FF0000"/>
                </a:solidFill>
              </a:rPr>
              <a:t>Analisis</a:t>
            </a:r>
            <a:r>
              <a:rPr lang="en-US" sz="4000" dirty="0" smtClean="0">
                <a:solidFill>
                  <a:srgbClr val="FF0000"/>
                </a:solidFill>
              </a:rPr>
              <a:t> </a:t>
            </a:r>
            <a:r>
              <a:rPr lang="en-US" sz="4000" dirty="0" err="1" smtClean="0">
                <a:solidFill>
                  <a:srgbClr val="FF0000"/>
                </a:solidFill>
              </a:rPr>
              <a:t>Dokumen</a:t>
            </a:r>
            <a:endParaRPr lang="en-US" sz="4000" dirty="0">
              <a:solidFill>
                <a:srgbClr val="FF0000"/>
              </a:solidFill>
            </a:endParaRPr>
          </a:p>
        </p:txBody>
      </p:sp>
      <p:sp>
        <p:nvSpPr>
          <p:cNvPr id="3" name="Content Placeholder 2"/>
          <p:cNvSpPr>
            <a:spLocks noGrp="1"/>
          </p:cNvSpPr>
          <p:nvPr>
            <p:ph idx="1"/>
          </p:nvPr>
        </p:nvSpPr>
        <p:spPr>
          <a:xfrm>
            <a:off x="381000" y="1143000"/>
            <a:ext cx="8382000" cy="4724400"/>
          </a:xfrm>
        </p:spPr>
        <p:txBody>
          <a:bodyPr>
            <a:normAutofit/>
          </a:bodyPr>
          <a:lstStyle/>
          <a:p>
            <a:pPr marL="0" indent="0" algn="just">
              <a:buNone/>
            </a:pPr>
            <a:r>
              <a:rPr lang="en-US" dirty="0" err="1"/>
              <a:t>Pada</a:t>
            </a:r>
            <a:r>
              <a:rPr lang="en-US" dirty="0"/>
              <a:t> </a:t>
            </a:r>
            <a:r>
              <a:rPr lang="en-US" dirty="0" err="1"/>
              <a:t>metode</a:t>
            </a:r>
            <a:r>
              <a:rPr lang="en-US" dirty="0"/>
              <a:t> </a:t>
            </a:r>
            <a:r>
              <a:rPr lang="en-US" dirty="0" err="1"/>
              <a:t>analisa</a:t>
            </a:r>
            <a:r>
              <a:rPr lang="en-US" dirty="0"/>
              <a:t> </a:t>
            </a:r>
            <a:r>
              <a:rPr lang="en-US" dirty="0" err="1"/>
              <a:t>dokumen</a:t>
            </a:r>
            <a:r>
              <a:rPr lang="en-US" dirty="0"/>
              <a:t> </a:t>
            </a:r>
            <a:r>
              <a:rPr lang="en-US" dirty="0" err="1"/>
              <a:t>sering</a:t>
            </a:r>
            <a:r>
              <a:rPr lang="en-US" dirty="0"/>
              <a:t> </a:t>
            </a:r>
            <a:r>
              <a:rPr lang="en-US" dirty="0" err="1"/>
              <a:t>juga</a:t>
            </a:r>
            <a:r>
              <a:rPr lang="en-US" dirty="0"/>
              <a:t> </a:t>
            </a:r>
            <a:r>
              <a:rPr lang="en-US" dirty="0" err="1"/>
              <a:t>disebut</a:t>
            </a:r>
            <a:r>
              <a:rPr lang="en-US" dirty="0"/>
              <a:t> </a:t>
            </a:r>
            <a:r>
              <a:rPr lang="en-US" dirty="0" err="1"/>
              <a:t>dengan</a:t>
            </a:r>
            <a:r>
              <a:rPr lang="en-US" dirty="0"/>
              <a:t> </a:t>
            </a:r>
            <a:r>
              <a:rPr lang="en-US" dirty="0" err="1"/>
              <a:t>analisis</a:t>
            </a:r>
            <a:r>
              <a:rPr lang="en-US" dirty="0"/>
              <a:t> </a:t>
            </a:r>
            <a:r>
              <a:rPr lang="en-US" dirty="0" err="1"/>
              <a:t>kegiatan</a:t>
            </a:r>
            <a:r>
              <a:rPr lang="en-US" dirty="0"/>
              <a:t> </a:t>
            </a:r>
            <a:r>
              <a:rPr lang="en-US" dirty="0" err="1"/>
              <a:t>atau</a:t>
            </a:r>
            <a:r>
              <a:rPr lang="en-US" dirty="0"/>
              <a:t> activity analysis</a:t>
            </a:r>
            <a:r>
              <a:rPr lang="en-US" dirty="0" smtClean="0"/>
              <a:t>. </a:t>
            </a:r>
            <a:r>
              <a:rPr lang="en-US" dirty="0" err="1" smtClean="0"/>
              <a:t>Tahap</a:t>
            </a:r>
            <a:r>
              <a:rPr lang="en-US" dirty="0" smtClean="0"/>
              <a:t> </a:t>
            </a:r>
            <a:r>
              <a:rPr lang="en-US" dirty="0" err="1" smtClean="0"/>
              <a:t>ini</a:t>
            </a:r>
            <a:r>
              <a:rPr lang="en-US" dirty="0" smtClean="0"/>
              <a:t> </a:t>
            </a:r>
            <a:r>
              <a:rPr lang="en-US" dirty="0" err="1" smtClean="0"/>
              <a:t>adalah</a:t>
            </a:r>
            <a:r>
              <a:rPr lang="en-US" dirty="0" smtClean="0"/>
              <a:t> </a:t>
            </a:r>
            <a:r>
              <a:rPr lang="en-US" dirty="0" err="1" smtClean="0"/>
              <a:t>tahap</a:t>
            </a:r>
            <a:r>
              <a:rPr lang="en-US" dirty="0" smtClean="0"/>
              <a:t> </a:t>
            </a:r>
            <a:r>
              <a:rPr lang="en-US" dirty="0" err="1" smtClean="0"/>
              <a:t>mengumpulkan</a:t>
            </a:r>
            <a:r>
              <a:rPr lang="en-US" dirty="0" smtClean="0"/>
              <a:t> </a:t>
            </a:r>
            <a:r>
              <a:rPr lang="en-US" dirty="0" err="1" smtClean="0"/>
              <a:t>Dokumen</a:t>
            </a:r>
            <a:r>
              <a:rPr lang="en-US" dirty="0" smtClean="0"/>
              <a:t> yang </a:t>
            </a:r>
            <a:r>
              <a:rPr lang="en-US" b="1" u="sng" dirty="0" err="1" smtClean="0"/>
              <a:t>berkaitan</a:t>
            </a:r>
            <a:r>
              <a:rPr lang="en-US" dirty="0" smtClean="0"/>
              <a:t> </a:t>
            </a:r>
            <a:r>
              <a:rPr lang="en-US" dirty="0" err="1" smtClean="0"/>
              <a:t>dengan</a:t>
            </a:r>
            <a:r>
              <a:rPr lang="en-US" dirty="0" smtClean="0"/>
              <a:t>  proses </a:t>
            </a:r>
            <a:r>
              <a:rPr lang="en-US" dirty="0" err="1" smtClean="0"/>
              <a:t>bisnis</a:t>
            </a:r>
            <a:r>
              <a:rPr lang="en-US" dirty="0" smtClean="0"/>
              <a:t> </a:t>
            </a:r>
            <a:r>
              <a:rPr lang="en-US" dirty="0" err="1" smtClean="0"/>
              <a:t>dari</a:t>
            </a:r>
            <a:r>
              <a:rPr lang="en-US" dirty="0" smtClean="0"/>
              <a:t> </a:t>
            </a:r>
            <a:r>
              <a:rPr lang="en-US" dirty="0" err="1" smtClean="0"/>
              <a:t>Sistem</a:t>
            </a:r>
            <a:r>
              <a:rPr lang="en-US" dirty="0" smtClean="0"/>
              <a:t> </a:t>
            </a:r>
            <a:r>
              <a:rPr lang="en-US" dirty="0" err="1" smtClean="0"/>
              <a:t>atau</a:t>
            </a:r>
            <a:r>
              <a:rPr lang="en-US" dirty="0" smtClean="0"/>
              <a:t> </a:t>
            </a:r>
            <a:r>
              <a:rPr lang="en-US" dirty="0" err="1" smtClean="0"/>
              <a:t>aplikasi</a:t>
            </a:r>
            <a:r>
              <a:rPr lang="en-US" dirty="0" smtClean="0"/>
              <a:t> yang </a:t>
            </a:r>
            <a:r>
              <a:rPr lang="en-US" dirty="0" err="1" smtClean="0"/>
              <a:t>akan</a:t>
            </a:r>
            <a:r>
              <a:rPr lang="en-US" dirty="0" smtClean="0"/>
              <a:t> </a:t>
            </a:r>
            <a:r>
              <a:rPr lang="en-US" dirty="0" err="1" smtClean="0"/>
              <a:t>dibangun</a:t>
            </a:r>
            <a:r>
              <a:rPr lang="en-US" dirty="0" smtClean="0"/>
              <a:t>.</a:t>
            </a:r>
          </a:p>
          <a:p>
            <a:pPr marL="0" indent="0" algn="just">
              <a:buNone/>
            </a:pPr>
            <a:r>
              <a:rPr lang="en-US" dirty="0" err="1" smtClean="0"/>
              <a:t>Adapun</a:t>
            </a:r>
            <a:r>
              <a:rPr lang="en-US" dirty="0" smtClean="0"/>
              <a:t> </a:t>
            </a:r>
            <a:r>
              <a:rPr lang="en-US" dirty="0" err="1" smtClean="0"/>
              <a:t>dokumen</a:t>
            </a:r>
            <a:r>
              <a:rPr lang="en-US" dirty="0" smtClean="0"/>
              <a:t> yang </a:t>
            </a:r>
            <a:r>
              <a:rPr lang="en-US" dirty="0" err="1" smtClean="0"/>
              <a:t>dapat</a:t>
            </a:r>
            <a:r>
              <a:rPr lang="en-US" dirty="0" smtClean="0"/>
              <a:t> </a:t>
            </a:r>
            <a:r>
              <a:rPr lang="en-US" b="1" dirty="0" err="1" smtClean="0">
                <a:solidFill>
                  <a:srgbClr val="FF0000"/>
                </a:solidFill>
              </a:rPr>
              <a:t>dikumpulkan</a:t>
            </a:r>
            <a:r>
              <a:rPr lang="en-US" dirty="0" smtClean="0"/>
              <a:t> </a:t>
            </a:r>
            <a:r>
              <a:rPr lang="en-US" dirty="0" err="1" smtClean="0"/>
              <a:t>seperti</a:t>
            </a:r>
            <a:r>
              <a:rPr lang="en-US" dirty="0" smtClean="0"/>
              <a:t> :</a:t>
            </a:r>
          </a:p>
          <a:p>
            <a:pPr algn="just">
              <a:buFont typeface="Wingdings" pitchFamily="2" charset="2"/>
              <a:buChar char="v"/>
            </a:pPr>
            <a:r>
              <a:rPr lang="en-US" dirty="0" err="1" smtClean="0"/>
              <a:t>Kebijakan</a:t>
            </a:r>
            <a:r>
              <a:rPr lang="en-US" dirty="0" smtClean="0"/>
              <a:t> </a:t>
            </a:r>
            <a:r>
              <a:rPr lang="en-US" dirty="0" err="1" smtClean="0"/>
              <a:t>Organisasi</a:t>
            </a:r>
            <a:r>
              <a:rPr lang="en-US" dirty="0" smtClean="0"/>
              <a:t>/</a:t>
            </a:r>
            <a:r>
              <a:rPr lang="en-US" dirty="0" err="1" smtClean="0"/>
              <a:t>perusahaan</a:t>
            </a:r>
            <a:r>
              <a:rPr lang="en-US" dirty="0" smtClean="0"/>
              <a:t>(</a:t>
            </a:r>
            <a:r>
              <a:rPr lang="en-US" dirty="0" err="1" smtClean="0"/>
              <a:t>seperti</a:t>
            </a:r>
            <a:r>
              <a:rPr lang="en-US" dirty="0" smtClean="0"/>
              <a:t> SK, </a:t>
            </a:r>
            <a:r>
              <a:rPr lang="en-US" dirty="0" err="1" smtClean="0"/>
              <a:t>Surat</a:t>
            </a:r>
            <a:r>
              <a:rPr lang="en-US" dirty="0" smtClean="0"/>
              <a:t> </a:t>
            </a:r>
            <a:r>
              <a:rPr lang="en-US" dirty="0" err="1" smtClean="0"/>
              <a:t>Tugas</a:t>
            </a:r>
            <a:r>
              <a:rPr lang="en-US" dirty="0" smtClean="0"/>
              <a:t>) </a:t>
            </a:r>
            <a:r>
              <a:rPr lang="en-US" dirty="0" err="1" smtClean="0"/>
              <a:t>dll</a:t>
            </a:r>
            <a:endParaRPr lang="en-US" dirty="0" smtClean="0"/>
          </a:p>
          <a:p>
            <a:pPr algn="just">
              <a:buFont typeface="Wingdings" pitchFamily="2" charset="2"/>
              <a:buChar char="v"/>
            </a:pPr>
            <a:r>
              <a:rPr lang="en-US" dirty="0" err="1" smtClean="0"/>
              <a:t>Aturan</a:t>
            </a:r>
            <a:r>
              <a:rPr lang="en-US" dirty="0" smtClean="0"/>
              <a:t> </a:t>
            </a:r>
            <a:r>
              <a:rPr lang="en-US" dirty="0" err="1" smtClean="0"/>
              <a:t>Organisasi</a:t>
            </a:r>
            <a:r>
              <a:rPr lang="en-US" dirty="0" smtClean="0"/>
              <a:t>/Perusahaan</a:t>
            </a:r>
          </a:p>
          <a:p>
            <a:pPr algn="just">
              <a:buFont typeface="Wingdings" pitchFamily="2" charset="2"/>
              <a:buChar char="v"/>
            </a:pPr>
            <a:r>
              <a:rPr lang="en-US" i="1" dirty="0" smtClean="0"/>
              <a:t>Standard Operational Procedure </a:t>
            </a:r>
            <a:r>
              <a:rPr lang="en-US" dirty="0" smtClean="0"/>
              <a:t>(SOP)</a:t>
            </a:r>
          </a:p>
          <a:p>
            <a:pPr algn="just">
              <a:buFont typeface="Wingdings" pitchFamily="2" charset="2"/>
              <a:buChar char="v"/>
            </a:pPr>
            <a:r>
              <a:rPr lang="en-US" dirty="0" err="1" smtClean="0"/>
              <a:t>Instruksi</a:t>
            </a:r>
            <a:r>
              <a:rPr lang="en-US" dirty="0" smtClean="0"/>
              <a:t> </a:t>
            </a:r>
            <a:r>
              <a:rPr lang="en-US" dirty="0" err="1" smtClean="0"/>
              <a:t>Kerja</a:t>
            </a:r>
            <a:r>
              <a:rPr lang="en-US" dirty="0" smtClean="0"/>
              <a:t> (IK)</a:t>
            </a:r>
          </a:p>
          <a:p>
            <a:pPr algn="just">
              <a:buFont typeface="Wingdings" pitchFamily="2" charset="2"/>
              <a:buChar char="v"/>
            </a:pPr>
            <a:r>
              <a:rPr lang="en-US" dirty="0" err="1" smtClean="0"/>
              <a:t>Struktur</a:t>
            </a:r>
            <a:r>
              <a:rPr lang="en-US" dirty="0" smtClean="0"/>
              <a:t> </a:t>
            </a:r>
            <a:r>
              <a:rPr lang="en-US" dirty="0" err="1" smtClean="0"/>
              <a:t>Organisasi</a:t>
            </a:r>
            <a:r>
              <a:rPr lang="en-US" dirty="0" smtClean="0"/>
              <a:t> &amp; Tata </a:t>
            </a:r>
            <a:r>
              <a:rPr lang="en-US" dirty="0" err="1" smtClean="0"/>
              <a:t>kelola</a:t>
            </a:r>
            <a:r>
              <a:rPr lang="en-US" dirty="0" smtClean="0"/>
              <a:t> (SOTK)</a:t>
            </a:r>
          </a:p>
          <a:p>
            <a:pPr algn="just">
              <a:buFont typeface="Wingdings" pitchFamily="2" charset="2"/>
              <a:buChar char="v"/>
            </a:pPr>
            <a:r>
              <a:rPr lang="en-US" dirty="0" err="1" smtClean="0"/>
              <a:t>Dokumen</a:t>
            </a:r>
            <a:r>
              <a:rPr lang="en-US" dirty="0" smtClean="0"/>
              <a:t> </a:t>
            </a:r>
            <a:r>
              <a:rPr lang="en-US" dirty="0" err="1" smtClean="0"/>
              <a:t>Lainnya</a:t>
            </a:r>
            <a:r>
              <a:rPr lang="en-US" dirty="0" smtClean="0"/>
              <a:t> yang </a:t>
            </a:r>
            <a:r>
              <a:rPr lang="en-US" dirty="0" err="1" smtClean="0"/>
              <a:t>mendukung</a:t>
            </a:r>
            <a:endParaRPr lang="en-US" dirty="0" smtClean="0"/>
          </a:p>
          <a:p>
            <a:pPr marL="0" indent="0" algn="just">
              <a:buNone/>
            </a:pPr>
            <a:endParaRPr lang="en-US" dirty="0" smtClean="0"/>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4997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86400"/>
            <a:ext cx="7848600" cy="1066800"/>
          </a:xfrm>
        </p:spPr>
        <p:txBody>
          <a:bodyPr>
            <a:noAutofit/>
          </a:bodyPr>
          <a:lstStyle/>
          <a:p>
            <a:r>
              <a:rPr lang="en-US" sz="3600" b="1" dirty="0">
                <a:latin typeface="+mn-lt"/>
              </a:rPr>
              <a:t>Joint Application Development (JAD</a:t>
            </a:r>
            <a:r>
              <a:rPr lang="en-US" sz="3600" dirty="0">
                <a:latin typeface="+mn-lt"/>
              </a:rPr>
              <a:t>)</a:t>
            </a:r>
            <a:br>
              <a:rPr lang="en-US" sz="3600" dirty="0">
                <a:latin typeface="+mn-lt"/>
              </a:rPr>
            </a:br>
            <a:endParaRPr lang="en-US" sz="3600" dirty="0">
              <a:latin typeface="+mn-lt"/>
            </a:endParaRPr>
          </a:p>
        </p:txBody>
      </p:sp>
      <p:sp>
        <p:nvSpPr>
          <p:cNvPr id="3" name="Content Placeholder 2"/>
          <p:cNvSpPr>
            <a:spLocks noGrp="1"/>
          </p:cNvSpPr>
          <p:nvPr>
            <p:ph idx="1"/>
          </p:nvPr>
        </p:nvSpPr>
        <p:spPr/>
        <p:txBody>
          <a:bodyPr>
            <a:normAutofit/>
          </a:bodyPr>
          <a:lstStyle/>
          <a:p>
            <a:pPr marL="0" indent="0" algn="just">
              <a:buNone/>
            </a:pPr>
            <a:r>
              <a:rPr lang="en-US" sz="3200" dirty="0"/>
              <a:t>JAD </a:t>
            </a:r>
            <a:r>
              <a:rPr lang="en-US" sz="3200" dirty="0" err="1"/>
              <a:t>Adalah</a:t>
            </a:r>
            <a:r>
              <a:rPr lang="en-US" sz="3200" dirty="0"/>
              <a:t> </a:t>
            </a:r>
            <a:r>
              <a:rPr lang="en-US" sz="3200" dirty="0" err="1"/>
              <a:t>suatu</a:t>
            </a:r>
            <a:r>
              <a:rPr lang="en-US" sz="3200" dirty="0"/>
              <a:t> </a:t>
            </a:r>
            <a:r>
              <a:rPr lang="en-US" sz="3200" dirty="0" err="1"/>
              <a:t>teknik</a:t>
            </a:r>
            <a:r>
              <a:rPr lang="en-US" sz="3200" dirty="0"/>
              <a:t> </a:t>
            </a:r>
            <a:r>
              <a:rPr lang="en-US" sz="3200" dirty="0" err="1" smtClean="0"/>
              <a:t>pengembangan</a:t>
            </a:r>
            <a:r>
              <a:rPr lang="en-US" sz="3200" dirty="0" smtClean="0"/>
              <a:t> </a:t>
            </a:r>
            <a:r>
              <a:rPr lang="en-US" sz="3200" dirty="0" err="1"/>
              <a:t>Aplikasi</a:t>
            </a:r>
            <a:r>
              <a:rPr lang="en-US" sz="3200" dirty="0"/>
              <a:t> yang </a:t>
            </a:r>
            <a:r>
              <a:rPr lang="en-US" sz="3200" b="1" u="sng" dirty="0" err="1"/>
              <a:t>melibatkan</a:t>
            </a:r>
            <a:r>
              <a:rPr lang="en-US" sz="3200" b="1" u="sng" dirty="0"/>
              <a:t> </a:t>
            </a:r>
            <a:r>
              <a:rPr lang="en-US" sz="3200" b="1" u="sng" dirty="0" err="1"/>
              <a:t>antara</a:t>
            </a:r>
            <a:r>
              <a:rPr lang="en-US" sz="3200" b="1" u="sng" dirty="0"/>
              <a:t> </a:t>
            </a:r>
            <a:r>
              <a:rPr lang="en-US" sz="3200" b="1" u="sng" dirty="0" err="1" smtClean="0">
                <a:solidFill>
                  <a:srgbClr val="FF0000"/>
                </a:solidFill>
              </a:rPr>
              <a:t>pengguna</a:t>
            </a:r>
            <a:r>
              <a:rPr lang="en-US" sz="3200" b="1" u="sng" dirty="0" smtClean="0"/>
              <a:t> </a:t>
            </a:r>
            <a:r>
              <a:rPr lang="en-US" sz="3200" b="1" u="sng" dirty="0" err="1"/>
              <a:t>dan</a:t>
            </a:r>
            <a:r>
              <a:rPr lang="en-US" sz="3200" b="1" u="sng" dirty="0"/>
              <a:t> </a:t>
            </a:r>
            <a:r>
              <a:rPr lang="en-US" sz="3200" b="1" u="sng" dirty="0" err="1" smtClean="0">
                <a:solidFill>
                  <a:srgbClr val="FF0000"/>
                </a:solidFill>
              </a:rPr>
              <a:t>profesional</a:t>
            </a:r>
            <a:r>
              <a:rPr lang="en-US" sz="3200" b="1" u="sng" dirty="0" smtClean="0"/>
              <a:t> (</a:t>
            </a:r>
            <a:r>
              <a:rPr lang="en-US" sz="3200" b="1" u="sng" dirty="0" err="1" smtClean="0"/>
              <a:t>sebagai</a:t>
            </a:r>
            <a:r>
              <a:rPr lang="en-US" sz="3200" b="1" u="sng" dirty="0" smtClean="0"/>
              <a:t> </a:t>
            </a:r>
            <a:r>
              <a:rPr lang="en-US" sz="3200" b="1" u="sng" dirty="0" err="1" smtClean="0"/>
              <a:t>sebuah</a:t>
            </a:r>
            <a:r>
              <a:rPr lang="en-US" sz="3200" b="1" u="sng" dirty="0" smtClean="0"/>
              <a:t> </a:t>
            </a:r>
            <a:r>
              <a:rPr lang="en-US" sz="3200" b="1" u="sng" dirty="0" err="1" smtClean="0"/>
              <a:t>tim</a:t>
            </a:r>
            <a:r>
              <a:rPr lang="en-US" sz="3200" b="1" u="sng" dirty="0" smtClean="0"/>
              <a:t>)</a:t>
            </a:r>
            <a:r>
              <a:rPr lang="en-US" sz="3200" dirty="0" smtClean="0"/>
              <a:t> </a:t>
            </a:r>
            <a:r>
              <a:rPr lang="en-US" sz="3200" dirty="0" err="1"/>
              <a:t>dalam</a:t>
            </a:r>
            <a:r>
              <a:rPr lang="en-US" sz="3200" dirty="0"/>
              <a:t> </a:t>
            </a:r>
            <a:r>
              <a:rPr lang="en-US" sz="3200" dirty="0" err="1"/>
              <a:t>pengembangan</a:t>
            </a:r>
            <a:r>
              <a:rPr lang="en-US" sz="3200" dirty="0"/>
              <a:t> </a:t>
            </a:r>
            <a:r>
              <a:rPr lang="en-US" sz="3200" dirty="0" err="1"/>
              <a:t>sistemnya</a:t>
            </a:r>
            <a:r>
              <a:rPr lang="en-US" sz="3200" dirty="0"/>
              <a:t>, </a:t>
            </a:r>
            <a:r>
              <a:rPr lang="en-US" sz="3200" dirty="0" err="1"/>
              <a:t>Teknik</a:t>
            </a:r>
            <a:r>
              <a:rPr lang="en-US" sz="3200" dirty="0"/>
              <a:t> JAD </a:t>
            </a:r>
            <a:r>
              <a:rPr lang="en-US" sz="3200" dirty="0" err="1"/>
              <a:t>dapat</a:t>
            </a:r>
            <a:r>
              <a:rPr lang="en-US" sz="3200" dirty="0"/>
              <a:t> </a:t>
            </a:r>
            <a:r>
              <a:rPr lang="en-US" sz="3200" dirty="0" err="1"/>
              <a:t>diterapkan</a:t>
            </a:r>
            <a:r>
              <a:rPr lang="en-US" sz="3200" dirty="0"/>
              <a:t> </a:t>
            </a:r>
            <a:r>
              <a:rPr lang="en-US" sz="3200" dirty="0" err="1"/>
              <a:t>disetiap</a:t>
            </a:r>
            <a:r>
              <a:rPr lang="en-US" sz="3200" dirty="0"/>
              <a:t> </a:t>
            </a:r>
            <a:r>
              <a:rPr lang="en-US" sz="3200" dirty="0" err="1"/>
              <a:t>tahap</a:t>
            </a:r>
            <a:r>
              <a:rPr lang="en-US" sz="3200" dirty="0"/>
              <a:t> </a:t>
            </a:r>
            <a:r>
              <a:rPr lang="en-US" sz="3200" dirty="0" err="1"/>
              <a:t>pengembangan</a:t>
            </a:r>
            <a:r>
              <a:rPr lang="en-US" sz="3200" dirty="0"/>
              <a:t> </a:t>
            </a:r>
            <a:r>
              <a:rPr lang="en-US" sz="3200" dirty="0" err="1"/>
              <a:t>sistem</a:t>
            </a:r>
            <a:r>
              <a:rPr lang="en-US" sz="3200" dirty="0" smtClean="0"/>
              <a:t>.</a:t>
            </a:r>
            <a:endParaRPr lang="en-US" sz="3200" dirty="0"/>
          </a:p>
        </p:txBody>
      </p:sp>
    </p:spTree>
    <p:extLst>
      <p:ext uri="{BB962C8B-B14F-4D97-AF65-F5344CB8AC3E}">
        <p14:creationId xmlns:p14="http://schemas.microsoft.com/office/powerpoint/2010/main" val="26518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Proses JAD</a:t>
            </a:r>
            <a:endParaRPr lang="en-US" dirty="0"/>
          </a:p>
        </p:txBody>
      </p:sp>
      <p:sp>
        <p:nvSpPr>
          <p:cNvPr id="3" name="Content Placeholder 2"/>
          <p:cNvSpPr>
            <a:spLocks noGrp="1"/>
          </p:cNvSpPr>
          <p:nvPr>
            <p:ph idx="1"/>
          </p:nvPr>
        </p:nvSpPr>
        <p:spPr>
          <a:xfrm>
            <a:off x="762000" y="762000"/>
            <a:ext cx="7924800" cy="4495800"/>
          </a:xfrm>
        </p:spPr>
        <p:txBody>
          <a:bodyPr>
            <a:normAutofit lnSpcReduction="10000"/>
          </a:bodyPr>
          <a:lstStyle/>
          <a:p>
            <a:pPr marL="0" indent="0">
              <a:buNone/>
            </a:pPr>
            <a:r>
              <a:rPr lang="en-US" dirty="0"/>
              <a:t>Proses JAD </a:t>
            </a:r>
            <a:r>
              <a:rPr lang="en-US" dirty="0" err="1"/>
              <a:t>didasarkan</a:t>
            </a:r>
            <a:r>
              <a:rPr lang="en-US" dirty="0"/>
              <a:t> </a:t>
            </a:r>
            <a:r>
              <a:rPr lang="en-US" dirty="0" err="1"/>
              <a:t>pada</a:t>
            </a:r>
            <a:r>
              <a:rPr lang="en-US" dirty="0"/>
              <a:t> </a:t>
            </a:r>
            <a:r>
              <a:rPr lang="en-US" dirty="0" err="1"/>
              <a:t>empat</a:t>
            </a:r>
            <a:r>
              <a:rPr lang="en-US" dirty="0"/>
              <a:t> </a:t>
            </a:r>
            <a:r>
              <a:rPr lang="en-US" dirty="0" err="1"/>
              <a:t>gagasan</a:t>
            </a:r>
            <a:r>
              <a:rPr lang="en-US" dirty="0"/>
              <a:t> yang </a:t>
            </a:r>
            <a:r>
              <a:rPr lang="en-US" dirty="0" err="1"/>
              <a:t>sederhana</a:t>
            </a:r>
            <a:r>
              <a:rPr lang="en-US" dirty="0" smtClean="0"/>
              <a:t>:</a:t>
            </a:r>
          </a:p>
          <a:p>
            <a:pPr>
              <a:buFont typeface="Wingdings" pitchFamily="2" charset="2"/>
              <a:buChar char="v"/>
            </a:pPr>
            <a:r>
              <a:rPr lang="en-US" dirty="0" err="1" smtClean="0"/>
              <a:t>Menempatkan</a:t>
            </a:r>
            <a:r>
              <a:rPr lang="en-US" dirty="0" smtClean="0"/>
              <a:t> </a:t>
            </a:r>
            <a:r>
              <a:rPr lang="en-US" dirty="0"/>
              <a:t>Orang-orang yang </a:t>
            </a:r>
            <a:r>
              <a:rPr lang="en-US" dirty="0" err="1"/>
              <a:t>benar-benar</a:t>
            </a:r>
            <a:r>
              <a:rPr lang="en-US" dirty="0"/>
              <a:t> </a:t>
            </a:r>
            <a:r>
              <a:rPr lang="en-US" dirty="0" err="1"/>
              <a:t>ahli</a:t>
            </a:r>
            <a:r>
              <a:rPr lang="en-US" dirty="0"/>
              <a:t> </a:t>
            </a:r>
            <a:r>
              <a:rPr lang="en-US" dirty="0" err="1"/>
              <a:t>dalam</a:t>
            </a:r>
            <a:r>
              <a:rPr lang="en-US" dirty="0"/>
              <a:t> </a:t>
            </a:r>
            <a:r>
              <a:rPr lang="en-US" dirty="0" err="1"/>
              <a:t>pekerjaanya</a:t>
            </a:r>
            <a:r>
              <a:rPr lang="en-US" dirty="0" smtClean="0"/>
              <a:t>.</a:t>
            </a:r>
          </a:p>
          <a:p>
            <a:pPr>
              <a:buFont typeface="Wingdings" pitchFamily="2" charset="2"/>
              <a:buChar char="v"/>
            </a:pPr>
            <a:r>
              <a:rPr lang="en-US" dirty="0" smtClean="0"/>
              <a:t>Orang-orang </a:t>
            </a:r>
            <a:r>
              <a:rPr lang="en-US" dirty="0"/>
              <a:t>yang </a:t>
            </a:r>
            <a:r>
              <a:rPr lang="en-US" dirty="0" err="1"/>
              <a:t>terlatih</a:t>
            </a:r>
            <a:r>
              <a:rPr lang="en-US" dirty="0"/>
              <a:t> di </a:t>
            </a:r>
            <a:r>
              <a:rPr lang="en-US" dirty="0" err="1"/>
              <a:t>dalam</a:t>
            </a:r>
            <a:r>
              <a:rPr lang="en-US" dirty="0"/>
              <a:t> </a:t>
            </a:r>
            <a:r>
              <a:rPr lang="en-US" dirty="0" err="1"/>
              <a:t>teknologi</a:t>
            </a:r>
            <a:r>
              <a:rPr lang="en-US" dirty="0"/>
              <a:t> </a:t>
            </a:r>
            <a:r>
              <a:rPr lang="en-US" dirty="0" err="1"/>
              <a:t>informasi</a:t>
            </a:r>
            <a:r>
              <a:rPr lang="en-US" dirty="0"/>
              <a:t> </a:t>
            </a:r>
            <a:r>
              <a:rPr lang="en-US" dirty="0" err="1"/>
              <a:t>mempunyai</a:t>
            </a:r>
            <a:r>
              <a:rPr lang="en-US" dirty="0"/>
              <a:t> </a:t>
            </a:r>
            <a:r>
              <a:rPr lang="en-US" dirty="0" err="1"/>
              <a:t>pemahaman</a:t>
            </a:r>
            <a:r>
              <a:rPr lang="en-US" dirty="0"/>
              <a:t> </a:t>
            </a:r>
            <a:r>
              <a:rPr lang="en-US" dirty="0" err="1"/>
              <a:t>terbaik</a:t>
            </a:r>
            <a:r>
              <a:rPr lang="en-US" dirty="0"/>
              <a:t> </a:t>
            </a:r>
            <a:r>
              <a:rPr lang="en-US" dirty="0" err="1"/>
              <a:t>dalam</a:t>
            </a:r>
            <a:r>
              <a:rPr lang="en-US" dirty="0"/>
              <a:t> </a:t>
            </a:r>
            <a:r>
              <a:rPr lang="en-US" dirty="0" err="1"/>
              <a:t>pengembangan</a:t>
            </a:r>
            <a:r>
              <a:rPr lang="en-US" dirty="0"/>
              <a:t> </a:t>
            </a:r>
            <a:r>
              <a:rPr lang="en-US" dirty="0" err="1"/>
              <a:t>ini</a:t>
            </a:r>
            <a:r>
              <a:rPr lang="en-US" dirty="0" smtClean="0"/>
              <a:t>.</a:t>
            </a:r>
          </a:p>
          <a:p>
            <a:pPr>
              <a:buFont typeface="Wingdings" pitchFamily="2" charset="2"/>
              <a:buChar char="v"/>
            </a:pPr>
            <a:r>
              <a:rPr lang="en-US" dirty="0"/>
              <a:t>P</a:t>
            </a:r>
            <a:r>
              <a:rPr lang="en-US" dirty="0" smtClean="0"/>
              <a:t>roses-proses </a:t>
            </a:r>
            <a:r>
              <a:rPr lang="en-US" dirty="0" err="1"/>
              <a:t>Sistem</a:t>
            </a:r>
            <a:r>
              <a:rPr lang="en-US" dirty="0"/>
              <a:t> </a:t>
            </a:r>
            <a:r>
              <a:rPr lang="en-US" dirty="0" err="1"/>
              <a:t>Informasi</a:t>
            </a:r>
            <a:r>
              <a:rPr lang="en-US" dirty="0"/>
              <a:t> </a:t>
            </a:r>
            <a:r>
              <a:rPr lang="en-US" dirty="0" err="1"/>
              <a:t>dan</a:t>
            </a:r>
            <a:r>
              <a:rPr lang="en-US" dirty="0"/>
              <a:t> </a:t>
            </a:r>
            <a:r>
              <a:rPr lang="en-US" dirty="0" err="1"/>
              <a:t>bisnis</a:t>
            </a:r>
            <a:r>
              <a:rPr lang="en-US" dirty="0"/>
              <a:t>, Orang-orang yang </a:t>
            </a:r>
            <a:r>
              <a:rPr lang="en-US" dirty="0" err="1"/>
              <a:t>bekerja</a:t>
            </a:r>
            <a:r>
              <a:rPr lang="en-US" dirty="0"/>
              <a:t> di </a:t>
            </a:r>
            <a:r>
              <a:rPr lang="en-US" dirty="0" err="1"/>
              <a:t>dalam</a:t>
            </a:r>
            <a:r>
              <a:rPr lang="en-US" dirty="0"/>
              <a:t> </a:t>
            </a:r>
            <a:r>
              <a:rPr lang="en-US" dirty="0" err="1"/>
              <a:t>bidang-bidang</a:t>
            </a:r>
            <a:r>
              <a:rPr lang="en-US" dirty="0"/>
              <a:t> yang </a:t>
            </a:r>
            <a:r>
              <a:rPr lang="en-US" dirty="0" err="1"/>
              <a:t>terkait</a:t>
            </a:r>
            <a:r>
              <a:rPr lang="en-US" dirty="0"/>
              <a:t> </a:t>
            </a:r>
            <a:r>
              <a:rPr lang="en-US" dirty="0" err="1"/>
              <a:t>mempunyai</a:t>
            </a:r>
            <a:r>
              <a:rPr lang="en-US" dirty="0"/>
              <a:t> </a:t>
            </a:r>
            <a:r>
              <a:rPr lang="en-US" dirty="0" err="1"/>
              <a:t>pengertian</a:t>
            </a:r>
            <a:r>
              <a:rPr lang="en-US" dirty="0"/>
              <a:t> yang </a:t>
            </a:r>
            <a:r>
              <a:rPr lang="en-US" dirty="0" err="1"/>
              <a:t>mendalam</a:t>
            </a:r>
            <a:r>
              <a:rPr lang="en-US" dirty="0"/>
              <a:t> </a:t>
            </a:r>
            <a:r>
              <a:rPr lang="en-US" dirty="0" err="1"/>
              <a:t>dan</a:t>
            </a:r>
            <a:r>
              <a:rPr lang="en-US" dirty="0"/>
              <a:t> </a:t>
            </a:r>
            <a:r>
              <a:rPr lang="en-US" dirty="0" err="1" smtClean="0"/>
              <a:t>peran</a:t>
            </a:r>
            <a:r>
              <a:rPr lang="en-US" dirty="0" smtClean="0"/>
              <a:t> </a:t>
            </a:r>
            <a:r>
              <a:rPr lang="en-US" dirty="0"/>
              <a:t>yang </a:t>
            </a:r>
            <a:r>
              <a:rPr lang="en-US" dirty="0" err="1" smtClean="0"/>
              <a:t>penting</a:t>
            </a:r>
            <a:r>
              <a:rPr lang="en-US" dirty="0" smtClean="0"/>
              <a:t> </a:t>
            </a:r>
            <a:r>
              <a:rPr lang="en-US" dirty="0" err="1"/>
              <a:t>dari</a:t>
            </a:r>
            <a:r>
              <a:rPr lang="en-US" dirty="0"/>
              <a:t> </a:t>
            </a:r>
            <a:r>
              <a:rPr lang="en-US" dirty="0" err="1"/>
              <a:t>suatu</a:t>
            </a:r>
            <a:r>
              <a:rPr lang="en-US" dirty="0"/>
              <a:t> </a:t>
            </a:r>
            <a:r>
              <a:rPr lang="en-US" dirty="0" err="1" smtClean="0"/>
              <a:t>sistem</a:t>
            </a:r>
            <a:r>
              <a:rPr lang="en-US" dirty="0" smtClean="0"/>
              <a:t>.</a:t>
            </a:r>
          </a:p>
          <a:p>
            <a:pPr>
              <a:buFont typeface="Wingdings" pitchFamily="2" charset="2"/>
              <a:buChar char="v"/>
            </a:pPr>
            <a:r>
              <a:rPr lang="en-US" dirty="0" err="1" smtClean="0"/>
              <a:t>Sistem</a:t>
            </a:r>
            <a:r>
              <a:rPr lang="en-US" dirty="0" smtClean="0"/>
              <a:t> </a:t>
            </a:r>
            <a:r>
              <a:rPr lang="en-US" dirty="0" err="1"/>
              <a:t>informasi</a:t>
            </a:r>
            <a:r>
              <a:rPr lang="en-US" dirty="0"/>
              <a:t> </a:t>
            </a:r>
            <a:r>
              <a:rPr lang="en-US" dirty="0" err="1"/>
              <a:t>terbaik</a:t>
            </a:r>
            <a:r>
              <a:rPr lang="en-US" dirty="0"/>
              <a:t> </a:t>
            </a:r>
            <a:r>
              <a:rPr lang="en-US" dirty="0" err="1"/>
              <a:t>dirancang</a:t>
            </a:r>
            <a:r>
              <a:rPr lang="en-US" dirty="0"/>
              <a:t> </a:t>
            </a:r>
            <a:r>
              <a:rPr lang="en-US" dirty="0" err="1"/>
              <a:t>ketika</a:t>
            </a:r>
            <a:r>
              <a:rPr lang="en-US" dirty="0"/>
              <a:t> </a:t>
            </a:r>
            <a:r>
              <a:rPr lang="en-US" dirty="0" err="1"/>
              <a:t>semua</a:t>
            </a:r>
            <a:r>
              <a:rPr lang="en-US" dirty="0"/>
              <a:t> </a:t>
            </a:r>
            <a:r>
              <a:rPr lang="en-US" dirty="0" err="1"/>
              <a:t>kelompok</a:t>
            </a:r>
            <a:r>
              <a:rPr lang="en-US" dirty="0"/>
              <a:t> </a:t>
            </a:r>
            <a:r>
              <a:rPr lang="en-US" dirty="0" err="1"/>
              <a:t>bekerja</a:t>
            </a:r>
            <a:r>
              <a:rPr lang="en-US" dirty="0"/>
              <a:t> </a:t>
            </a:r>
            <a:r>
              <a:rPr lang="en-US" dirty="0" err="1"/>
              <a:t>bersama-sama</a:t>
            </a:r>
            <a:r>
              <a:rPr lang="en-US" dirty="0"/>
              <a:t> di </a:t>
            </a:r>
            <a:r>
              <a:rPr lang="en-US" dirty="0" err="1"/>
              <a:t>suatu</a:t>
            </a:r>
            <a:r>
              <a:rPr lang="en-US" dirty="0"/>
              <a:t> </a:t>
            </a:r>
            <a:r>
              <a:rPr lang="en-US" dirty="0" err="1"/>
              <a:t>proyek</a:t>
            </a:r>
            <a:r>
              <a:rPr lang="en-US" dirty="0"/>
              <a:t> </a:t>
            </a:r>
            <a:r>
              <a:rPr lang="en-US" dirty="0" err="1"/>
              <a:t>sebagai</a:t>
            </a:r>
            <a:r>
              <a:rPr lang="en-US" dirty="0"/>
              <a:t> </a:t>
            </a:r>
            <a:r>
              <a:rPr lang="en-US" dirty="0" err="1"/>
              <a:t>mitra</a:t>
            </a:r>
            <a:r>
              <a:rPr lang="en-US" dirty="0"/>
              <a:t> yang </a:t>
            </a:r>
            <a:r>
              <a:rPr lang="en-US" dirty="0" err="1"/>
              <a:t>sama</a:t>
            </a:r>
            <a:r>
              <a:rPr lang="en-US" dirty="0"/>
              <a:t>.</a:t>
            </a:r>
          </a:p>
          <a:p>
            <a:pPr>
              <a:buFont typeface="Wingdings" pitchFamily="2" charset="2"/>
              <a:buChar char="v"/>
            </a:pPr>
            <a:endParaRPr lang="en-US" dirty="0"/>
          </a:p>
          <a:p>
            <a:pPr marL="0" indent="0">
              <a:buNone/>
            </a:pPr>
            <a:endParaRPr lang="en-US" dirty="0"/>
          </a:p>
        </p:txBody>
      </p:sp>
    </p:spTree>
    <p:extLst>
      <p:ext uri="{BB962C8B-B14F-4D97-AF65-F5344CB8AC3E}">
        <p14:creationId xmlns:p14="http://schemas.microsoft.com/office/powerpoint/2010/main" val="337362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Pelaku</a:t>
            </a:r>
            <a:r>
              <a:rPr lang="en-US" dirty="0"/>
              <a:t> </a:t>
            </a:r>
            <a:r>
              <a:rPr lang="en-US" dirty="0" err="1" smtClean="0"/>
              <a:t>dalam</a:t>
            </a:r>
            <a:r>
              <a:rPr lang="en-US" dirty="0" smtClean="0"/>
              <a:t> JAD</a:t>
            </a:r>
            <a:endParaRPr lang="en-US" dirty="0"/>
          </a:p>
        </p:txBody>
      </p:sp>
      <p:sp>
        <p:nvSpPr>
          <p:cNvPr id="3" name="Content Placeholder 2"/>
          <p:cNvSpPr>
            <a:spLocks noGrp="1"/>
          </p:cNvSpPr>
          <p:nvPr>
            <p:ph idx="1"/>
          </p:nvPr>
        </p:nvSpPr>
        <p:spPr>
          <a:xfrm>
            <a:off x="762000" y="685800"/>
            <a:ext cx="7848600" cy="3886200"/>
          </a:xfrm>
        </p:spPr>
        <p:txBody>
          <a:bodyPr/>
          <a:lstStyle/>
          <a:p>
            <a:pPr marL="0" indent="0">
              <a:buNone/>
            </a:pPr>
            <a:r>
              <a:rPr lang="en-US" dirty="0"/>
              <a:t/>
            </a:r>
            <a:br>
              <a:rPr lang="en-US" dirty="0"/>
            </a:br>
            <a:r>
              <a:rPr lang="en-US" sz="3200" dirty="0" err="1"/>
              <a:t>Secara</a:t>
            </a:r>
            <a:r>
              <a:rPr lang="en-US" sz="3200" dirty="0"/>
              <a:t> </a:t>
            </a:r>
            <a:r>
              <a:rPr lang="en-US" sz="3200" dirty="0" err="1"/>
              <a:t>garis</a:t>
            </a:r>
            <a:r>
              <a:rPr lang="en-US" sz="3200" dirty="0"/>
              <a:t> </a:t>
            </a:r>
            <a:r>
              <a:rPr lang="en-US" sz="3200" dirty="0" err="1"/>
              <a:t>besar</a:t>
            </a:r>
            <a:r>
              <a:rPr lang="en-US" sz="3200" dirty="0"/>
              <a:t> yang </a:t>
            </a:r>
            <a:r>
              <a:rPr lang="en-US" sz="3200" dirty="0" err="1"/>
              <a:t>perlu</a:t>
            </a:r>
            <a:r>
              <a:rPr lang="en-US" sz="3200" dirty="0"/>
              <a:t> </a:t>
            </a:r>
            <a:r>
              <a:rPr lang="en-US" sz="3200" dirty="0" err="1"/>
              <a:t>terlibat</a:t>
            </a:r>
            <a:r>
              <a:rPr lang="en-US" sz="3200" dirty="0"/>
              <a:t> </a:t>
            </a:r>
            <a:r>
              <a:rPr lang="en-US" sz="3200" dirty="0" err="1"/>
              <a:t>adalah</a:t>
            </a:r>
            <a:r>
              <a:rPr lang="en-US" sz="3200" dirty="0"/>
              <a:t> :</a:t>
            </a:r>
            <a:br>
              <a:rPr lang="en-US" sz="3200" dirty="0"/>
            </a:br>
            <a:r>
              <a:rPr lang="en-US" sz="3200" dirty="0"/>
              <a:t>1. Sponsor.</a:t>
            </a:r>
            <a:br>
              <a:rPr lang="en-US" sz="3200" dirty="0"/>
            </a:br>
            <a:r>
              <a:rPr lang="en-US" sz="3200" dirty="0"/>
              <a:t>2. Business Users.</a:t>
            </a:r>
            <a:br>
              <a:rPr lang="en-US" sz="3200" dirty="0"/>
            </a:br>
            <a:r>
              <a:rPr lang="en-US" sz="3200" dirty="0"/>
              <a:t>3. System Analyst (Tim Developer).</a:t>
            </a:r>
            <a:br>
              <a:rPr lang="en-US" sz="3200" dirty="0"/>
            </a:br>
            <a:r>
              <a:rPr lang="en-US" sz="3200" dirty="0"/>
              <a:t>4. System Experts.</a:t>
            </a:r>
            <a:br>
              <a:rPr lang="en-US" sz="3200" dirty="0"/>
            </a:br>
            <a:r>
              <a:rPr lang="en-US" sz="3200" dirty="0"/>
              <a:t>5. Facilitator.</a:t>
            </a:r>
          </a:p>
          <a:p>
            <a:pPr marL="0" indent="0">
              <a:buNone/>
            </a:pPr>
            <a:endParaRPr lang="en-US" dirty="0"/>
          </a:p>
        </p:txBody>
      </p:sp>
    </p:spTree>
    <p:extLst>
      <p:ext uri="{BB962C8B-B14F-4D97-AF65-F5344CB8AC3E}">
        <p14:creationId xmlns:p14="http://schemas.microsoft.com/office/powerpoint/2010/main" val="2429344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270932" y="345440"/>
            <a:ext cx="3539068" cy="2854960"/>
          </a:xfrm>
          <a:prstGeom prst="cloudCallout">
            <a:avLst>
              <a:gd name="adj1" fmla="val -16321"/>
              <a:gd name="adj2" fmla="val 68906"/>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b="1" dirty="0" smtClean="0"/>
              <a:t>Requirement engineering</a:t>
            </a:r>
            <a:endParaRPr lang="en-US" sz="2800" b="1"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55982" y="792480"/>
            <a:ext cx="6863644" cy="5303520"/>
          </a:xfrm>
          <a:prstGeom prst="rect">
            <a:avLst/>
          </a:prstGeom>
        </p:spPr>
      </p:pic>
    </p:spTree>
    <p:extLst>
      <p:ext uri="{BB962C8B-B14F-4D97-AF65-F5344CB8AC3E}">
        <p14:creationId xmlns:p14="http://schemas.microsoft.com/office/powerpoint/2010/main" val="67853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477" y="685800"/>
            <a:ext cx="2971800" cy="1600200"/>
          </a:xfrm>
        </p:spPr>
        <p:txBody>
          <a:bodyPr>
            <a:normAutofit fontScale="90000"/>
          </a:bodyPr>
          <a:lstStyle/>
          <a:p>
            <a:r>
              <a:rPr lang="en-US" dirty="0" err="1" smtClean="0"/>
              <a:t>Ilustrasi</a:t>
            </a:r>
            <a:r>
              <a:rPr lang="en-US" dirty="0" smtClean="0"/>
              <a:t> JAD</a:t>
            </a:r>
            <a:endParaRPr lang="en-US" dirty="0"/>
          </a:p>
        </p:txBody>
      </p:sp>
      <p:pic>
        <p:nvPicPr>
          <p:cNvPr id="4" name="Picture 3" descr="https://acepsupandi.files.wordpress.com/2013/10/5828d-untitled.png?w=30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57200" y="533400"/>
            <a:ext cx="5638800" cy="5562600"/>
          </a:xfrm>
          <a:prstGeom prst="rect">
            <a:avLst/>
          </a:prstGeom>
          <a:noFill/>
          <a:ln>
            <a:noFill/>
          </a:ln>
        </p:spPr>
      </p:pic>
    </p:spTree>
    <p:extLst>
      <p:ext uri="{BB962C8B-B14F-4D97-AF65-F5344CB8AC3E}">
        <p14:creationId xmlns:p14="http://schemas.microsoft.com/office/powerpoint/2010/main" val="710842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819400"/>
            <a:ext cx="7391400" cy="1600200"/>
          </a:xfrm>
        </p:spPr>
        <p:txBody>
          <a:bodyPr>
            <a:normAutofit fontScale="90000"/>
          </a:bodyPr>
          <a:lstStyle/>
          <a:p>
            <a:pPr algn="ctr"/>
            <a:r>
              <a:rPr lang="en-US" dirty="0" err="1" smtClean="0">
                <a:solidFill>
                  <a:srgbClr val="FF0000"/>
                </a:solidFill>
              </a:rPr>
              <a:t>Contoh</a:t>
            </a:r>
            <a:r>
              <a:rPr lang="en-US" dirty="0" smtClean="0">
                <a:solidFill>
                  <a:srgbClr val="FF0000"/>
                </a:solidFill>
              </a:rPr>
              <a:t> </a:t>
            </a:r>
            <a:r>
              <a:rPr lang="en-US" dirty="0" err="1" smtClean="0">
                <a:solidFill>
                  <a:srgbClr val="FF0000"/>
                </a:solidFill>
              </a:rPr>
              <a:t>Mekanisme</a:t>
            </a:r>
            <a:r>
              <a:rPr lang="en-US" dirty="0" smtClean="0">
                <a:solidFill>
                  <a:srgbClr val="FF0000"/>
                </a:solidFill>
              </a:rPr>
              <a:t> </a:t>
            </a:r>
            <a:r>
              <a:rPr lang="en-US" dirty="0" err="1">
                <a:solidFill>
                  <a:srgbClr val="FF0000"/>
                </a:solidFill>
              </a:rPr>
              <a:t>P</a:t>
            </a:r>
            <a:r>
              <a:rPr lang="en-US" dirty="0" err="1" smtClean="0">
                <a:solidFill>
                  <a:srgbClr val="FF0000"/>
                </a:solidFill>
              </a:rPr>
              <a:t>enggalian</a:t>
            </a:r>
            <a:r>
              <a:rPr lang="en-US" dirty="0" smtClean="0">
                <a:solidFill>
                  <a:srgbClr val="FF0000"/>
                </a:solidFill>
              </a:rPr>
              <a:t> </a:t>
            </a:r>
            <a:r>
              <a:rPr lang="en-US" dirty="0" err="1" smtClean="0">
                <a:solidFill>
                  <a:srgbClr val="FF0000"/>
                </a:solidFill>
              </a:rPr>
              <a:t>kebutuhan</a:t>
            </a:r>
            <a:r>
              <a:rPr lang="en-US" dirty="0" smtClean="0">
                <a:solidFill>
                  <a:srgbClr val="FF0000"/>
                </a:solidFill>
              </a:rPr>
              <a:t> PL </a:t>
            </a:r>
            <a:r>
              <a:rPr lang="en-US" dirty="0" err="1" smtClean="0">
                <a:solidFill>
                  <a:srgbClr val="FF0000"/>
                </a:solidFill>
              </a:rPr>
              <a:t>dalam</a:t>
            </a:r>
            <a:r>
              <a:rPr lang="en-US" dirty="0" smtClean="0">
                <a:solidFill>
                  <a:srgbClr val="FF0000"/>
                </a:solidFill>
              </a:rPr>
              <a:t> </a:t>
            </a:r>
            <a:r>
              <a:rPr lang="en-US" dirty="0" err="1" smtClean="0">
                <a:solidFill>
                  <a:srgbClr val="FF0000"/>
                </a:solidFill>
              </a:rPr>
              <a:t>Studi</a:t>
            </a:r>
            <a:r>
              <a:rPr lang="en-US" dirty="0" smtClean="0">
                <a:solidFill>
                  <a:srgbClr val="FF0000"/>
                </a:solidFill>
              </a:rPr>
              <a:t> </a:t>
            </a:r>
            <a:r>
              <a:rPr lang="en-US" dirty="0" err="1" smtClean="0">
                <a:solidFill>
                  <a:srgbClr val="FF0000"/>
                </a:solidFill>
              </a:rPr>
              <a:t>Kasus</a:t>
            </a:r>
            <a:r>
              <a:rPr lang="en-US" dirty="0" smtClean="0">
                <a:solidFill>
                  <a:srgbClr val="FF0000"/>
                </a:solidFill>
              </a:rPr>
              <a:t/>
            </a:r>
            <a:br>
              <a:rPr lang="en-US" dirty="0" smtClean="0">
                <a:solidFill>
                  <a:srgbClr val="FF0000"/>
                </a:solidFill>
              </a:rPr>
            </a:br>
            <a:r>
              <a:rPr lang="en-US" sz="4000" dirty="0" smtClean="0">
                <a:solidFill>
                  <a:schemeClr val="tx1"/>
                </a:solidFill>
              </a:rPr>
              <a:t>(</a:t>
            </a:r>
            <a:r>
              <a:rPr lang="en-US" sz="4000" dirty="0" err="1" smtClean="0">
                <a:solidFill>
                  <a:schemeClr val="tx1"/>
                </a:solidFill>
              </a:rPr>
              <a:t>Berdasarkan</a:t>
            </a:r>
            <a:r>
              <a:rPr lang="en-US" sz="4000" dirty="0" smtClean="0">
                <a:solidFill>
                  <a:schemeClr val="tx1"/>
                </a:solidFill>
              </a:rPr>
              <a:t> </a:t>
            </a:r>
            <a:r>
              <a:rPr lang="en-US" sz="4000" dirty="0" err="1" smtClean="0">
                <a:solidFill>
                  <a:schemeClr val="tx1"/>
                </a:solidFill>
              </a:rPr>
              <a:t>Kisah</a:t>
            </a:r>
            <a:r>
              <a:rPr lang="en-US" sz="4000" dirty="0" smtClean="0">
                <a:solidFill>
                  <a:schemeClr val="tx1"/>
                </a:solidFill>
              </a:rPr>
              <a:t> </a:t>
            </a:r>
            <a:r>
              <a:rPr lang="en-US" sz="4000" dirty="0" err="1" smtClean="0">
                <a:solidFill>
                  <a:schemeClr val="tx1"/>
                </a:solidFill>
              </a:rPr>
              <a:t>Nyata</a:t>
            </a:r>
            <a:r>
              <a:rPr lang="en-US" sz="4000" dirty="0" smtClean="0">
                <a:solidFill>
                  <a:schemeClr val="tx1"/>
                </a:solidFill>
              </a:rPr>
              <a:t>)</a:t>
            </a:r>
            <a:r>
              <a:rPr lang="en-US" sz="4000" dirty="0" smtClean="0">
                <a:solidFill>
                  <a:schemeClr val="tx1"/>
                </a:solidFill>
              </a:rPr>
              <a:t> </a:t>
            </a:r>
            <a:endParaRPr lang="en-US" sz="4000" dirty="0">
              <a:solidFill>
                <a:schemeClr val="tx1"/>
              </a:solidFill>
            </a:endParaRPr>
          </a:p>
        </p:txBody>
      </p:sp>
    </p:spTree>
    <p:extLst>
      <p:ext uri="{BB962C8B-B14F-4D97-AF65-F5344CB8AC3E}">
        <p14:creationId xmlns:p14="http://schemas.microsoft.com/office/powerpoint/2010/main" val="84548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45760"/>
            <a:ext cx="7772400" cy="726440"/>
          </a:xfrm>
        </p:spPr>
        <p:txBody>
          <a:bodyPr>
            <a:noAutofit/>
          </a:bodyPr>
          <a:lstStyle/>
          <a:p>
            <a:r>
              <a:rPr lang="en-US" sz="2400" dirty="0" err="1" smtClean="0"/>
              <a:t>Masih</a:t>
            </a:r>
            <a:r>
              <a:rPr lang="en-US" sz="2400" dirty="0" smtClean="0"/>
              <a:t> </a:t>
            </a:r>
            <a:r>
              <a:rPr lang="en-US" sz="2400" dirty="0" err="1" smtClean="0"/>
              <a:t>ingat</a:t>
            </a:r>
            <a:r>
              <a:rPr lang="en-US" sz="2400" dirty="0" smtClean="0"/>
              <a:t> </a:t>
            </a:r>
            <a:r>
              <a:rPr lang="en-US" sz="2400" dirty="0" err="1" smtClean="0"/>
              <a:t>dengan</a:t>
            </a:r>
            <a:r>
              <a:rPr lang="en-US" sz="2400" dirty="0" smtClean="0"/>
              <a:t> </a:t>
            </a:r>
            <a:r>
              <a:rPr lang="en-US" sz="2400" dirty="0" err="1" smtClean="0"/>
              <a:t>gambar</a:t>
            </a:r>
            <a:r>
              <a:rPr lang="en-US" sz="2400" dirty="0" smtClean="0"/>
              <a:t> </a:t>
            </a:r>
            <a:r>
              <a:rPr lang="en-US" sz="2400" dirty="0" err="1" smtClean="0"/>
              <a:t>ini</a:t>
            </a:r>
            <a:r>
              <a:rPr lang="en-US" sz="2400" dirty="0" smtClean="0"/>
              <a:t>? </a:t>
            </a:r>
            <a:r>
              <a:rPr lang="en-US" sz="2400" dirty="0" err="1" smtClean="0"/>
              <a:t>Jadikan</a:t>
            </a:r>
            <a:r>
              <a:rPr lang="en-US" sz="2400" dirty="0" smtClean="0"/>
              <a:t> </a:t>
            </a:r>
            <a:r>
              <a:rPr lang="en-US" sz="2400" dirty="0" err="1" smtClean="0"/>
              <a:t>sebagai</a:t>
            </a:r>
            <a:r>
              <a:rPr lang="en-US" sz="2400" dirty="0" smtClean="0"/>
              <a:t> </a:t>
            </a:r>
            <a:r>
              <a:rPr lang="en-US" sz="2400" dirty="0" err="1" smtClean="0"/>
              <a:t>faktor</a:t>
            </a:r>
            <a:r>
              <a:rPr lang="en-US" sz="2400" dirty="0" smtClean="0"/>
              <a:t> </a:t>
            </a:r>
            <a:r>
              <a:rPr lang="en-US" sz="2400" dirty="0" err="1" smtClean="0"/>
              <a:t>analisis</a:t>
            </a:r>
            <a:r>
              <a:rPr lang="en-US" sz="2400" dirty="0" smtClean="0"/>
              <a:t> </a:t>
            </a:r>
            <a:r>
              <a:rPr lang="en-US" sz="2400" dirty="0" err="1" smtClean="0"/>
              <a:t>kebutuhan</a:t>
            </a:r>
            <a:r>
              <a:rPr lang="en-US" sz="2400" dirty="0" smtClean="0"/>
              <a:t>!</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191" y="457200"/>
            <a:ext cx="7510250" cy="4910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397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562600"/>
          </a:xfrm>
        </p:spPr>
        <p:txBody>
          <a:bodyPr>
            <a:normAutofit fontScale="92500" lnSpcReduction="20000"/>
          </a:bodyPr>
          <a:lstStyle/>
          <a:p>
            <a:pPr marL="0" indent="0" algn="just">
              <a:buNone/>
            </a:pPr>
            <a:r>
              <a:rPr lang="en-US" b="1" dirty="0" err="1" smtClean="0"/>
              <a:t>Perhatikan</a:t>
            </a:r>
            <a:r>
              <a:rPr lang="en-US" b="1" dirty="0" smtClean="0"/>
              <a:t> </a:t>
            </a:r>
            <a:r>
              <a:rPr lang="en-US" b="1" dirty="0" err="1" smtClean="0"/>
              <a:t>studi</a:t>
            </a:r>
            <a:r>
              <a:rPr lang="en-US" b="1" dirty="0" smtClean="0"/>
              <a:t> </a:t>
            </a:r>
            <a:r>
              <a:rPr lang="en-US" b="1" dirty="0" err="1" smtClean="0"/>
              <a:t>kasus</a:t>
            </a:r>
            <a:r>
              <a:rPr lang="en-US" b="1" dirty="0" smtClean="0"/>
              <a:t> </a:t>
            </a:r>
            <a:r>
              <a:rPr lang="en-US" b="1" dirty="0" err="1" smtClean="0"/>
              <a:t>Berikut</a:t>
            </a:r>
            <a:r>
              <a:rPr lang="en-US" b="1" dirty="0" smtClean="0"/>
              <a:t> :</a:t>
            </a:r>
          </a:p>
          <a:p>
            <a:pPr marL="0" indent="0" algn="just">
              <a:buNone/>
            </a:pPr>
            <a:r>
              <a:rPr lang="en-US" dirty="0"/>
              <a:t>PT. Telkom </a:t>
            </a:r>
            <a:r>
              <a:rPr lang="en-US" dirty="0" err="1"/>
              <a:t>Akses</a:t>
            </a:r>
            <a:r>
              <a:rPr lang="en-US" dirty="0"/>
              <a:t> </a:t>
            </a:r>
            <a:r>
              <a:rPr lang="en-US" dirty="0" err="1"/>
              <a:t>adalah</a:t>
            </a:r>
            <a:r>
              <a:rPr lang="en-US" dirty="0"/>
              <a:t> </a:t>
            </a:r>
            <a:r>
              <a:rPr lang="en-US" dirty="0" err="1"/>
              <a:t>anak</a:t>
            </a:r>
            <a:r>
              <a:rPr lang="en-US" dirty="0"/>
              <a:t> </a:t>
            </a:r>
            <a:r>
              <a:rPr lang="en-US" dirty="0" err="1"/>
              <a:t>perusahaan</a:t>
            </a:r>
            <a:r>
              <a:rPr lang="en-US" dirty="0"/>
              <a:t> </a:t>
            </a:r>
            <a:r>
              <a:rPr lang="en-US" dirty="0" err="1"/>
              <a:t>dari</a:t>
            </a:r>
            <a:r>
              <a:rPr lang="en-US" dirty="0"/>
              <a:t> PT. Telekomunikasi Indonesia </a:t>
            </a:r>
            <a:r>
              <a:rPr lang="en-US" dirty="0" err="1"/>
              <a:t>Tbk</a:t>
            </a:r>
            <a:r>
              <a:rPr lang="en-US" dirty="0"/>
              <a:t>. yang </a:t>
            </a:r>
            <a:r>
              <a:rPr lang="en-US" dirty="0" err="1"/>
              <a:t>bergerak</a:t>
            </a:r>
            <a:r>
              <a:rPr lang="en-US" dirty="0"/>
              <a:t> di </a:t>
            </a:r>
            <a:r>
              <a:rPr lang="en-US" dirty="0" err="1"/>
              <a:t>bidang</a:t>
            </a:r>
            <a:r>
              <a:rPr lang="en-US" dirty="0"/>
              <a:t> </a:t>
            </a:r>
            <a:r>
              <a:rPr lang="en-US" dirty="0" err="1"/>
              <a:t>konstruksi</a:t>
            </a:r>
            <a:r>
              <a:rPr lang="en-US" dirty="0"/>
              <a:t> </a:t>
            </a:r>
            <a:r>
              <a:rPr lang="en-US" dirty="0" err="1"/>
              <a:t>pembangunan</a:t>
            </a:r>
            <a:r>
              <a:rPr lang="en-US" dirty="0"/>
              <a:t> </a:t>
            </a:r>
            <a:r>
              <a:rPr lang="en-US" dirty="0" err="1"/>
              <a:t>dan</a:t>
            </a:r>
            <a:r>
              <a:rPr lang="en-US" dirty="0"/>
              <a:t> </a:t>
            </a:r>
            <a:r>
              <a:rPr lang="en-US" i="1" dirty="0" err="1"/>
              <a:t>manageservice</a:t>
            </a:r>
            <a:r>
              <a:rPr lang="en-US" i="1" dirty="0"/>
              <a:t> </a:t>
            </a:r>
            <a:r>
              <a:rPr lang="en-US" dirty="0"/>
              <a:t>Salah </a:t>
            </a:r>
            <a:r>
              <a:rPr lang="en-US" dirty="0" err="1"/>
              <a:t>satu</a:t>
            </a:r>
            <a:r>
              <a:rPr lang="en-US" dirty="0"/>
              <a:t> </a:t>
            </a:r>
            <a:r>
              <a:rPr lang="en-US" dirty="0" err="1"/>
              <a:t>kegiatan</a:t>
            </a:r>
            <a:r>
              <a:rPr lang="en-US" dirty="0"/>
              <a:t> data yang </a:t>
            </a:r>
            <a:r>
              <a:rPr lang="en-US" dirty="0" err="1"/>
              <a:t>perlu</a:t>
            </a:r>
            <a:r>
              <a:rPr lang="en-US" dirty="0"/>
              <a:t> </a:t>
            </a:r>
            <a:r>
              <a:rPr lang="en-US" dirty="0" err="1"/>
              <a:t>dikelola</a:t>
            </a:r>
            <a:r>
              <a:rPr lang="en-US" dirty="0"/>
              <a:t> di </a:t>
            </a:r>
            <a:r>
              <a:rPr lang="en-US" dirty="0" err="1"/>
              <a:t>dalam</a:t>
            </a:r>
            <a:r>
              <a:rPr lang="en-US" dirty="0"/>
              <a:t> </a:t>
            </a:r>
            <a:r>
              <a:rPr lang="en-US" dirty="0" err="1"/>
              <a:t>instansi</a:t>
            </a:r>
            <a:r>
              <a:rPr lang="en-US" dirty="0"/>
              <a:t> </a:t>
            </a:r>
            <a:r>
              <a:rPr lang="en-US" dirty="0" err="1"/>
              <a:t>perusahaan</a:t>
            </a:r>
            <a:r>
              <a:rPr lang="en-US" dirty="0"/>
              <a:t> </a:t>
            </a:r>
            <a:r>
              <a:rPr lang="en-US" dirty="0" err="1"/>
              <a:t>ini</a:t>
            </a:r>
            <a:r>
              <a:rPr lang="en-US" dirty="0"/>
              <a:t> </a:t>
            </a:r>
            <a:r>
              <a:rPr lang="en-US" dirty="0" err="1"/>
              <a:t>yaitu</a:t>
            </a:r>
            <a:r>
              <a:rPr lang="en-US" dirty="0"/>
              <a:t> </a:t>
            </a:r>
            <a:r>
              <a:rPr lang="en-US" dirty="0" err="1"/>
              <a:t>kepegawaian</a:t>
            </a:r>
            <a:r>
              <a:rPr lang="en-US" dirty="0"/>
              <a:t>. PT. Telkom </a:t>
            </a:r>
            <a:r>
              <a:rPr lang="en-US" dirty="0" err="1"/>
              <a:t>Akses</a:t>
            </a:r>
            <a:r>
              <a:rPr lang="en-US" dirty="0"/>
              <a:t> </a:t>
            </a:r>
            <a:r>
              <a:rPr lang="en-US" dirty="0" err="1"/>
              <a:t>masih</a:t>
            </a:r>
            <a:r>
              <a:rPr lang="en-US" dirty="0"/>
              <a:t> </a:t>
            </a:r>
            <a:r>
              <a:rPr lang="en-US" dirty="0" err="1"/>
              <a:t>memiliki</a:t>
            </a:r>
            <a:r>
              <a:rPr lang="en-US" dirty="0"/>
              <a:t> </a:t>
            </a:r>
            <a:r>
              <a:rPr lang="en-US" dirty="0" err="1"/>
              <a:t>kendala</a:t>
            </a:r>
            <a:r>
              <a:rPr lang="en-US" dirty="0"/>
              <a:t> </a:t>
            </a:r>
            <a:r>
              <a:rPr lang="en-US" dirty="0" err="1"/>
              <a:t>dalam</a:t>
            </a:r>
            <a:r>
              <a:rPr lang="en-US" dirty="0"/>
              <a:t> </a:t>
            </a:r>
            <a:r>
              <a:rPr lang="en-US" dirty="0" err="1"/>
              <a:t>kegiatan</a:t>
            </a:r>
            <a:r>
              <a:rPr lang="en-US" dirty="0"/>
              <a:t> data </a:t>
            </a:r>
            <a:r>
              <a:rPr lang="en-US" dirty="0" err="1"/>
              <a:t>pegawai</a:t>
            </a:r>
            <a:r>
              <a:rPr lang="en-US" dirty="0"/>
              <a:t> </a:t>
            </a:r>
            <a:r>
              <a:rPr lang="en-US" dirty="0" err="1"/>
              <a:t>dengan</a:t>
            </a:r>
            <a:r>
              <a:rPr lang="en-US" dirty="0"/>
              <a:t> </a:t>
            </a:r>
            <a:r>
              <a:rPr lang="en-US" dirty="0" err="1"/>
              <a:t>sistem</a:t>
            </a:r>
            <a:r>
              <a:rPr lang="en-US" dirty="0"/>
              <a:t> yang </a:t>
            </a:r>
            <a:r>
              <a:rPr lang="en-US" dirty="0" err="1"/>
              <a:t>ada</a:t>
            </a:r>
            <a:r>
              <a:rPr lang="en-US" dirty="0"/>
              <a:t> </a:t>
            </a:r>
            <a:r>
              <a:rPr lang="en-US" dirty="0" err="1"/>
              <a:t>saat</a:t>
            </a:r>
            <a:r>
              <a:rPr lang="en-US" dirty="0"/>
              <a:t> </a:t>
            </a:r>
            <a:r>
              <a:rPr lang="en-US" dirty="0" err="1"/>
              <a:t>ini</a:t>
            </a:r>
            <a:r>
              <a:rPr lang="en-US" dirty="0"/>
              <a:t>. </a:t>
            </a:r>
            <a:r>
              <a:rPr lang="en-US" i="1" dirty="0"/>
              <a:t>Backup</a:t>
            </a:r>
            <a:r>
              <a:rPr lang="en-US" dirty="0"/>
              <a:t> data yang </a:t>
            </a:r>
            <a:r>
              <a:rPr lang="en-US" dirty="0" err="1"/>
              <a:t>tidak</a:t>
            </a:r>
            <a:r>
              <a:rPr lang="en-US" dirty="0"/>
              <a:t> </a:t>
            </a:r>
            <a:r>
              <a:rPr lang="en-US" dirty="0" err="1"/>
              <a:t>mudah</a:t>
            </a:r>
            <a:r>
              <a:rPr lang="en-US" dirty="0"/>
              <a:t>, </a:t>
            </a:r>
            <a:r>
              <a:rPr lang="en-US" dirty="0" err="1"/>
              <a:t>sehingga</a:t>
            </a:r>
            <a:r>
              <a:rPr lang="en-US" dirty="0"/>
              <a:t> </a:t>
            </a:r>
            <a:r>
              <a:rPr lang="en-US" dirty="0" err="1"/>
              <a:t>sulit</a:t>
            </a:r>
            <a:r>
              <a:rPr lang="en-US" dirty="0"/>
              <a:t> </a:t>
            </a:r>
            <a:r>
              <a:rPr lang="en-US" dirty="0" err="1"/>
              <a:t>untuk</a:t>
            </a:r>
            <a:r>
              <a:rPr lang="en-US" dirty="0"/>
              <a:t> </a:t>
            </a:r>
            <a:r>
              <a:rPr lang="en-US" dirty="0" err="1"/>
              <a:t>mendapatkan</a:t>
            </a:r>
            <a:r>
              <a:rPr lang="en-US" dirty="0"/>
              <a:t> data-data </a:t>
            </a:r>
            <a:r>
              <a:rPr lang="en-US" dirty="0" err="1"/>
              <a:t>pegawai</a:t>
            </a:r>
            <a:r>
              <a:rPr lang="en-US" dirty="0"/>
              <a:t> yang </a:t>
            </a:r>
            <a:r>
              <a:rPr lang="en-US" dirty="0" err="1"/>
              <a:t>hilang</a:t>
            </a:r>
            <a:r>
              <a:rPr lang="en-US" dirty="0"/>
              <a:t> </a:t>
            </a:r>
            <a:r>
              <a:rPr lang="en-US" dirty="0" err="1"/>
              <a:t>apabila</a:t>
            </a:r>
            <a:r>
              <a:rPr lang="en-US" dirty="0"/>
              <a:t> </a:t>
            </a:r>
            <a:r>
              <a:rPr lang="en-US" dirty="0" err="1"/>
              <a:t>terjadi</a:t>
            </a:r>
            <a:r>
              <a:rPr lang="en-US" dirty="0"/>
              <a:t> </a:t>
            </a:r>
            <a:r>
              <a:rPr lang="en-US" dirty="0" err="1"/>
              <a:t>masalah</a:t>
            </a:r>
            <a:r>
              <a:rPr lang="en-US" dirty="0"/>
              <a:t> </a:t>
            </a:r>
            <a:r>
              <a:rPr lang="en-US" dirty="0" err="1"/>
              <a:t>pada</a:t>
            </a:r>
            <a:r>
              <a:rPr lang="en-US" dirty="0"/>
              <a:t> </a:t>
            </a:r>
            <a:r>
              <a:rPr lang="en-US" dirty="0" err="1"/>
              <a:t>komputer</a:t>
            </a:r>
            <a:r>
              <a:rPr lang="en-US" dirty="0"/>
              <a:t> </a:t>
            </a:r>
            <a:r>
              <a:rPr lang="en-US" dirty="0" err="1"/>
              <a:t>atau</a:t>
            </a:r>
            <a:r>
              <a:rPr lang="en-US" dirty="0"/>
              <a:t> </a:t>
            </a:r>
            <a:r>
              <a:rPr lang="en-US" i="1" dirty="0" err="1"/>
              <a:t>hardisk</a:t>
            </a:r>
            <a:r>
              <a:rPr lang="en-US" dirty="0"/>
              <a:t> yang </a:t>
            </a:r>
            <a:r>
              <a:rPr lang="en-US" dirty="0" err="1"/>
              <a:t>menyimpan</a:t>
            </a:r>
            <a:r>
              <a:rPr lang="en-US" dirty="0"/>
              <a:t> data </a:t>
            </a:r>
            <a:r>
              <a:rPr lang="en-US" dirty="0" err="1"/>
              <a:t>pegawai</a:t>
            </a:r>
            <a:r>
              <a:rPr lang="en-US" dirty="0"/>
              <a:t> </a:t>
            </a:r>
            <a:r>
              <a:rPr lang="en-US" dirty="0" err="1"/>
              <a:t>tersebut</a:t>
            </a:r>
            <a:r>
              <a:rPr lang="en-US" dirty="0"/>
              <a:t>. </a:t>
            </a:r>
            <a:r>
              <a:rPr lang="en-US" dirty="0" err="1"/>
              <a:t>Sistem</a:t>
            </a:r>
            <a:r>
              <a:rPr lang="en-US" dirty="0"/>
              <a:t> yang </a:t>
            </a:r>
            <a:r>
              <a:rPr lang="en-US" dirty="0" err="1"/>
              <a:t>kurang</a:t>
            </a:r>
            <a:r>
              <a:rPr lang="en-US" dirty="0"/>
              <a:t> </a:t>
            </a:r>
            <a:r>
              <a:rPr lang="en-US" i="1" dirty="0"/>
              <a:t>friendly</a:t>
            </a:r>
            <a:r>
              <a:rPr lang="en-US" dirty="0"/>
              <a:t> </a:t>
            </a:r>
            <a:r>
              <a:rPr lang="en-US" dirty="0" err="1"/>
              <a:t>terhadap</a:t>
            </a:r>
            <a:r>
              <a:rPr lang="en-US" dirty="0"/>
              <a:t> </a:t>
            </a:r>
            <a:r>
              <a:rPr lang="en-US" i="1" dirty="0"/>
              <a:t>user</a:t>
            </a:r>
            <a:r>
              <a:rPr lang="en-US" dirty="0"/>
              <a:t> yang </a:t>
            </a:r>
            <a:r>
              <a:rPr lang="en-US" dirty="0" err="1"/>
              <a:t>mengelola</a:t>
            </a:r>
            <a:r>
              <a:rPr lang="en-US" dirty="0"/>
              <a:t> data </a:t>
            </a:r>
            <a:r>
              <a:rPr lang="en-US" dirty="0" err="1"/>
              <a:t>pegawai</a:t>
            </a:r>
            <a:r>
              <a:rPr lang="en-US" dirty="0"/>
              <a:t> </a:t>
            </a:r>
            <a:r>
              <a:rPr lang="en-US" dirty="0" err="1"/>
              <a:t>tersebut</a:t>
            </a:r>
            <a:r>
              <a:rPr lang="en-US" dirty="0"/>
              <a:t>. </a:t>
            </a:r>
            <a:r>
              <a:rPr lang="en-US" dirty="0" err="1"/>
              <a:t>Penulisan</a:t>
            </a:r>
            <a:r>
              <a:rPr lang="en-US" dirty="0"/>
              <a:t> data </a:t>
            </a:r>
            <a:r>
              <a:rPr lang="en-US" dirty="0" err="1"/>
              <a:t>pegawai</a:t>
            </a:r>
            <a:r>
              <a:rPr lang="en-US" dirty="0"/>
              <a:t> yang </a:t>
            </a:r>
            <a:r>
              <a:rPr lang="en-US" dirty="0" err="1"/>
              <a:t>dilakukan</a:t>
            </a:r>
            <a:r>
              <a:rPr lang="en-US" dirty="0"/>
              <a:t> </a:t>
            </a:r>
            <a:r>
              <a:rPr lang="en-US" dirty="0" err="1"/>
              <a:t>oleh</a:t>
            </a:r>
            <a:r>
              <a:rPr lang="en-US" dirty="0"/>
              <a:t> user </a:t>
            </a:r>
            <a:r>
              <a:rPr lang="en-US" dirty="0" err="1"/>
              <a:t>seringkali</a:t>
            </a:r>
            <a:r>
              <a:rPr lang="en-US" dirty="0"/>
              <a:t> </a:t>
            </a:r>
            <a:r>
              <a:rPr lang="en-US" dirty="0" err="1"/>
              <a:t>tidak</a:t>
            </a:r>
            <a:r>
              <a:rPr lang="en-US" dirty="0"/>
              <a:t> </a:t>
            </a:r>
            <a:r>
              <a:rPr lang="en-US" dirty="0" err="1"/>
              <a:t>seragam</a:t>
            </a:r>
            <a:r>
              <a:rPr lang="en-US" dirty="0"/>
              <a:t> </a:t>
            </a:r>
            <a:r>
              <a:rPr lang="en-US" dirty="0" err="1"/>
              <a:t>sehingga</a:t>
            </a:r>
            <a:r>
              <a:rPr lang="en-US" dirty="0"/>
              <a:t> </a:t>
            </a:r>
            <a:r>
              <a:rPr lang="en-US" dirty="0" err="1"/>
              <a:t>menyulitkan</a:t>
            </a:r>
            <a:r>
              <a:rPr lang="en-US" dirty="0"/>
              <a:t> </a:t>
            </a:r>
            <a:r>
              <a:rPr lang="en-US" dirty="0" err="1"/>
              <a:t>pengelolaan</a:t>
            </a:r>
            <a:r>
              <a:rPr lang="en-US" dirty="0"/>
              <a:t> data </a:t>
            </a:r>
            <a:r>
              <a:rPr lang="en-US" dirty="0" err="1"/>
              <a:t>tersebut</a:t>
            </a:r>
            <a:r>
              <a:rPr lang="en-US" dirty="0"/>
              <a:t>. </a:t>
            </a:r>
            <a:r>
              <a:rPr lang="en-US" dirty="0" err="1"/>
              <a:t>Kurangnya</a:t>
            </a:r>
            <a:r>
              <a:rPr lang="en-US" dirty="0"/>
              <a:t> </a:t>
            </a:r>
            <a:r>
              <a:rPr lang="en-US" dirty="0" err="1"/>
              <a:t>informasi</a:t>
            </a:r>
            <a:r>
              <a:rPr lang="en-US" dirty="0"/>
              <a:t> yang </a:t>
            </a:r>
            <a:r>
              <a:rPr lang="en-US" dirty="0" err="1"/>
              <a:t>akurat</a:t>
            </a:r>
            <a:r>
              <a:rPr lang="en-US" dirty="0"/>
              <a:t> </a:t>
            </a:r>
            <a:r>
              <a:rPr lang="en-US" dirty="0" err="1"/>
              <a:t>mengenai</a:t>
            </a:r>
            <a:r>
              <a:rPr lang="en-US" dirty="0"/>
              <a:t> data </a:t>
            </a:r>
            <a:r>
              <a:rPr lang="en-US" dirty="0" err="1"/>
              <a:t>seorang</a:t>
            </a:r>
            <a:r>
              <a:rPr lang="en-US" dirty="0"/>
              <a:t> </a:t>
            </a:r>
            <a:r>
              <a:rPr lang="en-US" dirty="0" err="1"/>
              <a:t>pegawai</a:t>
            </a:r>
            <a:r>
              <a:rPr lang="en-US" dirty="0"/>
              <a:t>, </a:t>
            </a:r>
            <a:r>
              <a:rPr lang="en-US" dirty="0" err="1"/>
              <a:t>sehingga</a:t>
            </a:r>
            <a:r>
              <a:rPr lang="en-US" dirty="0"/>
              <a:t> </a:t>
            </a:r>
            <a:r>
              <a:rPr lang="en-US" dirty="0" err="1"/>
              <a:t>dapat</a:t>
            </a:r>
            <a:r>
              <a:rPr lang="en-US" dirty="0"/>
              <a:t> </a:t>
            </a:r>
            <a:r>
              <a:rPr lang="en-US" dirty="0" err="1"/>
              <a:t>menyebabkan</a:t>
            </a:r>
            <a:r>
              <a:rPr lang="en-US" dirty="0"/>
              <a:t> data </a:t>
            </a:r>
            <a:r>
              <a:rPr lang="en-US" dirty="0" err="1"/>
              <a:t>seorang</a:t>
            </a:r>
            <a:r>
              <a:rPr lang="en-US" dirty="0"/>
              <a:t> </a:t>
            </a:r>
            <a:r>
              <a:rPr lang="en-US" dirty="0" err="1"/>
              <a:t>pegawai</a:t>
            </a:r>
            <a:r>
              <a:rPr lang="en-US" dirty="0"/>
              <a:t> </a:t>
            </a:r>
            <a:r>
              <a:rPr lang="en-US" dirty="0" err="1"/>
              <a:t>menjadi</a:t>
            </a:r>
            <a:r>
              <a:rPr lang="en-US" dirty="0"/>
              <a:t> </a:t>
            </a:r>
            <a:r>
              <a:rPr lang="en-US" dirty="0" err="1"/>
              <a:t>tidak</a:t>
            </a:r>
            <a:r>
              <a:rPr lang="en-US" dirty="0"/>
              <a:t> </a:t>
            </a:r>
            <a:r>
              <a:rPr lang="en-US" i="1" dirty="0"/>
              <a:t>valid </a:t>
            </a:r>
            <a:r>
              <a:rPr lang="en-US" dirty="0" err="1"/>
              <a:t>dan</a:t>
            </a:r>
            <a:r>
              <a:rPr lang="en-US" dirty="0"/>
              <a:t> </a:t>
            </a:r>
            <a:r>
              <a:rPr lang="en-US" dirty="0" err="1"/>
              <a:t>dapat</a:t>
            </a:r>
            <a:r>
              <a:rPr lang="en-US" dirty="0"/>
              <a:t> </a:t>
            </a:r>
            <a:r>
              <a:rPr lang="en-US" dirty="0" err="1"/>
              <a:t>menghambat</a:t>
            </a:r>
            <a:r>
              <a:rPr lang="en-US" dirty="0"/>
              <a:t> </a:t>
            </a:r>
            <a:r>
              <a:rPr lang="en-US" dirty="0" err="1"/>
              <a:t>pengelolaan</a:t>
            </a:r>
            <a:r>
              <a:rPr lang="en-US" dirty="0"/>
              <a:t> data </a:t>
            </a:r>
            <a:r>
              <a:rPr lang="en-US" dirty="0" err="1"/>
              <a:t>pegawai</a:t>
            </a:r>
            <a:r>
              <a:rPr lang="en-US" dirty="0"/>
              <a:t>. </a:t>
            </a:r>
            <a:r>
              <a:rPr lang="en-US" dirty="0" err="1"/>
              <a:t>Selain</a:t>
            </a:r>
            <a:r>
              <a:rPr lang="en-US" dirty="0"/>
              <a:t> </a:t>
            </a:r>
            <a:r>
              <a:rPr lang="en-US" dirty="0" err="1"/>
              <a:t>itu</a:t>
            </a:r>
            <a:r>
              <a:rPr lang="en-US" dirty="0"/>
              <a:t> pula, </a:t>
            </a:r>
            <a:r>
              <a:rPr lang="en-US" dirty="0" err="1"/>
              <a:t>banyak</a:t>
            </a:r>
            <a:r>
              <a:rPr lang="en-US" dirty="0"/>
              <a:t> </a:t>
            </a:r>
            <a:r>
              <a:rPr lang="en-US" dirty="0" err="1"/>
              <a:t>masalah</a:t>
            </a:r>
            <a:r>
              <a:rPr lang="en-US" dirty="0"/>
              <a:t> yang </a:t>
            </a:r>
            <a:r>
              <a:rPr lang="en-US" dirty="0" err="1"/>
              <a:t>terjadi</a:t>
            </a:r>
            <a:r>
              <a:rPr lang="en-US" dirty="0"/>
              <a:t> </a:t>
            </a:r>
            <a:r>
              <a:rPr lang="en-US" dirty="0" err="1"/>
              <a:t>dalam</a:t>
            </a:r>
            <a:r>
              <a:rPr lang="en-US" dirty="0"/>
              <a:t> </a:t>
            </a:r>
            <a:r>
              <a:rPr lang="en-US" dirty="0" err="1"/>
              <a:t>manajemen</a:t>
            </a:r>
            <a:r>
              <a:rPr lang="en-US" dirty="0"/>
              <a:t> </a:t>
            </a:r>
            <a:r>
              <a:rPr lang="en-US" dirty="0" err="1"/>
              <a:t>pengajuan</a:t>
            </a:r>
            <a:r>
              <a:rPr lang="en-US" dirty="0"/>
              <a:t> </a:t>
            </a:r>
            <a:r>
              <a:rPr lang="en-US" dirty="0" err="1"/>
              <a:t>cuti</a:t>
            </a:r>
            <a:r>
              <a:rPr lang="en-US" dirty="0"/>
              <a:t> </a:t>
            </a:r>
            <a:r>
              <a:rPr lang="en-US" dirty="0" err="1"/>
              <a:t>seperti</a:t>
            </a:r>
            <a:r>
              <a:rPr lang="en-US" dirty="0"/>
              <a:t> </a:t>
            </a:r>
            <a:r>
              <a:rPr lang="en-US" dirty="0" err="1"/>
              <a:t>masih</a:t>
            </a:r>
            <a:r>
              <a:rPr lang="en-US" dirty="0"/>
              <a:t> </a:t>
            </a:r>
            <a:r>
              <a:rPr lang="en-US" dirty="0" err="1"/>
              <a:t>menggunakan</a:t>
            </a:r>
            <a:r>
              <a:rPr lang="en-US" dirty="0"/>
              <a:t> </a:t>
            </a:r>
            <a:r>
              <a:rPr lang="en-US" dirty="0" err="1"/>
              <a:t>mekanisme</a:t>
            </a:r>
            <a:r>
              <a:rPr lang="en-US" dirty="0"/>
              <a:t> manual, </a:t>
            </a:r>
            <a:r>
              <a:rPr lang="en-US" dirty="0" err="1"/>
              <a:t>lamanya</a:t>
            </a:r>
            <a:r>
              <a:rPr lang="en-US" dirty="0"/>
              <a:t> </a:t>
            </a:r>
            <a:r>
              <a:rPr lang="en-US" dirty="0" err="1"/>
              <a:t>menunggu</a:t>
            </a:r>
            <a:r>
              <a:rPr lang="en-US" dirty="0"/>
              <a:t> </a:t>
            </a:r>
            <a:r>
              <a:rPr lang="en-US" dirty="0" err="1"/>
              <a:t>persetujuan</a:t>
            </a:r>
            <a:r>
              <a:rPr lang="en-US" dirty="0"/>
              <a:t> </a:t>
            </a:r>
            <a:r>
              <a:rPr lang="en-US" dirty="0" err="1"/>
              <a:t>pengajuan</a:t>
            </a:r>
            <a:r>
              <a:rPr lang="en-US" dirty="0"/>
              <a:t> </a:t>
            </a:r>
            <a:r>
              <a:rPr lang="en-US" dirty="0" err="1"/>
              <a:t>cuti</a:t>
            </a:r>
            <a:r>
              <a:rPr lang="en-US" dirty="0"/>
              <a:t> </a:t>
            </a:r>
            <a:r>
              <a:rPr lang="en-US" dirty="0" err="1"/>
              <a:t>dari</a:t>
            </a:r>
            <a:r>
              <a:rPr lang="en-US" dirty="0"/>
              <a:t> </a:t>
            </a:r>
            <a:r>
              <a:rPr lang="en-US" dirty="0" err="1"/>
              <a:t>atasan</a:t>
            </a:r>
            <a:r>
              <a:rPr lang="en-US" dirty="0"/>
              <a:t> </a:t>
            </a:r>
            <a:r>
              <a:rPr lang="en-US" dirty="0" err="1"/>
              <a:t>serta</a:t>
            </a:r>
            <a:r>
              <a:rPr lang="en-US" dirty="0"/>
              <a:t>  </a:t>
            </a:r>
            <a:r>
              <a:rPr lang="en-US" dirty="0" err="1"/>
              <a:t>pengelolaan</a:t>
            </a:r>
            <a:r>
              <a:rPr lang="en-US" dirty="0"/>
              <a:t> </a:t>
            </a:r>
            <a:r>
              <a:rPr lang="en-US" dirty="0" err="1"/>
              <a:t>kuota</a:t>
            </a:r>
            <a:r>
              <a:rPr lang="en-US" dirty="0"/>
              <a:t> </a:t>
            </a:r>
            <a:r>
              <a:rPr lang="en-US" dirty="0" err="1"/>
              <a:t>cuti</a:t>
            </a:r>
            <a:r>
              <a:rPr lang="en-US" dirty="0"/>
              <a:t>. </a:t>
            </a: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2458628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71276028"/>
              </p:ext>
            </p:extLst>
          </p:nvPr>
        </p:nvGraphicFramePr>
        <p:xfrm>
          <a:off x="762000" y="533400"/>
          <a:ext cx="7543799" cy="5518795"/>
        </p:xfrm>
        <a:graphic>
          <a:graphicData uri="http://schemas.openxmlformats.org/drawingml/2006/table">
            <a:tbl>
              <a:tblPr firstRow="1" firstCol="1" bandRow="1">
                <a:tableStyleId>{5C22544A-7EE6-4342-B048-85BDC9FD1C3A}</a:tableStyleId>
              </a:tblPr>
              <a:tblGrid>
                <a:gridCol w="473396"/>
                <a:gridCol w="2031023"/>
                <a:gridCol w="3008357"/>
                <a:gridCol w="2031023"/>
              </a:tblGrid>
              <a:tr h="454291">
                <a:tc>
                  <a:txBody>
                    <a:bodyPr/>
                    <a:lstStyle/>
                    <a:p>
                      <a:pPr marL="0" marR="0" algn="ctr">
                        <a:lnSpc>
                          <a:spcPct val="115000"/>
                        </a:lnSpc>
                        <a:spcBef>
                          <a:spcPts val="0"/>
                        </a:spcBef>
                        <a:spcAft>
                          <a:spcPts val="0"/>
                        </a:spcAft>
                      </a:pPr>
                      <a:r>
                        <a:rPr lang="en-US" sz="1000" dirty="0">
                          <a:effectLst/>
                        </a:rPr>
                        <a:t>No</a:t>
                      </a:r>
                      <a:endParaRPr lang="en-US" sz="1000" dirty="0">
                        <a:effectLst/>
                        <a:latin typeface="Calibri"/>
                        <a:ea typeface="Calibri"/>
                        <a:cs typeface="Arial"/>
                      </a:endParaRPr>
                    </a:p>
                  </a:txBody>
                  <a:tcPr marL="58041" marR="58041" marT="0" marB="0"/>
                </a:tc>
                <a:tc>
                  <a:txBody>
                    <a:bodyPr/>
                    <a:lstStyle/>
                    <a:p>
                      <a:pPr marL="0" marR="0" algn="ctr">
                        <a:lnSpc>
                          <a:spcPct val="115000"/>
                        </a:lnSpc>
                        <a:spcBef>
                          <a:spcPts val="0"/>
                        </a:spcBef>
                        <a:spcAft>
                          <a:spcPts val="0"/>
                        </a:spcAft>
                      </a:pPr>
                      <a:r>
                        <a:rPr lang="en-US" sz="1000" dirty="0" err="1">
                          <a:effectLst/>
                        </a:rPr>
                        <a:t>faktor</a:t>
                      </a:r>
                      <a:endParaRPr lang="en-US" sz="1000" dirty="0">
                        <a:effectLst/>
                        <a:latin typeface="Calibri"/>
                        <a:ea typeface="Calibri"/>
                        <a:cs typeface="Arial"/>
                      </a:endParaRPr>
                    </a:p>
                  </a:txBody>
                  <a:tcPr marL="58041" marR="58041" marT="0" marB="0"/>
                </a:tc>
                <a:tc>
                  <a:txBody>
                    <a:bodyPr/>
                    <a:lstStyle/>
                    <a:p>
                      <a:pPr marL="0" marR="0" algn="ctr">
                        <a:lnSpc>
                          <a:spcPct val="115000"/>
                        </a:lnSpc>
                        <a:spcBef>
                          <a:spcPts val="0"/>
                        </a:spcBef>
                        <a:spcAft>
                          <a:spcPts val="0"/>
                        </a:spcAft>
                      </a:pPr>
                      <a:r>
                        <a:rPr lang="en-US" sz="1000">
                          <a:effectLst/>
                        </a:rPr>
                        <a:t>Yang dilakukan</a:t>
                      </a:r>
                      <a:endParaRPr lang="en-US" sz="1000">
                        <a:effectLst/>
                        <a:latin typeface="Calibri"/>
                        <a:ea typeface="Calibri"/>
                        <a:cs typeface="Arial"/>
                      </a:endParaRPr>
                    </a:p>
                  </a:txBody>
                  <a:tcPr marL="58041" marR="58041" marT="0" marB="0"/>
                </a:tc>
                <a:tc>
                  <a:txBody>
                    <a:bodyPr/>
                    <a:lstStyle/>
                    <a:p>
                      <a:pPr marL="0" marR="0" algn="ctr">
                        <a:lnSpc>
                          <a:spcPct val="115000"/>
                        </a:lnSpc>
                        <a:spcBef>
                          <a:spcPts val="0"/>
                        </a:spcBef>
                        <a:spcAft>
                          <a:spcPts val="0"/>
                        </a:spcAft>
                      </a:pPr>
                      <a:r>
                        <a:rPr lang="en-US" sz="1000">
                          <a:effectLst/>
                        </a:rPr>
                        <a:t>Teknik Penggalian Kebutuhan</a:t>
                      </a:r>
                      <a:endParaRPr lang="en-US" sz="1000">
                        <a:effectLst/>
                        <a:latin typeface="Calibri"/>
                        <a:ea typeface="Calibri"/>
                        <a:cs typeface="Arial"/>
                      </a:endParaRPr>
                    </a:p>
                  </a:txBody>
                  <a:tcPr marL="58041" marR="58041" marT="0" marB="0"/>
                </a:tc>
              </a:tr>
              <a:tr h="2808348">
                <a:tc>
                  <a:txBody>
                    <a:bodyPr/>
                    <a:lstStyle/>
                    <a:p>
                      <a:pPr marL="0" marR="0" algn="ctr">
                        <a:lnSpc>
                          <a:spcPct val="115000"/>
                        </a:lnSpc>
                        <a:spcBef>
                          <a:spcPts val="0"/>
                        </a:spcBef>
                        <a:spcAft>
                          <a:spcPts val="0"/>
                        </a:spcAft>
                      </a:pPr>
                      <a:r>
                        <a:rPr lang="en-US" sz="1200" b="1" dirty="0">
                          <a:effectLst/>
                        </a:rPr>
                        <a:t>1</a:t>
                      </a:r>
                      <a:endParaRPr lang="en-US" sz="1200" b="1" dirty="0">
                        <a:effectLst/>
                        <a:latin typeface="Calibri"/>
                        <a:ea typeface="Calibri"/>
                        <a:cs typeface="Arial"/>
                      </a:endParaRPr>
                    </a:p>
                  </a:txBody>
                  <a:tcPr marL="58041" marR="58041" marT="0" marB="0" anchor="ctr"/>
                </a:tc>
                <a:tc>
                  <a:txBody>
                    <a:bodyPr/>
                    <a:lstStyle/>
                    <a:p>
                      <a:pPr marL="0" marR="0" algn="l">
                        <a:lnSpc>
                          <a:spcPct val="115000"/>
                        </a:lnSpc>
                        <a:spcBef>
                          <a:spcPts val="0"/>
                        </a:spcBef>
                        <a:spcAft>
                          <a:spcPts val="0"/>
                        </a:spcAft>
                      </a:pPr>
                      <a:r>
                        <a:rPr lang="en-US" sz="1400" b="1" dirty="0">
                          <a:effectLst/>
                        </a:rPr>
                        <a:t>Problem</a:t>
                      </a:r>
                      <a:endParaRPr lang="en-US" sz="1400" b="1" dirty="0">
                        <a:effectLst/>
                        <a:latin typeface="Calibri"/>
                        <a:ea typeface="Calibri"/>
                        <a:cs typeface="Arial"/>
                      </a:endParaRPr>
                    </a:p>
                  </a:txBody>
                  <a:tcPr marL="58041" marR="58041" marT="0" marB="0" anchor="ctr"/>
                </a:tc>
                <a:tc>
                  <a:txBody>
                    <a:bodyPr/>
                    <a:lstStyle/>
                    <a:p>
                      <a:pPr marL="0" marR="0">
                        <a:lnSpc>
                          <a:spcPct val="115000"/>
                        </a:lnSpc>
                        <a:spcBef>
                          <a:spcPts val="0"/>
                        </a:spcBef>
                        <a:spcAft>
                          <a:spcPts val="0"/>
                        </a:spcAft>
                      </a:pPr>
                      <a:r>
                        <a:rPr lang="en-US" sz="1000" dirty="0" err="1">
                          <a:effectLst/>
                        </a:rPr>
                        <a:t>Mengidentifikasi</a:t>
                      </a:r>
                      <a:r>
                        <a:rPr lang="en-US" sz="1000" dirty="0">
                          <a:effectLst/>
                        </a:rPr>
                        <a:t> </a:t>
                      </a:r>
                      <a:r>
                        <a:rPr lang="en-US" sz="1000" dirty="0" err="1">
                          <a:effectLst/>
                        </a:rPr>
                        <a:t>Masalah</a:t>
                      </a:r>
                      <a:r>
                        <a:rPr lang="en-US" sz="1000" dirty="0">
                          <a:effectLst/>
                        </a:rPr>
                        <a:t> yang </a:t>
                      </a:r>
                      <a:r>
                        <a:rPr lang="en-US" sz="1000" dirty="0" err="1">
                          <a:effectLst/>
                        </a:rPr>
                        <a:t>dihadapi</a:t>
                      </a:r>
                      <a:r>
                        <a:rPr lang="en-US" sz="1000" dirty="0">
                          <a:effectLst/>
                        </a:rPr>
                        <a:t>:</a:t>
                      </a:r>
                    </a:p>
                    <a:p>
                      <a:pPr marL="342900" marR="0" lvl="0" indent="-342900" algn="just">
                        <a:lnSpc>
                          <a:spcPct val="115000"/>
                        </a:lnSpc>
                        <a:spcBef>
                          <a:spcPts val="0"/>
                        </a:spcBef>
                        <a:spcAft>
                          <a:spcPts val="0"/>
                        </a:spcAft>
                        <a:buFont typeface="Symbol"/>
                        <a:buChar char=""/>
                      </a:pPr>
                      <a:r>
                        <a:rPr lang="id-ID" sz="1000" dirty="0">
                          <a:effectLst/>
                        </a:rPr>
                        <a:t>Backup data yang tidak mudah, sehingga sulit untuk mendapatkan data-data pegawai yang hilang apabila terjadi masalah pada komputer atau hardisk yang menyimpan data pegawai tersebut</a:t>
                      </a:r>
                      <a:r>
                        <a:rPr lang="en-US" sz="1000" dirty="0">
                          <a:effectLst/>
                        </a:rPr>
                        <a:t>.</a:t>
                      </a:r>
                    </a:p>
                    <a:p>
                      <a:pPr marL="342900" marR="0" lvl="0" indent="-342900" algn="just">
                        <a:lnSpc>
                          <a:spcPct val="115000"/>
                        </a:lnSpc>
                        <a:spcBef>
                          <a:spcPts val="0"/>
                        </a:spcBef>
                        <a:spcAft>
                          <a:spcPts val="0"/>
                        </a:spcAft>
                        <a:buFont typeface="Symbol"/>
                        <a:buChar char=""/>
                      </a:pPr>
                      <a:r>
                        <a:rPr lang="id-ID" sz="1000" dirty="0">
                          <a:effectLst/>
                        </a:rPr>
                        <a:t>Sistem yang kurang friendly terhadap user yang mengelola data pegawai tersebut.</a:t>
                      </a:r>
                      <a:endParaRPr lang="en-US" sz="1000" dirty="0">
                        <a:effectLst/>
                      </a:endParaRPr>
                    </a:p>
                    <a:p>
                      <a:pPr marL="342900" marR="0" lvl="0" indent="-342900" algn="just">
                        <a:lnSpc>
                          <a:spcPct val="115000"/>
                        </a:lnSpc>
                        <a:spcBef>
                          <a:spcPts val="0"/>
                        </a:spcBef>
                        <a:spcAft>
                          <a:spcPts val="0"/>
                        </a:spcAft>
                        <a:buFont typeface="Symbol"/>
                        <a:buChar char=""/>
                      </a:pPr>
                      <a:r>
                        <a:rPr lang="id-ID" sz="1000" dirty="0">
                          <a:effectLst/>
                        </a:rPr>
                        <a:t>Penulisan data pegawai yang dilakukan oleh user seringkali tidak seragam sehingga menyulitkan pengelolaan data tersebut</a:t>
                      </a:r>
                      <a:r>
                        <a:rPr lang="en-US" sz="1000" dirty="0">
                          <a:effectLst/>
                        </a:rPr>
                        <a:t>.</a:t>
                      </a:r>
                    </a:p>
                    <a:p>
                      <a:pPr marL="342900" marR="0" lvl="0" indent="-342900" algn="just">
                        <a:lnSpc>
                          <a:spcPct val="115000"/>
                        </a:lnSpc>
                        <a:spcBef>
                          <a:spcPts val="0"/>
                        </a:spcBef>
                        <a:spcAft>
                          <a:spcPts val="0"/>
                        </a:spcAft>
                        <a:buFont typeface="Symbol"/>
                        <a:buChar char=""/>
                      </a:pPr>
                      <a:r>
                        <a:rPr lang="id-ID" sz="1000" dirty="0">
                          <a:effectLst/>
                        </a:rPr>
                        <a:t>Kurangnya informasi yang akurat mengenai data seorang pegawai, sehingga dapat menyebabkan data seorang pegawai menjadi tidak valid dan dapat menghambat pengelolaan data pegawai</a:t>
                      </a:r>
                      <a:endParaRPr lang="en-US" sz="1000" dirty="0">
                        <a:effectLst/>
                        <a:latin typeface="Calibri"/>
                        <a:ea typeface="Calibri"/>
                        <a:cs typeface="Arial"/>
                      </a:endParaRPr>
                    </a:p>
                  </a:txBody>
                  <a:tcPr marL="58041" marR="58041" marT="0" marB="0"/>
                </a:tc>
                <a:tc>
                  <a:txBody>
                    <a:bodyPr/>
                    <a:lstStyle/>
                    <a:p>
                      <a:pPr marL="0" marR="0">
                        <a:lnSpc>
                          <a:spcPct val="115000"/>
                        </a:lnSpc>
                        <a:spcBef>
                          <a:spcPts val="0"/>
                        </a:spcBef>
                        <a:spcAft>
                          <a:spcPts val="0"/>
                        </a:spcAft>
                      </a:pPr>
                      <a:r>
                        <a:rPr lang="en-US" sz="1000">
                          <a:effectLst/>
                        </a:rPr>
                        <a:t>Identifikasi Masalah Dapat diperoleh melalui mekanisme:</a:t>
                      </a:r>
                    </a:p>
                    <a:p>
                      <a:pPr marL="342900" marR="0" lvl="0" indent="-342900">
                        <a:lnSpc>
                          <a:spcPct val="115000"/>
                        </a:lnSpc>
                        <a:spcBef>
                          <a:spcPts val="0"/>
                        </a:spcBef>
                        <a:spcAft>
                          <a:spcPts val="0"/>
                        </a:spcAft>
                        <a:buFont typeface="Symbol"/>
                        <a:buChar char=""/>
                      </a:pPr>
                      <a:r>
                        <a:rPr lang="en-US" sz="1000">
                          <a:effectLst/>
                        </a:rPr>
                        <a:t>Survei</a:t>
                      </a:r>
                    </a:p>
                    <a:p>
                      <a:pPr marL="342900" marR="0" lvl="0" indent="-342900">
                        <a:lnSpc>
                          <a:spcPct val="115000"/>
                        </a:lnSpc>
                        <a:spcBef>
                          <a:spcPts val="0"/>
                        </a:spcBef>
                        <a:spcAft>
                          <a:spcPts val="0"/>
                        </a:spcAft>
                        <a:buFont typeface="Symbol"/>
                        <a:buChar char=""/>
                      </a:pPr>
                      <a:r>
                        <a:rPr lang="en-US" sz="1000">
                          <a:effectLst/>
                        </a:rPr>
                        <a:t>Wawancara &amp; Meeting</a:t>
                      </a:r>
                    </a:p>
                    <a:p>
                      <a:pPr marL="342900" marR="0" lvl="0" indent="-342900">
                        <a:lnSpc>
                          <a:spcPct val="115000"/>
                        </a:lnSpc>
                        <a:spcBef>
                          <a:spcPts val="0"/>
                        </a:spcBef>
                        <a:spcAft>
                          <a:spcPts val="0"/>
                        </a:spcAft>
                        <a:buFont typeface="Symbol"/>
                        <a:buChar char=""/>
                      </a:pPr>
                      <a:r>
                        <a:rPr lang="en-US" sz="1000">
                          <a:effectLst/>
                        </a:rPr>
                        <a:t>Observasi</a:t>
                      </a:r>
                      <a:endParaRPr lang="en-US" sz="1000">
                        <a:effectLst/>
                        <a:latin typeface="Calibri"/>
                        <a:ea typeface="Calibri"/>
                        <a:cs typeface="Arial"/>
                      </a:endParaRPr>
                    </a:p>
                  </a:txBody>
                  <a:tcPr marL="58041" marR="58041" marT="0" marB="0"/>
                </a:tc>
              </a:tr>
              <a:tr h="825985">
                <a:tc>
                  <a:txBody>
                    <a:bodyPr/>
                    <a:lstStyle/>
                    <a:p>
                      <a:pPr marL="0" marR="0" algn="ctr">
                        <a:lnSpc>
                          <a:spcPct val="115000"/>
                        </a:lnSpc>
                        <a:spcBef>
                          <a:spcPts val="0"/>
                        </a:spcBef>
                        <a:spcAft>
                          <a:spcPts val="0"/>
                        </a:spcAft>
                      </a:pPr>
                      <a:r>
                        <a:rPr lang="en-US" sz="1200" b="1">
                          <a:effectLst/>
                        </a:rPr>
                        <a:t>2</a:t>
                      </a:r>
                      <a:endParaRPr lang="en-US" sz="1200" b="1">
                        <a:effectLst/>
                        <a:latin typeface="Calibri"/>
                        <a:ea typeface="Calibri"/>
                        <a:cs typeface="Arial"/>
                      </a:endParaRPr>
                    </a:p>
                  </a:txBody>
                  <a:tcPr marL="58041" marR="58041" marT="0" marB="0" anchor="ctr"/>
                </a:tc>
                <a:tc>
                  <a:txBody>
                    <a:bodyPr/>
                    <a:lstStyle/>
                    <a:p>
                      <a:pPr marL="0" marR="0" algn="l">
                        <a:lnSpc>
                          <a:spcPct val="115000"/>
                        </a:lnSpc>
                        <a:spcBef>
                          <a:spcPts val="0"/>
                        </a:spcBef>
                        <a:spcAft>
                          <a:spcPts val="0"/>
                        </a:spcAft>
                      </a:pPr>
                      <a:r>
                        <a:rPr lang="en-US" sz="1400" b="1" dirty="0" err="1">
                          <a:effectLst/>
                        </a:rPr>
                        <a:t>Solusi</a:t>
                      </a:r>
                      <a:endParaRPr lang="en-US" sz="1400" b="1" dirty="0">
                        <a:effectLst/>
                        <a:latin typeface="Calibri"/>
                        <a:ea typeface="Calibri"/>
                        <a:cs typeface="Arial"/>
                      </a:endParaRPr>
                    </a:p>
                  </a:txBody>
                  <a:tcPr marL="58041" marR="58041" marT="0" marB="0" anchor="ctr"/>
                </a:tc>
                <a:tc>
                  <a:txBody>
                    <a:bodyPr/>
                    <a:lstStyle/>
                    <a:p>
                      <a:pPr marL="0" marR="0" algn="just">
                        <a:lnSpc>
                          <a:spcPct val="115000"/>
                        </a:lnSpc>
                        <a:spcBef>
                          <a:spcPts val="0"/>
                        </a:spcBef>
                        <a:spcAft>
                          <a:spcPts val="0"/>
                        </a:spcAft>
                      </a:pPr>
                      <a:r>
                        <a:rPr lang="en-US" sz="1000">
                          <a:effectLst/>
                        </a:rPr>
                        <a:t>Menentukan solusi yaitu PT. Telkom Akses membutuhkan suatu aplikasi yang dapat membantu dalam mengelola data, maka diperlukan Aplikasi Pendataan Pegawai dan Pengajuan Cuti di PT. Telkom Akses.</a:t>
                      </a:r>
                      <a:endParaRPr lang="en-US" sz="1000">
                        <a:effectLst/>
                        <a:latin typeface="Calibri"/>
                        <a:ea typeface="Calibri"/>
                        <a:cs typeface="Arial"/>
                      </a:endParaRPr>
                    </a:p>
                  </a:txBody>
                  <a:tcPr marL="58041" marR="58041" marT="0" marB="0"/>
                </a:tc>
                <a:tc>
                  <a:txBody>
                    <a:bodyPr/>
                    <a:lstStyle/>
                    <a:p>
                      <a:pPr marL="0" marR="0">
                        <a:lnSpc>
                          <a:spcPct val="115000"/>
                        </a:lnSpc>
                        <a:spcBef>
                          <a:spcPts val="0"/>
                        </a:spcBef>
                        <a:spcAft>
                          <a:spcPts val="0"/>
                        </a:spcAft>
                      </a:pPr>
                      <a:r>
                        <a:rPr lang="en-US" sz="1000">
                          <a:effectLst/>
                        </a:rPr>
                        <a:t>Penetapan solusi dapat dilakukan pada saat atau setelah Interview/wawancara dan meeting.</a:t>
                      </a:r>
                      <a:endParaRPr lang="en-US" sz="1000">
                        <a:effectLst/>
                        <a:latin typeface="Calibri"/>
                        <a:ea typeface="Calibri"/>
                        <a:cs typeface="Arial"/>
                      </a:endParaRPr>
                    </a:p>
                  </a:txBody>
                  <a:tcPr marL="58041" marR="58041" marT="0" marB="0"/>
                </a:tc>
              </a:tr>
              <a:tr h="1321576">
                <a:tc>
                  <a:txBody>
                    <a:bodyPr/>
                    <a:lstStyle/>
                    <a:p>
                      <a:pPr marL="0" marR="0" algn="ctr">
                        <a:lnSpc>
                          <a:spcPct val="115000"/>
                        </a:lnSpc>
                        <a:spcBef>
                          <a:spcPts val="0"/>
                        </a:spcBef>
                        <a:spcAft>
                          <a:spcPts val="0"/>
                        </a:spcAft>
                      </a:pPr>
                      <a:r>
                        <a:rPr lang="en-US" sz="1200" b="1">
                          <a:effectLst/>
                        </a:rPr>
                        <a:t>3</a:t>
                      </a:r>
                      <a:endParaRPr lang="en-US" sz="1200" b="1">
                        <a:effectLst/>
                        <a:latin typeface="Calibri"/>
                        <a:ea typeface="Calibri"/>
                        <a:cs typeface="Arial"/>
                      </a:endParaRPr>
                    </a:p>
                  </a:txBody>
                  <a:tcPr marL="58041" marR="58041" marT="0" marB="0" anchor="ctr"/>
                </a:tc>
                <a:tc>
                  <a:txBody>
                    <a:bodyPr/>
                    <a:lstStyle/>
                    <a:p>
                      <a:pPr marL="0" marR="0" algn="l">
                        <a:lnSpc>
                          <a:spcPct val="115000"/>
                        </a:lnSpc>
                        <a:spcBef>
                          <a:spcPts val="0"/>
                        </a:spcBef>
                        <a:spcAft>
                          <a:spcPts val="0"/>
                        </a:spcAft>
                      </a:pPr>
                      <a:r>
                        <a:rPr lang="en-US" sz="1400" b="1" dirty="0" err="1">
                          <a:effectLst/>
                        </a:rPr>
                        <a:t>Aspek</a:t>
                      </a:r>
                      <a:r>
                        <a:rPr lang="en-US" sz="1400" b="1" dirty="0">
                          <a:effectLst/>
                        </a:rPr>
                        <a:t> </a:t>
                      </a:r>
                      <a:r>
                        <a:rPr lang="en-US" sz="1400" b="1" dirty="0" err="1">
                          <a:effectLst/>
                        </a:rPr>
                        <a:t>Teknologi</a:t>
                      </a:r>
                      <a:endParaRPr lang="en-US" sz="1400" b="1" dirty="0">
                        <a:effectLst/>
                        <a:latin typeface="Calibri"/>
                        <a:ea typeface="Calibri"/>
                        <a:cs typeface="Arial"/>
                      </a:endParaRPr>
                    </a:p>
                  </a:txBody>
                  <a:tcPr marL="58041" marR="58041" marT="0" marB="0" anchor="ctr"/>
                </a:tc>
                <a:tc>
                  <a:txBody>
                    <a:bodyPr/>
                    <a:lstStyle/>
                    <a:p>
                      <a:pPr marL="342900" marR="0" lvl="0" indent="-342900" rtl="0">
                        <a:lnSpc>
                          <a:spcPct val="115000"/>
                        </a:lnSpc>
                        <a:spcBef>
                          <a:spcPts val="0"/>
                        </a:spcBef>
                        <a:spcAft>
                          <a:spcPts val="0"/>
                        </a:spcAft>
                        <a:buFont typeface="Symbol"/>
                        <a:buChar char=""/>
                      </a:pPr>
                      <a:r>
                        <a:rPr lang="en-US" sz="1000">
                          <a:effectLst/>
                        </a:rPr>
                        <a:t>Membangun Perangkat Lunak (Aplikasi) (Berbasis Web/desktop/mobile </a:t>
                      </a:r>
                      <a:r>
                        <a:rPr lang="en-US" sz="1000">
                          <a:effectLst/>
                          <a:sym typeface="Wingdings"/>
                        </a:rPr>
                        <a:t></a:t>
                      </a:r>
                      <a:r>
                        <a:rPr lang="en-US" sz="1000">
                          <a:effectLst/>
                        </a:rPr>
                        <a:t> pilihan sesuai hasil penggalian kebutuhan).</a:t>
                      </a:r>
                    </a:p>
                    <a:p>
                      <a:pPr marL="342900" marR="0" lvl="0" indent="-342900">
                        <a:lnSpc>
                          <a:spcPct val="115000"/>
                        </a:lnSpc>
                        <a:spcBef>
                          <a:spcPts val="0"/>
                        </a:spcBef>
                        <a:spcAft>
                          <a:spcPts val="0"/>
                        </a:spcAft>
                        <a:buFont typeface="Symbol"/>
                        <a:buChar char=""/>
                      </a:pPr>
                      <a:r>
                        <a:rPr lang="en-US" sz="1000">
                          <a:effectLst/>
                        </a:rPr>
                        <a:t>Mengidentifikasi perlunya teknologi penunjang yang lain seperti MIsal RFID, Jaringan, Mobile dsb</a:t>
                      </a:r>
                      <a:endParaRPr lang="en-US" sz="1000">
                        <a:effectLst/>
                        <a:latin typeface="Calibri"/>
                        <a:ea typeface="Calibri"/>
                        <a:cs typeface="Arial"/>
                      </a:endParaRPr>
                    </a:p>
                  </a:txBody>
                  <a:tcPr marL="58041" marR="58041" marT="0" marB="0"/>
                </a:tc>
                <a:tc>
                  <a:txBody>
                    <a:bodyPr/>
                    <a:lstStyle/>
                    <a:p>
                      <a:pPr marL="0" marR="0">
                        <a:lnSpc>
                          <a:spcPct val="115000"/>
                        </a:lnSpc>
                        <a:spcBef>
                          <a:spcPts val="0"/>
                        </a:spcBef>
                        <a:spcAft>
                          <a:spcPts val="0"/>
                        </a:spcAft>
                      </a:pPr>
                      <a:r>
                        <a:rPr lang="en-US" sz="1000" dirty="0" err="1">
                          <a:effectLst/>
                        </a:rPr>
                        <a:t>Penggalian</a:t>
                      </a:r>
                      <a:r>
                        <a:rPr lang="en-US" sz="1000" dirty="0">
                          <a:effectLst/>
                        </a:rPr>
                        <a:t> </a:t>
                      </a:r>
                      <a:r>
                        <a:rPr lang="en-US" sz="1000" dirty="0" err="1">
                          <a:effectLst/>
                        </a:rPr>
                        <a:t>aspek</a:t>
                      </a:r>
                      <a:r>
                        <a:rPr lang="en-US" sz="1000" dirty="0">
                          <a:effectLst/>
                        </a:rPr>
                        <a:t> </a:t>
                      </a:r>
                      <a:r>
                        <a:rPr lang="en-US" sz="1000" dirty="0" err="1">
                          <a:effectLst/>
                        </a:rPr>
                        <a:t>teknologi</a:t>
                      </a:r>
                      <a:r>
                        <a:rPr lang="en-US" sz="1000" dirty="0">
                          <a:effectLst/>
                        </a:rPr>
                        <a:t> </a:t>
                      </a:r>
                      <a:r>
                        <a:rPr lang="en-US" sz="1000" dirty="0" err="1">
                          <a:effectLst/>
                        </a:rPr>
                        <a:t>dapat</a:t>
                      </a:r>
                      <a:r>
                        <a:rPr lang="en-US" sz="1000" dirty="0">
                          <a:effectLst/>
                        </a:rPr>
                        <a:t> </a:t>
                      </a:r>
                      <a:r>
                        <a:rPr lang="en-US" sz="1000" dirty="0" err="1">
                          <a:effectLst/>
                        </a:rPr>
                        <a:t>diperoleh</a:t>
                      </a:r>
                      <a:r>
                        <a:rPr lang="en-US" sz="1000" dirty="0">
                          <a:effectLst/>
                        </a:rPr>
                        <a:t> </a:t>
                      </a:r>
                      <a:r>
                        <a:rPr lang="en-US" sz="1000" dirty="0" err="1">
                          <a:effectLst/>
                        </a:rPr>
                        <a:t>melalui</a:t>
                      </a:r>
                      <a:r>
                        <a:rPr lang="en-US" sz="1000" dirty="0">
                          <a:effectLst/>
                        </a:rPr>
                        <a:t>:</a:t>
                      </a:r>
                    </a:p>
                    <a:p>
                      <a:pPr marL="342900" marR="0" lvl="0" indent="-342900">
                        <a:lnSpc>
                          <a:spcPct val="115000"/>
                        </a:lnSpc>
                        <a:spcBef>
                          <a:spcPts val="0"/>
                        </a:spcBef>
                        <a:spcAft>
                          <a:spcPts val="0"/>
                        </a:spcAft>
                        <a:buFont typeface="Symbol"/>
                        <a:buChar char=""/>
                      </a:pPr>
                      <a:r>
                        <a:rPr lang="en-US" sz="1000" dirty="0">
                          <a:effectLst/>
                        </a:rPr>
                        <a:t>Survey</a:t>
                      </a:r>
                    </a:p>
                    <a:p>
                      <a:pPr marL="342900" marR="0" lvl="0" indent="-342900">
                        <a:lnSpc>
                          <a:spcPct val="115000"/>
                        </a:lnSpc>
                        <a:spcBef>
                          <a:spcPts val="0"/>
                        </a:spcBef>
                        <a:spcAft>
                          <a:spcPts val="0"/>
                        </a:spcAft>
                        <a:buFont typeface="Symbol"/>
                        <a:buChar char=""/>
                      </a:pPr>
                      <a:r>
                        <a:rPr lang="en-US" sz="1000" dirty="0">
                          <a:effectLst/>
                        </a:rPr>
                        <a:t>Interview/</a:t>
                      </a:r>
                      <a:r>
                        <a:rPr lang="en-US" sz="1000" dirty="0" err="1">
                          <a:effectLst/>
                        </a:rPr>
                        <a:t>wawancara</a:t>
                      </a:r>
                      <a:r>
                        <a:rPr lang="en-US" sz="1000" dirty="0">
                          <a:effectLst/>
                        </a:rPr>
                        <a:t> </a:t>
                      </a:r>
                      <a:r>
                        <a:rPr lang="en-US" sz="1000" dirty="0" err="1">
                          <a:effectLst/>
                        </a:rPr>
                        <a:t>dan</a:t>
                      </a:r>
                      <a:r>
                        <a:rPr lang="en-US" sz="1000" dirty="0">
                          <a:effectLst/>
                        </a:rPr>
                        <a:t> meeting.</a:t>
                      </a:r>
                    </a:p>
                    <a:p>
                      <a:pPr marL="342900" marR="0" lvl="0" indent="-342900">
                        <a:lnSpc>
                          <a:spcPct val="115000"/>
                        </a:lnSpc>
                        <a:spcBef>
                          <a:spcPts val="0"/>
                        </a:spcBef>
                        <a:spcAft>
                          <a:spcPts val="0"/>
                        </a:spcAft>
                        <a:buFont typeface="Symbol"/>
                        <a:buChar char=""/>
                      </a:pPr>
                      <a:r>
                        <a:rPr lang="en-US" sz="1000" dirty="0" err="1">
                          <a:effectLst/>
                        </a:rPr>
                        <a:t>Analisis</a:t>
                      </a:r>
                      <a:r>
                        <a:rPr lang="en-US" sz="1000" dirty="0">
                          <a:effectLst/>
                        </a:rPr>
                        <a:t> </a:t>
                      </a:r>
                      <a:r>
                        <a:rPr lang="en-US" sz="1000" dirty="0" err="1">
                          <a:effectLst/>
                        </a:rPr>
                        <a:t>Dokumen</a:t>
                      </a:r>
                      <a:r>
                        <a:rPr lang="en-US" sz="1000" dirty="0">
                          <a:effectLst/>
                        </a:rPr>
                        <a:t> (</a:t>
                      </a:r>
                      <a:r>
                        <a:rPr lang="en-US" sz="1000" dirty="0" err="1">
                          <a:effectLst/>
                        </a:rPr>
                        <a:t>dapat</a:t>
                      </a:r>
                      <a:r>
                        <a:rPr lang="en-US" sz="1000" dirty="0">
                          <a:effectLst/>
                        </a:rPr>
                        <a:t> </a:t>
                      </a:r>
                      <a:r>
                        <a:rPr lang="en-US" sz="1000" dirty="0" err="1">
                          <a:effectLst/>
                        </a:rPr>
                        <a:t>berupa</a:t>
                      </a:r>
                      <a:r>
                        <a:rPr lang="en-US" sz="1000" dirty="0">
                          <a:effectLst/>
                        </a:rPr>
                        <a:t> </a:t>
                      </a:r>
                      <a:r>
                        <a:rPr lang="en-US" sz="1000" dirty="0" err="1">
                          <a:effectLst/>
                        </a:rPr>
                        <a:t>Dokumen</a:t>
                      </a:r>
                      <a:r>
                        <a:rPr lang="en-US" sz="1000" dirty="0">
                          <a:effectLst/>
                        </a:rPr>
                        <a:t> IT yang </a:t>
                      </a:r>
                      <a:r>
                        <a:rPr lang="en-US" sz="1000" dirty="0" err="1">
                          <a:effectLst/>
                        </a:rPr>
                        <a:t>ada</a:t>
                      </a:r>
                      <a:r>
                        <a:rPr lang="en-US" sz="1000" dirty="0">
                          <a:effectLst/>
                        </a:rPr>
                        <a:t>, SOP, IK </a:t>
                      </a:r>
                      <a:r>
                        <a:rPr lang="en-US" sz="1000" dirty="0" err="1">
                          <a:effectLst/>
                        </a:rPr>
                        <a:t>dsb</a:t>
                      </a:r>
                      <a:r>
                        <a:rPr lang="en-US" sz="1000" dirty="0">
                          <a:effectLst/>
                        </a:rPr>
                        <a:t>)</a:t>
                      </a:r>
                      <a:endParaRPr lang="en-US" sz="1000" dirty="0">
                        <a:effectLst/>
                        <a:latin typeface="Calibri"/>
                        <a:ea typeface="Calibri"/>
                        <a:cs typeface="Arial"/>
                      </a:endParaRPr>
                    </a:p>
                  </a:txBody>
                  <a:tcPr marL="58041" marR="58041" marT="0" marB="0"/>
                </a:tc>
              </a:tr>
            </a:tbl>
          </a:graphicData>
        </a:graphic>
      </p:graphicFrame>
    </p:spTree>
    <p:extLst>
      <p:ext uri="{BB962C8B-B14F-4D97-AF65-F5344CB8AC3E}">
        <p14:creationId xmlns:p14="http://schemas.microsoft.com/office/powerpoint/2010/main" val="1064533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90670328"/>
              </p:ext>
            </p:extLst>
          </p:nvPr>
        </p:nvGraphicFramePr>
        <p:xfrm>
          <a:off x="762000" y="533400"/>
          <a:ext cx="7696200" cy="5486400"/>
        </p:xfrm>
        <a:graphic>
          <a:graphicData uri="http://schemas.openxmlformats.org/drawingml/2006/table">
            <a:tbl>
              <a:tblPr firstRow="1" firstCol="1" bandRow="1">
                <a:tableStyleId>{5C22544A-7EE6-4342-B048-85BDC9FD1C3A}</a:tableStyleId>
              </a:tblPr>
              <a:tblGrid>
                <a:gridCol w="482960"/>
                <a:gridCol w="1422040"/>
                <a:gridCol w="3581400"/>
                <a:gridCol w="2209800"/>
              </a:tblGrid>
              <a:tr h="469653">
                <a:tc>
                  <a:txBody>
                    <a:bodyPr/>
                    <a:lstStyle/>
                    <a:p>
                      <a:pPr marL="0" marR="0" algn="ctr">
                        <a:lnSpc>
                          <a:spcPct val="115000"/>
                        </a:lnSpc>
                        <a:spcBef>
                          <a:spcPts val="0"/>
                        </a:spcBef>
                        <a:spcAft>
                          <a:spcPts val="0"/>
                        </a:spcAft>
                      </a:pPr>
                      <a:r>
                        <a:rPr lang="en-US" sz="1000" dirty="0">
                          <a:effectLst/>
                        </a:rPr>
                        <a:t>No</a:t>
                      </a:r>
                      <a:endParaRPr lang="en-US" sz="1000" dirty="0">
                        <a:effectLst/>
                        <a:latin typeface="Calibri"/>
                        <a:ea typeface="Calibri"/>
                        <a:cs typeface="Arial"/>
                      </a:endParaRPr>
                    </a:p>
                  </a:txBody>
                  <a:tcPr marL="59171" marR="59171" marT="0" marB="0"/>
                </a:tc>
                <a:tc>
                  <a:txBody>
                    <a:bodyPr/>
                    <a:lstStyle/>
                    <a:p>
                      <a:pPr marL="0" marR="0" algn="ctr">
                        <a:lnSpc>
                          <a:spcPct val="115000"/>
                        </a:lnSpc>
                        <a:spcBef>
                          <a:spcPts val="0"/>
                        </a:spcBef>
                        <a:spcAft>
                          <a:spcPts val="0"/>
                        </a:spcAft>
                      </a:pPr>
                      <a:r>
                        <a:rPr lang="en-US" sz="1000">
                          <a:effectLst/>
                        </a:rPr>
                        <a:t>faktor</a:t>
                      </a:r>
                      <a:endParaRPr lang="en-US" sz="1000">
                        <a:effectLst/>
                        <a:latin typeface="Calibri"/>
                        <a:ea typeface="Calibri"/>
                        <a:cs typeface="Arial"/>
                      </a:endParaRPr>
                    </a:p>
                  </a:txBody>
                  <a:tcPr marL="59171" marR="59171" marT="0" marB="0"/>
                </a:tc>
                <a:tc>
                  <a:txBody>
                    <a:bodyPr/>
                    <a:lstStyle/>
                    <a:p>
                      <a:pPr marL="0" marR="0" algn="ctr">
                        <a:lnSpc>
                          <a:spcPct val="115000"/>
                        </a:lnSpc>
                        <a:spcBef>
                          <a:spcPts val="0"/>
                        </a:spcBef>
                        <a:spcAft>
                          <a:spcPts val="0"/>
                        </a:spcAft>
                      </a:pPr>
                      <a:r>
                        <a:rPr lang="en-US" sz="1000">
                          <a:effectLst/>
                        </a:rPr>
                        <a:t>Yang dilakukan</a:t>
                      </a:r>
                      <a:endParaRPr lang="en-US" sz="1000">
                        <a:effectLst/>
                        <a:latin typeface="Calibri"/>
                        <a:ea typeface="Calibri"/>
                        <a:cs typeface="Arial"/>
                      </a:endParaRPr>
                    </a:p>
                  </a:txBody>
                  <a:tcPr marL="59171" marR="59171" marT="0" marB="0"/>
                </a:tc>
                <a:tc>
                  <a:txBody>
                    <a:bodyPr/>
                    <a:lstStyle/>
                    <a:p>
                      <a:pPr marL="0" marR="0" algn="ctr">
                        <a:lnSpc>
                          <a:spcPct val="115000"/>
                        </a:lnSpc>
                        <a:spcBef>
                          <a:spcPts val="0"/>
                        </a:spcBef>
                        <a:spcAft>
                          <a:spcPts val="0"/>
                        </a:spcAft>
                      </a:pPr>
                      <a:r>
                        <a:rPr lang="en-US" sz="1000">
                          <a:effectLst/>
                        </a:rPr>
                        <a:t>Teknik Penggalian Kebutuhan</a:t>
                      </a:r>
                      <a:endParaRPr lang="en-US" sz="1000">
                        <a:effectLst/>
                        <a:latin typeface="Calibri"/>
                        <a:ea typeface="Calibri"/>
                        <a:cs typeface="Arial"/>
                      </a:endParaRPr>
                    </a:p>
                  </a:txBody>
                  <a:tcPr marL="59171" marR="59171" marT="0" marB="0"/>
                </a:tc>
              </a:tr>
              <a:tr h="1878611">
                <a:tc>
                  <a:txBody>
                    <a:bodyPr/>
                    <a:lstStyle/>
                    <a:p>
                      <a:pPr marL="0" marR="0" algn="ctr">
                        <a:lnSpc>
                          <a:spcPct val="115000"/>
                        </a:lnSpc>
                        <a:spcBef>
                          <a:spcPts val="0"/>
                        </a:spcBef>
                        <a:spcAft>
                          <a:spcPts val="0"/>
                        </a:spcAft>
                      </a:pPr>
                      <a:r>
                        <a:rPr lang="en-US" sz="1000" dirty="0">
                          <a:effectLst/>
                        </a:rPr>
                        <a:t>4</a:t>
                      </a:r>
                      <a:endParaRPr lang="en-US" sz="1000" dirty="0">
                        <a:effectLst/>
                        <a:latin typeface="Calibri"/>
                        <a:ea typeface="Calibri"/>
                        <a:cs typeface="Arial"/>
                      </a:endParaRPr>
                    </a:p>
                  </a:txBody>
                  <a:tcPr marL="59171" marR="59171" marT="0" marB="0" anchor="ctr"/>
                </a:tc>
                <a:tc>
                  <a:txBody>
                    <a:bodyPr/>
                    <a:lstStyle/>
                    <a:p>
                      <a:pPr marL="0" marR="0" algn="l">
                        <a:lnSpc>
                          <a:spcPct val="115000"/>
                        </a:lnSpc>
                        <a:spcBef>
                          <a:spcPts val="0"/>
                        </a:spcBef>
                        <a:spcAft>
                          <a:spcPts val="0"/>
                        </a:spcAft>
                      </a:pPr>
                      <a:r>
                        <a:rPr lang="en-US" sz="1200" b="1" dirty="0" err="1">
                          <a:effectLst/>
                        </a:rPr>
                        <a:t>Aspek</a:t>
                      </a:r>
                      <a:r>
                        <a:rPr lang="en-US" sz="1200" b="1" dirty="0">
                          <a:effectLst/>
                        </a:rPr>
                        <a:t> Proses </a:t>
                      </a:r>
                      <a:r>
                        <a:rPr lang="en-US" sz="1200" b="1" dirty="0" err="1">
                          <a:effectLst/>
                        </a:rPr>
                        <a:t>Bisnis</a:t>
                      </a:r>
                      <a:endParaRPr lang="en-US" sz="1200" b="1" dirty="0">
                        <a:effectLst/>
                        <a:latin typeface="Calibri"/>
                        <a:ea typeface="Calibri"/>
                        <a:cs typeface="Arial"/>
                      </a:endParaRPr>
                    </a:p>
                  </a:txBody>
                  <a:tcPr marL="59171" marR="59171" marT="0" marB="0" anchor="ctr"/>
                </a:tc>
                <a:tc>
                  <a:txBody>
                    <a:bodyPr/>
                    <a:lstStyle/>
                    <a:p>
                      <a:pPr marL="342900" marR="0" lvl="0" indent="-342900" algn="just" rtl="0">
                        <a:lnSpc>
                          <a:spcPct val="115000"/>
                        </a:lnSpc>
                        <a:spcBef>
                          <a:spcPts val="0"/>
                        </a:spcBef>
                        <a:spcAft>
                          <a:spcPts val="0"/>
                        </a:spcAft>
                        <a:buFont typeface="Symbol"/>
                        <a:buChar char=""/>
                      </a:pPr>
                      <a:r>
                        <a:rPr lang="en-US" sz="1000" dirty="0" err="1">
                          <a:effectLst/>
                        </a:rPr>
                        <a:t>Identifikasi</a:t>
                      </a:r>
                      <a:r>
                        <a:rPr lang="en-US" sz="1000" dirty="0">
                          <a:effectLst/>
                        </a:rPr>
                        <a:t> Proses </a:t>
                      </a:r>
                      <a:r>
                        <a:rPr lang="en-US" sz="1000" dirty="0" err="1">
                          <a:effectLst/>
                        </a:rPr>
                        <a:t>Bisnis</a:t>
                      </a:r>
                      <a:r>
                        <a:rPr lang="en-US" sz="1000" dirty="0">
                          <a:effectLst/>
                        </a:rPr>
                        <a:t> yang </a:t>
                      </a:r>
                      <a:r>
                        <a:rPr lang="en-US" sz="1000" dirty="0" err="1">
                          <a:effectLst/>
                        </a:rPr>
                        <a:t>sedang</a:t>
                      </a:r>
                      <a:r>
                        <a:rPr lang="en-US" sz="1000" dirty="0">
                          <a:effectLst/>
                        </a:rPr>
                        <a:t> </a:t>
                      </a:r>
                      <a:r>
                        <a:rPr lang="en-US" sz="1000" dirty="0" err="1">
                          <a:effectLst/>
                        </a:rPr>
                        <a:t>berjalan</a:t>
                      </a:r>
                      <a:r>
                        <a:rPr lang="en-US" sz="1000" dirty="0">
                          <a:effectLst/>
                        </a:rPr>
                        <a:t> </a:t>
                      </a:r>
                      <a:r>
                        <a:rPr lang="en-US" sz="1000" dirty="0" err="1">
                          <a:effectLst/>
                        </a:rPr>
                        <a:t>saat</a:t>
                      </a:r>
                      <a:r>
                        <a:rPr lang="en-US" sz="1000" dirty="0">
                          <a:effectLst/>
                        </a:rPr>
                        <a:t> </a:t>
                      </a:r>
                      <a:r>
                        <a:rPr lang="en-US" sz="1000" dirty="0" err="1">
                          <a:effectLst/>
                        </a:rPr>
                        <a:t>ini</a:t>
                      </a:r>
                      <a:r>
                        <a:rPr lang="en-US" sz="1000" dirty="0">
                          <a:effectLst/>
                        </a:rPr>
                        <a:t>, </a:t>
                      </a:r>
                      <a:r>
                        <a:rPr lang="en-US" sz="1000" dirty="0" err="1">
                          <a:effectLst/>
                        </a:rPr>
                        <a:t>kemudian</a:t>
                      </a:r>
                      <a:r>
                        <a:rPr lang="en-US" sz="1000" dirty="0">
                          <a:effectLst/>
                        </a:rPr>
                        <a:t> </a:t>
                      </a:r>
                      <a:r>
                        <a:rPr lang="en-US" sz="1000" dirty="0" err="1">
                          <a:effectLst/>
                        </a:rPr>
                        <a:t>merancang</a:t>
                      </a:r>
                      <a:r>
                        <a:rPr lang="en-US" sz="1000" dirty="0">
                          <a:effectLst/>
                        </a:rPr>
                        <a:t> </a:t>
                      </a:r>
                      <a:r>
                        <a:rPr lang="en-US" sz="1000" dirty="0" err="1">
                          <a:effectLst/>
                        </a:rPr>
                        <a:t>alur</a:t>
                      </a:r>
                      <a:r>
                        <a:rPr lang="en-US" sz="1000" dirty="0">
                          <a:effectLst/>
                        </a:rPr>
                        <a:t> </a:t>
                      </a:r>
                      <a:r>
                        <a:rPr lang="en-US" sz="1000" dirty="0" err="1">
                          <a:effectLst/>
                        </a:rPr>
                        <a:t>setelah</a:t>
                      </a:r>
                      <a:r>
                        <a:rPr lang="en-US" sz="1000" dirty="0">
                          <a:effectLst/>
                        </a:rPr>
                        <a:t> </a:t>
                      </a:r>
                      <a:r>
                        <a:rPr lang="en-US" sz="1000" dirty="0" err="1">
                          <a:effectLst/>
                        </a:rPr>
                        <a:t>menggunakan</a:t>
                      </a:r>
                      <a:r>
                        <a:rPr lang="en-US" sz="1000" dirty="0">
                          <a:effectLst/>
                        </a:rPr>
                        <a:t> </a:t>
                      </a:r>
                      <a:r>
                        <a:rPr lang="en-US" sz="1000" dirty="0" err="1">
                          <a:effectLst/>
                        </a:rPr>
                        <a:t>usulan</a:t>
                      </a:r>
                      <a:r>
                        <a:rPr lang="en-US" sz="1000" dirty="0">
                          <a:effectLst/>
                        </a:rPr>
                        <a:t> </a:t>
                      </a:r>
                      <a:r>
                        <a:rPr lang="en-US" sz="1000" dirty="0" err="1">
                          <a:effectLst/>
                        </a:rPr>
                        <a:t>aplikasi</a:t>
                      </a:r>
                      <a:r>
                        <a:rPr lang="en-US" sz="1000" dirty="0">
                          <a:effectLst/>
                        </a:rPr>
                        <a:t> yang </a:t>
                      </a:r>
                      <a:r>
                        <a:rPr lang="en-US" sz="1000" dirty="0" err="1">
                          <a:effectLst/>
                        </a:rPr>
                        <a:t>akan</a:t>
                      </a:r>
                      <a:r>
                        <a:rPr lang="en-US" sz="1000" dirty="0">
                          <a:effectLst/>
                        </a:rPr>
                        <a:t> </a:t>
                      </a:r>
                      <a:r>
                        <a:rPr lang="en-US" sz="1000" dirty="0" err="1">
                          <a:effectLst/>
                        </a:rPr>
                        <a:t>dibangun</a:t>
                      </a:r>
                      <a:r>
                        <a:rPr lang="en-US" sz="1000" dirty="0">
                          <a:effectLst/>
                        </a:rPr>
                        <a:t>. </a:t>
                      </a:r>
                    </a:p>
                    <a:p>
                      <a:pPr marL="342900" marR="0" lvl="0" indent="-342900" algn="just">
                        <a:lnSpc>
                          <a:spcPct val="115000"/>
                        </a:lnSpc>
                        <a:spcBef>
                          <a:spcPts val="0"/>
                        </a:spcBef>
                        <a:spcAft>
                          <a:spcPts val="0"/>
                        </a:spcAft>
                        <a:buFont typeface="Symbol"/>
                        <a:buChar char=""/>
                      </a:pPr>
                      <a:r>
                        <a:rPr lang="en-US" sz="1000" dirty="0" err="1">
                          <a:effectLst/>
                        </a:rPr>
                        <a:t>Dapat</a:t>
                      </a:r>
                      <a:r>
                        <a:rPr lang="en-US" sz="1000" dirty="0">
                          <a:effectLst/>
                        </a:rPr>
                        <a:t> </a:t>
                      </a:r>
                      <a:r>
                        <a:rPr lang="en-US" sz="1000" dirty="0" err="1">
                          <a:effectLst/>
                        </a:rPr>
                        <a:t>menentukan</a:t>
                      </a:r>
                      <a:r>
                        <a:rPr lang="en-US" sz="1000" dirty="0">
                          <a:effectLst/>
                        </a:rPr>
                        <a:t> </a:t>
                      </a:r>
                      <a:r>
                        <a:rPr lang="en-US" sz="1000" dirty="0" err="1">
                          <a:effectLst/>
                        </a:rPr>
                        <a:t>Fungsionalitas</a:t>
                      </a:r>
                      <a:r>
                        <a:rPr lang="en-US" sz="1000" dirty="0">
                          <a:effectLst/>
                        </a:rPr>
                        <a:t> </a:t>
                      </a:r>
                      <a:r>
                        <a:rPr lang="en-US" sz="1000" dirty="0" err="1">
                          <a:effectLst/>
                        </a:rPr>
                        <a:t>Aplikasi</a:t>
                      </a:r>
                      <a:r>
                        <a:rPr lang="en-US" sz="1000" dirty="0">
                          <a:effectLst/>
                        </a:rPr>
                        <a:t> yang </a:t>
                      </a:r>
                      <a:r>
                        <a:rPr lang="en-US" sz="1000" dirty="0" err="1">
                          <a:effectLst/>
                        </a:rPr>
                        <a:t>akan</a:t>
                      </a:r>
                      <a:r>
                        <a:rPr lang="en-US" sz="1000" dirty="0">
                          <a:effectLst/>
                        </a:rPr>
                        <a:t> </a:t>
                      </a:r>
                      <a:r>
                        <a:rPr lang="en-US" sz="1000" dirty="0" err="1">
                          <a:effectLst/>
                        </a:rPr>
                        <a:t>dibangun</a:t>
                      </a:r>
                      <a:endParaRPr lang="en-US" sz="1000" dirty="0">
                        <a:effectLst/>
                      </a:endParaRPr>
                    </a:p>
                    <a:p>
                      <a:pPr marL="342900" marR="0" lvl="0" indent="-342900" algn="just">
                        <a:lnSpc>
                          <a:spcPct val="115000"/>
                        </a:lnSpc>
                        <a:spcBef>
                          <a:spcPts val="0"/>
                        </a:spcBef>
                        <a:spcAft>
                          <a:spcPts val="0"/>
                        </a:spcAft>
                        <a:buFont typeface="Symbol"/>
                        <a:buChar char=""/>
                      </a:pPr>
                      <a:r>
                        <a:rPr lang="en-US" sz="1000" dirty="0" err="1">
                          <a:effectLst/>
                        </a:rPr>
                        <a:t>Dapat</a:t>
                      </a:r>
                      <a:r>
                        <a:rPr lang="en-US" sz="1000" dirty="0">
                          <a:effectLst/>
                        </a:rPr>
                        <a:t> </a:t>
                      </a:r>
                      <a:r>
                        <a:rPr lang="en-US" sz="1000" dirty="0" err="1">
                          <a:effectLst/>
                        </a:rPr>
                        <a:t>menentukan</a:t>
                      </a:r>
                      <a:r>
                        <a:rPr lang="en-US" sz="1000" dirty="0">
                          <a:effectLst/>
                        </a:rPr>
                        <a:t> Data yang  </a:t>
                      </a:r>
                      <a:r>
                        <a:rPr lang="en-US" sz="1000" dirty="0" err="1">
                          <a:effectLst/>
                        </a:rPr>
                        <a:t>dibutuhkan</a:t>
                      </a:r>
                      <a:r>
                        <a:rPr lang="en-US" sz="1000" dirty="0">
                          <a:effectLst/>
                        </a:rPr>
                        <a:t> </a:t>
                      </a:r>
                      <a:r>
                        <a:rPr lang="en-US" sz="1000" dirty="0" err="1">
                          <a:effectLst/>
                        </a:rPr>
                        <a:t>dalam</a:t>
                      </a:r>
                      <a:r>
                        <a:rPr lang="en-US" sz="1000" dirty="0">
                          <a:effectLst/>
                        </a:rPr>
                        <a:t> </a:t>
                      </a:r>
                      <a:r>
                        <a:rPr lang="en-US" sz="1000" dirty="0" err="1">
                          <a:effectLst/>
                        </a:rPr>
                        <a:t>pembangunan</a:t>
                      </a:r>
                      <a:r>
                        <a:rPr lang="en-US" sz="1000" dirty="0">
                          <a:effectLst/>
                        </a:rPr>
                        <a:t> PL </a:t>
                      </a:r>
                    </a:p>
                    <a:p>
                      <a:pPr marL="342900" marR="0" lvl="0" indent="-342900" algn="just">
                        <a:lnSpc>
                          <a:spcPct val="115000"/>
                        </a:lnSpc>
                        <a:spcBef>
                          <a:spcPts val="0"/>
                        </a:spcBef>
                        <a:spcAft>
                          <a:spcPts val="0"/>
                        </a:spcAft>
                        <a:buFont typeface="Symbol"/>
                        <a:buChar char=""/>
                      </a:pPr>
                      <a:r>
                        <a:rPr lang="en-US" sz="1000" dirty="0" err="1">
                          <a:effectLst/>
                        </a:rPr>
                        <a:t>Penggambaran</a:t>
                      </a:r>
                      <a:r>
                        <a:rPr lang="en-US" sz="1000" dirty="0">
                          <a:effectLst/>
                        </a:rPr>
                        <a:t> </a:t>
                      </a:r>
                      <a:r>
                        <a:rPr lang="en-US" sz="1000" dirty="0" err="1">
                          <a:effectLst/>
                        </a:rPr>
                        <a:t>aspek</a:t>
                      </a:r>
                      <a:r>
                        <a:rPr lang="en-US" sz="1000" dirty="0">
                          <a:effectLst/>
                        </a:rPr>
                        <a:t> </a:t>
                      </a:r>
                      <a:r>
                        <a:rPr lang="en-US" sz="1000" dirty="0" err="1">
                          <a:effectLst/>
                        </a:rPr>
                        <a:t>ini</a:t>
                      </a:r>
                      <a:r>
                        <a:rPr lang="en-US" sz="1000" dirty="0">
                          <a:effectLst/>
                        </a:rPr>
                        <a:t> </a:t>
                      </a:r>
                      <a:r>
                        <a:rPr lang="en-US" sz="1000" dirty="0" err="1">
                          <a:effectLst/>
                        </a:rPr>
                        <a:t>dapat</a:t>
                      </a:r>
                      <a:r>
                        <a:rPr lang="en-US" sz="1000" dirty="0">
                          <a:effectLst/>
                        </a:rPr>
                        <a:t> </a:t>
                      </a:r>
                      <a:r>
                        <a:rPr lang="en-US" sz="1000" dirty="0" err="1">
                          <a:effectLst/>
                        </a:rPr>
                        <a:t>menggunakan</a:t>
                      </a:r>
                      <a:r>
                        <a:rPr lang="en-US" sz="1000" dirty="0">
                          <a:effectLst/>
                        </a:rPr>
                        <a:t> BPMN, </a:t>
                      </a:r>
                      <a:r>
                        <a:rPr lang="en-US" sz="1000" dirty="0" err="1">
                          <a:effectLst/>
                        </a:rPr>
                        <a:t>Flowmap</a:t>
                      </a:r>
                      <a:r>
                        <a:rPr lang="en-US" sz="1000" dirty="0">
                          <a:effectLst/>
                        </a:rPr>
                        <a:t>, flowchart, Diagram Activity </a:t>
                      </a:r>
                      <a:r>
                        <a:rPr lang="en-US" sz="1000" dirty="0" err="1">
                          <a:effectLst/>
                        </a:rPr>
                        <a:t>dsb</a:t>
                      </a:r>
                      <a:endParaRPr lang="en-US" sz="1000" dirty="0">
                        <a:effectLst/>
                        <a:latin typeface="Calibri"/>
                        <a:ea typeface="Calibri"/>
                        <a:cs typeface="Arial"/>
                      </a:endParaRPr>
                    </a:p>
                  </a:txBody>
                  <a:tcPr marL="59171" marR="59171" marT="0" marB="0"/>
                </a:tc>
                <a:tc>
                  <a:txBody>
                    <a:bodyPr/>
                    <a:lstStyle/>
                    <a:p>
                      <a:pPr marL="0" marR="0">
                        <a:lnSpc>
                          <a:spcPct val="115000"/>
                        </a:lnSpc>
                        <a:spcBef>
                          <a:spcPts val="0"/>
                        </a:spcBef>
                        <a:spcAft>
                          <a:spcPts val="0"/>
                        </a:spcAft>
                      </a:pPr>
                      <a:r>
                        <a:rPr lang="en-US" sz="1000">
                          <a:effectLst/>
                        </a:rPr>
                        <a:t>Penggalian aspek proses bisnis dapat diperoleh melalui:</a:t>
                      </a:r>
                    </a:p>
                    <a:p>
                      <a:pPr marL="342900" marR="0" lvl="0" indent="-342900">
                        <a:lnSpc>
                          <a:spcPct val="115000"/>
                        </a:lnSpc>
                        <a:spcBef>
                          <a:spcPts val="0"/>
                        </a:spcBef>
                        <a:spcAft>
                          <a:spcPts val="0"/>
                        </a:spcAft>
                        <a:buFont typeface="Symbol"/>
                        <a:buChar char=""/>
                      </a:pPr>
                      <a:r>
                        <a:rPr lang="en-US" sz="1000">
                          <a:effectLst/>
                        </a:rPr>
                        <a:t>Survey.</a:t>
                      </a:r>
                    </a:p>
                    <a:p>
                      <a:pPr marL="342900" marR="0" lvl="0" indent="-342900">
                        <a:lnSpc>
                          <a:spcPct val="115000"/>
                        </a:lnSpc>
                        <a:spcBef>
                          <a:spcPts val="0"/>
                        </a:spcBef>
                        <a:spcAft>
                          <a:spcPts val="0"/>
                        </a:spcAft>
                        <a:buFont typeface="Symbol"/>
                        <a:buChar char=""/>
                      </a:pPr>
                      <a:r>
                        <a:rPr lang="en-US" sz="1000">
                          <a:effectLst/>
                        </a:rPr>
                        <a:t>Interview/wawancara dan meeting.</a:t>
                      </a:r>
                    </a:p>
                    <a:p>
                      <a:pPr marL="342900" marR="0" lvl="0" indent="-342900">
                        <a:lnSpc>
                          <a:spcPct val="115000"/>
                        </a:lnSpc>
                        <a:spcBef>
                          <a:spcPts val="0"/>
                        </a:spcBef>
                        <a:spcAft>
                          <a:spcPts val="0"/>
                        </a:spcAft>
                        <a:buFont typeface="Symbol"/>
                        <a:buChar char=""/>
                      </a:pPr>
                      <a:r>
                        <a:rPr lang="en-US" sz="1000">
                          <a:effectLst/>
                        </a:rPr>
                        <a:t>Analisis Dokumen (dapat berupa Dokumen IT yang ada, SOP, IK, SOTK dsb).</a:t>
                      </a:r>
                    </a:p>
                    <a:p>
                      <a:pPr marL="0" marR="0">
                        <a:lnSpc>
                          <a:spcPct val="115000"/>
                        </a:lnSpc>
                        <a:spcBef>
                          <a:spcPts val="0"/>
                        </a:spcBef>
                        <a:spcAft>
                          <a:spcPts val="0"/>
                        </a:spcAft>
                      </a:pPr>
                      <a:r>
                        <a:rPr lang="en-US" sz="1000">
                          <a:effectLst/>
                        </a:rPr>
                        <a:t> </a:t>
                      </a:r>
                      <a:endParaRPr lang="en-US" sz="1000">
                        <a:effectLst/>
                        <a:latin typeface="Calibri"/>
                        <a:ea typeface="Calibri"/>
                        <a:cs typeface="Arial"/>
                      </a:endParaRPr>
                    </a:p>
                  </a:txBody>
                  <a:tcPr marL="59171" marR="59171" marT="0" marB="0"/>
                </a:tc>
              </a:tr>
              <a:tr h="2113439">
                <a:tc>
                  <a:txBody>
                    <a:bodyPr/>
                    <a:lstStyle/>
                    <a:p>
                      <a:pPr marL="0" marR="0" algn="ctr">
                        <a:lnSpc>
                          <a:spcPct val="115000"/>
                        </a:lnSpc>
                        <a:spcBef>
                          <a:spcPts val="0"/>
                        </a:spcBef>
                        <a:spcAft>
                          <a:spcPts val="0"/>
                        </a:spcAft>
                      </a:pPr>
                      <a:r>
                        <a:rPr lang="en-US" sz="1000">
                          <a:effectLst/>
                        </a:rPr>
                        <a:t>5</a:t>
                      </a:r>
                      <a:endParaRPr lang="en-US" sz="1000">
                        <a:effectLst/>
                        <a:latin typeface="Calibri"/>
                        <a:ea typeface="Calibri"/>
                        <a:cs typeface="Arial"/>
                      </a:endParaRPr>
                    </a:p>
                  </a:txBody>
                  <a:tcPr marL="59171" marR="59171" marT="0" marB="0" anchor="ctr"/>
                </a:tc>
                <a:tc>
                  <a:txBody>
                    <a:bodyPr/>
                    <a:lstStyle/>
                    <a:p>
                      <a:pPr marL="0" marR="0" algn="l">
                        <a:lnSpc>
                          <a:spcPct val="115000"/>
                        </a:lnSpc>
                        <a:spcBef>
                          <a:spcPts val="0"/>
                        </a:spcBef>
                        <a:spcAft>
                          <a:spcPts val="0"/>
                        </a:spcAft>
                      </a:pPr>
                      <a:r>
                        <a:rPr lang="en-US" sz="1200" b="1" dirty="0" err="1">
                          <a:effectLst/>
                        </a:rPr>
                        <a:t>Aspek</a:t>
                      </a:r>
                      <a:r>
                        <a:rPr lang="en-US" sz="1200" b="1" dirty="0">
                          <a:effectLst/>
                        </a:rPr>
                        <a:t> </a:t>
                      </a:r>
                      <a:r>
                        <a:rPr lang="en-US" sz="1200" b="1" dirty="0" err="1">
                          <a:effectLst/>
                        </a:rPr>
                        <a:t>Manusia</a:t>
                      </a:r>
                      <a:r>
                        <a:rPr lang="en-US" sz="1200" b="1" dirty="0">
                          <a:effectLst/>
                        </a:rPr>
                        <a:t> (SDM)</a:t>
                      </a:r>
                      <a:endParaRPr lang="en-US" sz="1200" b="1" dirty="0">
                        <a:effectLst/>
                        <a:latin typeface="Calibri"/>
                        <a:ea typeface="Calibri"/>
                        <a:cs typeface="Arial"/>
                      </a:endParaRPr>
                    </a:p>
                  </a:txBody>
                  <a:tcPr marL="59171" marR="59171" marT="0" marB="0" anchor="ctr"/>
                </a:tc>
                <a:tc>
                  <a:txBody>
                    <a:bodyPr/>
                    <a:lstStyle/>
                    <a:p>
                      <a:pPr marL="342900" marR="0" lvl="0" indent="-342900" algn="just" rtl="0">
                        <a:lnSpc>
                          <a:spcPct val="115000"/>
                        </a:lnSpc>
                        <a:spcBef>
                          <a:spcPts val="0"/>
                        </a:spcBef>
                        <a:spcAft>
                          <a:spcPts val="0"/>
                        </a:spcAft>
                        <a:buFont typeface="Symbol"/>
                        <a:buChar char=""/>
                      </a:pPr>
                      <a:r>
                        <a:rPr lang="en-US" sz="1000" dirty="0" err="1">
                          <a:effectLst/>
                        </a:rPr>
                        <a:t>Identifikasi</a:t>
                      </a:r>
                      <a:r>
                        <a:rPr lang="en-US" sz="1000" dirty="0">
                          <a:effectLst/>
                        </a:rPr>
                        <a:t> </a:t>
                      </a:r>
                      <a:r>
                        <a:rPr lang="en-US" sz="1000" dirty="0" err="1">
                          <a:effectLst/>
                        </a:rPr>
                        <a:t>Pengguna</a:t>
                      </a:r>
                      <a:r>
                        <a:rPr lang="en-US" sz="1000" dirty="0">
                          <a:effectLst/>
                        </a:rPr>
                        <a:t> (user), </a:t>
                      </a:r>
                      <a:r>
                        <a:rPr lang="en-US" sz="1000" dirty="0" err="1">
                          <a:effectLst/>
                        </a:rPr>
                        <a:t>dalam</a:t>
                      </a:r>
                      <a:r>
                        <a:rPr lang="en-US" sz="1000" dirty="0">
                          <a:effectLst/>
                        </a:rPr>
                        <a:t> </a:t>
                      </a:r>
                      <a:r>
                        <a:rPr lang="en-US" sz="1000" dirty="0" err="1">
                          <a:effectLst/>
                        </a:rPr>
                        <a:t>hal</a:t>
                      </a:r>
                      <a:r>
                        <a:rPr lang="en-US" sz="1000" dirty="0">
                          <a:effectLst/>
                        </a:rPr>
                        <a:t> </a:t>
                      </a:r>
                      <a:r>
                        <a:rPr lang="en-US" sz="1000" dirty="0" err="1">
                          <a:effectLst/>
                        </a:rPr>
                        <a:t>ini</a:t>
                      </a:r>
                      <a:r>
                        <a:rPr lang="en-US" sz="1000" dirty="0">
                          <a:effectLst/>
                        </a:rPr>
                        <a:t> </a:t>
                      </a:r>
                      <a:r>
                        <a:rPr lang="en-US" sz="1000" dirty="0" err="1">
                          <a:effectLst/>
                        </a:rPr>
                        <a:t>siapa</a:t>
                      </a:r>
                      <a:r>
                        <a:rPr lang="en-US" sz="1000" dirty="0">
                          <a:effectLst/>
                        </a:rPr>
                        <a:t> yang </a:t>
                      </a:r>
                      <a:r>
                        <a:rPr lang="en-US" sz="1000" dirty="0" err="1">
                          <a:effectLst/>
                        </a:rPr>
                        <a:t>akan</a:t>
                      </a:r>
                      <a:r>
                        <a:rPr lang="en-US" sz="1000" dirty="0">
                          <a:effectLst/>
                        </a:rPr>
                        <a:t> </a:t>
                      </a:r>
                      <a:r>
                        <a:rPr lang="en-US" sz="1000" dirty="0" err="1">
                          <a:effectLst/>
                        </a:rPr>
                        <a:t>menggunakan</a:t>
                      </a:r>
                      <a:r>
                        <a:rPr lang="en-US" sz="1000" dirty="0">
                          <a:effectLst/>
                        </a:rPr>
                        <a:t> </a:t>
                      </a:r>
                      <a:r>
                        <a:rPr lang="en-US" sz="1000" dirty="0" err="1">
                          <a:effectLst/>
                        </a:rPr>
                        <a:t>aplikasi</a:t>
                      </a:r>
                      <a:r>
                        <a:rPr lang="en-US" sz="1000" dirty="0">
                          <a:effectLst/>
                        </a:rPr>
                        <a:t> </a:t>
                      </a:r>
                      <a:r>
                        <a:rPr lang="en-US" sz="1000" dirty="0" err="1">
                          <a:effectLst/>
                        </a:rPr>
                        <a:t>ini</a:t>
                      </a:r>
                      <a:r>
                        <a:rPr lang="en-US" sz="1000" dirty="0">
                          <a:effectLst/>
                        </a:rPr>
                        <a:t>, </a:t>
                      </a:r>
                      <a:r>
                        <a:rPr lang="en-US" sz="1000" dirty="0" err="1">
                          <a:effectLst/>
                        </a:rPr>
                        <a:t>pada</a:t>
                      </a:r>
                      <a:r>
                        <a:rPr lang="en-US" sz="1000" dirty="0">
                          <a:effectLst/>
                        </a:rPr>
                        <a:t> level </a:t>
                      </a:r>
                      <a:r>
                        <a:rPr lang="en-US" sz="1000" dirty="0" err="1">
                          <a:effectLst/>
                        </a:rPr>
                        <a:t>organisasi</a:t>
                      </a:r>
                      <a:r>
                        <a:rPr lang="en-US" sz="1000" dirty="0">
                          <a:effectLst/>
                        </a:rPr>
                        <a:t> </a:t>
                      </a:r>
                      <a:r>
                        <a:rPr lang="en-US" sz="1000" dirty="0" err="1">
                          <a:effectLst/>
                        </a:rPr>
                        <a:t>mana</a:t>
                      </a:r>
                      <a:r>
                        <a:rPr lang="en-US" sz="1000" dirty="0">
                          <a:effectLst/>
                        </a:rPr>
                        <a:t> </a:t>
                      </a:r>
                      <a:r>
                        <a:rPr lang="en-US" sz="1000" dirty="0" err="1">
                          <a:effectLst/>
                        </a:rPr>
                        <a:t>saja</a:t>
                      </a:r>
                      <a:r>
                        <a:rPr lang="en-US" sz="1000" dirty="0">
                          <a:effectLst/>
                        </a:rPr>
                        <a:t> yang </a:t>
                      </a:r>
                      <a:r>
                        <a:rPr lang="en-US" sz="1000" dirty="0" err="1">
                          <a:effectLst/>
                        </a:rPr>
                        <a:t>akan</a:t>
                      </a:r>
                      <a:r>
                        <a:rPr lang="en-US" sz="1000" dirty="0">
                          <a:effectLst/>
                        </a:rPr>
                        <a:t> </a:t>
                      </a:r>
                      <a:r>
                        <a:rPr lang="en-US" sz="1000" dirty="0" err="1">
                          <a:effectLst/>
                        </a:rPr>
                        <a:t>menggunakan</a:t>
                      </a:r>
                      <a:r>
                        <a:rPr lang="en-US" sz="1000" dirty="0">
                          <a:effectLst/>
                        </a:rPr>
                        <a:t> </a:t>
                      </a:r>
                      <a:r>
                        <a:rPr lang="en-US" sz="1000" dirty="0" err="1">
                          <a:effectLst/>
                        </a:rPr>
                        <a:t>aplikasi</a:t>
                      </a:r>
                      <a:r>
                        <a:rPr lang="en-US" sz="1000" dirty="0">
                          <a:effectLst/>
                        </a:rPr>
                        <a:t> (top, middle, low?).</a:t>
                      </a:r>
                    </a:p>
                    <a:p>
                      <a:pPr marL="342900" marR="0" lvl="0" indent="-342900" algn="just">
                        <a:lnSpc>
                          <a:spcPct val="115000"/>
                        </a:lnSpc>
                        <a:spcBef>
                          <a:spcPts val="0"/>
                        </a:spcBef>
                        <a:spcAft>
                          <a:spcPts val="0"/>
                        </a:spcAft>
                        <a:buFont typeface="Symbol"/>
                        <a:buChar char=""/>
                      </a:pPr>
                      <a:r>
                        <a:rPr lang="en-US" sz="1000" dirty="0" err="1">
                          <a:effectLst/>
                        </a:rPr>
                        <a:t>Dalam</a:t>
                      </a:r>
                      <a:r>
                        <a:rPr lang="en-US" sz="1000" dirty="0">
                          <a:effectLst/>
                        </a:rPr>
                        <a:t> </a:t>
                      </a:r>
                      <a:r>
                        <a:rPr lang="en-US" sz="1000" dirty="0" err="1">
                          <a:effectLst/>
                        </a:rPr>
                        <a:t>hal</a:t>
                      </a:r>
                      <a:r>
                        <a:rPr lang="en-US" sz="1000" dirty="0">
                          <a:effectLst/>
                        </a:rPr>
                        <a:t> </a:t>
                      </a:r>
                      <a:r>
                        <a:rPr lang="en-US" sz="1000" dirty="0" err="1">
                          <a:effectLst/>
                        </a:rPr>
                        <a:t>ini</a:t>
                      </a:r>
                      <a:r>
                        <a:rPr lang="en-US" sz="1000" dirty="0">
                          <a:effectLst/>
                        </a:rPr>
                        <a:t> </a:t>
                      </a:r>
                      <a:r>
                        <a:rPr lang="en-US" sz="1000" dirty="0" err="1">
                          <a:effectLst/>
                        </a:rPr>
                        <a:t>dapat</a:t>
                      </a:r>
                      <a:r>
                        <a:rPr lang="en-US" sz="1000" dirty="0">
                          <a:effectLst/>
                        </a:rPr>
                        <a:t> </a:t>
                      </a:r>
                      <a:r>
                        <a:rPr lang="en-US" sz="1000" dirty="0" err="1">
                          <a:effectLst/>
                        </a:rPr>
                        <a:t>digambarkan</a:t>
                      </a:r>
                      <a:r>
                        <a:rPr lang="en-US" sz="1000" dirty="0">
                          <a:effectLst/>
                        </a:rPr>
                        <a:t> </a:t>
                      </a:r>
                      <a:r>
                        <a:rPr lang="en-US" sz="1000" dirty="0" err="1">
                          <a:effectLst/>
                        </a:rPr>
                        <a:t>melalui</a:t>
                      </a:r>
                      <a:r>
                        <a:rPr lang="en-US" sz="1000" dirty="0">
                          <a:effectLst/>
                        </a:rPr>
                        <a:t> BPMN </a:t>
                      </a:r>
                      <a:r>
                        <a:rPr lang="en-US" sz="1000" dirty="0" err="1">
                          <a:effectLst/>
                        </a:rPr>
                        <a:t>atau</a:t>
                      </a:r>
                      <a:r>
                        <a:rPr lang="en-US" sz="1000" dirty="0">
                          <a:effectLst/>
                        </a:rPr>
                        <a:t> </a:t>
                      </a:r>
                      <a:r>
                        <a:rPr lang="en-US" sz="1000" dirty="0" err="1">
                          <a:effectLst/>
                        </a:rPr>
                        <a:t>flowmap</a:t>
                      </a:r>
                      <a:endParaRPr lang="en-US" sz="1000" dirty="0">
                        <a:effectLst/>
                        <a:latin typeface="Calibri"/>
                        <a:ea typeface="Calibri"/>
                        <a:cs typeface="Arial"/>
                      </a:endParaRPr>
                    </a:p>
                  </a:txBody>
                  <a:tcPr marL="59171" marR="59171" marT="0" marB="0"/>
                </a:tc>
                <a:tc>
                  <a:txBody>
                    <a:bodyPr/>
                    <a:lstStyle/>
                    <a:p>
                      <a:pPr marL="0" marR="0">
                        <a:lnSpc>
                          <a:spcPct val="115000"/>
                        </a:lnSpc>
                        <a:spcBef>
                          <a:spcPts val="0"/>
                        </a:spcBef>
                        <a:spcAft>
                          <a:spcPts val="0"/>
                        </a:spcAft>
                      </a:pPr>
                      <a:r>
                        <a:rPr lang="en-US" sz="1000">
                          <a:effectLst/>
                        </a:rPr>
                        <a:t>Penggalian aspek manusia dapat diperoleh melalui:</a:t>
                      </a:r>
                    </a:p>
                    <a:p>
                      <a:pPr marL="342900" marR="0" lvl="0" indent="-342900">
                        <a:lnSpc>
                          <a:spcPct val="115000"/>
                        </a:lnSpc>
                        <a:spcBef>
                          <a:spcPts val="0"/>
                        </a:spcBef>
                        <a:spcAft>
                          <a:spcPts val="0"/>
                        </a:spcAft>
                        <a:buFont typeface="Symbol"/>
                        <a:buChar char=""/>
                      </a:pPr>
                      <a:r>
                        <a:rPr lang="en-US" sz="1000">
                          <a:effectLst/>
                        </a:rPr>
                        <a:t>Survey.</a:t>
                      </a:r>
                    </a:p>
                    <a:p>
                      <a:pPr marL="342900" marR="0" lvl="0" indent="-342900">
                        <a:lnSpc>
                          <a:spcPct val="115000"/>
                        </a:lnSpc>
                        <a:spcBef>
                          <a:spcPts val="0"/>
                        </a:spcBef>
                        <a:spcAft>
                          <a:spcPts val="0"/>
                        </a:spcAft>
                        <a:buFont typeface="Symbol"/>
                        <a:buChar char=""/>
                      </a:pPr>
                      <a:r>
                        <a:rPr lang="en-US" sz="1000">
                          <a:effectLst/>
                        </a:rPr>
                        <a:t>Interview/wawancara dan meeting.</a:t>
                      </a:r>
                    </a:p>
                    <a:p>
                      <a:pPr marL="342900" marR="0" lvl="0" indent="-342900">
                        <a:lnSpc>
                          <a:spcPct val="115000"/>
                        </a:lnSpc>
                        <a:spcBef>
                          <a:spcPts val="0"/>
                        </a:spcBef>
                        <a:spcAft>
                          <a:spcPts val="0"/>
                        </a:spcAft>
                        <a:buFont typeface="Symbol"/>
                        <a:buChar char=""/>
                      </a:pPr>
                      <a:r>
                        <a:rPr lang="en-US" sz="1000">
                          <a:effectLst/>
                        </a:rPr>
                        <a:t>Analisis Dokumen (dapat berupa Dokumen IT yang ada, SOP, IK, SOTK dsb).</a:t>
                      </a:r>
                    </a:p>
                    <a:p>
                      <a:pPr marL="342900" marR="0" lvl="0" indent="-342900">
                        <a:lnSpc>
                          <a:spcPct val="115000"/>
                        </a:lnSpc>
                        <a:spcBef>
                          <a:spcPts val="0"/>
                        </a:spcBef>
                        <a:spcAft>
                          <a:spcPts val="0"/>
                        </a:spcAft>
                        <a:buFont typeface="Symbol"/>
                        <a:buChar char=""/>
                      </a:pPr>
                      <a:r>
                        <a:rPr lang="en-US" sz="1000">
                          <a:effectLst/>
                        </a:rPr>
                        <a:t>Observasi</a:t>
                      </a:r>
                    </a:p>
                    <a:p>
                      <a:pPr marL="0" marR="0">
                        <a:lnSpc>
                          <a:spcPct val="115000"/>
                        </a:lnSpc>
                        <a:spcBef>
                          <a:spcPts val="0"/>
                        </a:spcBef>
                        <a:spcAft>
                          <a:spcPts val="0"/>
                        </a:spcAft>
                      </a:pPr>
                      <a:r>
                        <a:rPr lang="en-US" sz="1000">
                          <a:effectLst/>
                        </a:rPr>
                        <a:t>Penentuan pengguna(user) dapat diperoleh melalui penggambaran proses bisnis.</a:t>
                      </a:r>
                      <a:endParaRPr lang="en-US" sz="1000">
                        <a:effectLst/>
                        <a:latin typeface="Calibri"/>
                        <a:ea typeface="Calibri"/>
                        <a:cs typeface="Arial"/>
                      </a:endParaRPr>
                    </a:p>
                  </a:txBody>
                  <a:tcPr marL="59171" marR="59171" marT="0" marB="0"/>
                </a:tc>
              </a:tr>
              <a:tr h="1024697">
                <a:tc>
                  <a:txBody>
                    <a:bodyPr/>
                    <a:lstStyle/>
                    <a:p>
                      <a:pPr marL="0" marR="0" algn="ctr">
                        <a:lnSpc>
                          <a:spcPct val="115000"/>
                        </a:lnSpc>
                        <a:spcBef>
                          <a:spcPts val="0"/>
                        </a:spcBef>
                        <a:spcAft>
                          <a:spcPts val="0"/>
                        </a:spcAft>
                      </a:pPr>
                      <a:r>
                        <a:rPr lang="en-US" sz="1000">
                          <a:effectLst/>
                        </a:rPr>
                        <a:t>6</a:t>
                      </a:r>
                      <a:endParaRPr lang="en-US" sz="1000">
                        <a:effectLst/>
                        <a:latin typeface="Calibri"/>
                        <a:ea typeface="Calibri"/>
                        <a:cs typeface="Arial"/>
                      </a:endParaRPr>
                    </a:p>
                  </a:txBody>
                  <a:tcPr marL="59171" marR="59171" marT="0" marB="0" anchor="ctr"/>
                </a:tc>
                <a:tc>
                  <a:txBody>
                    <a:bodyPr/>
                    <a:lstStyle/>
                    <a:p>
                      <a:pPr marL="0" marR="0" algn="l">
                        <a:lnSpc>
                          <a:spcPct val="115000"/>
                        </a:lnSpc>
                        <a:spcBef>
                          <a:spcPts val="0"/>
                        </a:spcBef>
                        <a:spcAft>
                          <a:spcPts val="0"/>
                        </a:spcAft>
                      </a:pPr>
                      <a:r>
                        <a:rPr lang="en-US" sz="1200" b="1" dirty="0">
                          <a:effectLst/>
                        </a:rPr>
                        <a:t>Software</a:t>
                      </a:r>
                      <a:endParaRPr lang="en-US" sz="1200" b="1" dirty="0">
                        <a:effectLst/>
                        <a:latin typeface="Calibri"/>
                        <a:ea typeface="Calibri"/>
                        <a:cs typeface="Arial"/>
                      </a:endParaRPr>
                    </a:p>
                  </a:txBody>
                  <a:tcPr marL="59171" marR="59171" marT="0" marB="0" anchor="ctr"/>
                </a:tc>
                <a:tc>
                  <a:txBody>
                    <a:bodyPr/>
                    <a:lstStyle/>
                    <a:p>
                      <a:pPr marL="0" marR="0" algn="just">
                        <a:lnSpc>
                          <a:spcPct val="115000"/>
                        </a:lnSpc>
                        <a:spcBef>
                          <a:spcPts val="0"/>
                        </a:spcBef>
                        <a:spcAft>
                          <a:spcPts val="0"/>
                        </a:spcAft>
                      </a:pPr>
                      <a:r>
                        <a:rPr lang="en-US" sz="1000">
                          <a:effectLst/>
                        </a:rPr>
                        <a:t>Aplikasi(Perangkat Lunak) yang akan dibangun berbasis Web, bahasa pemrograman yang digunakan PHP, Apache sebagai web server dan menggunakan MySql sebagai DBMS. (teknologi yang digunakan tergantung keputusan pengembangan aplikasi)</a:t>
                      </a:r>
                      <a:endParaRPr lang="en-US" sz="1000">
                        <a:effectLst/>
                        <a:latin typeface="Calibri"/>
                        <a:ea typeface="Calibri"/>
                        <a:cs typeface="Arial"/>
                      </a:endParaRPr>
                    </a:p>
                  </a:txBody>
                  <a:tcPr marL="59171" marR="59171" marT="0" marB="0"/>
                </a:tc>
                <a:tc>
                  <a:txBody>
                    <a:bodyPr/>
                    <a:lstStyle/>
                    <a:p>
                      <a:pPr marL="0" marR="0">
                        <a:lnSpc>
                          <a:spcPct val="115000"/>
                        </a:lnSpc>
                        <a:spcBef>
                          <a:spcPts val="0"/>
                        </a:spcBef>
                        <a:spcAft>
                          <a:spcPts val="0"/>
                        </a:spcAft>
                      </a:pPr>
                      <a:r>
                        <a:rPr lang="en-US" sz="1000" dirty="0" err="1">
                          <a:effectLst/>
                        </a:rPr>
                        <a:t>Menentukan</a:t>
                      </a:r>
                      <a:r>
                        <a:rPr lang="en-US" sz="1000" dirty="0">
                          <a:effectLst/>
                        </a:rPr>
                        <a:t> </a:t>
                      </a:r>
                      <a:r>
                        <a:rPr lang="en-US" sz="1000" dirty="0" err="1">
                          <a:effectLst/>
                        </a:rPr>
                        <a:t>analisis</a:t>
                      </a:r>
                      <a:r>
                        <a:rPr lang="en-US" sz="1000" dirty="0">
                          <a:effectLst/>
                        </a:rPr>
                        <a:t> </a:t>
                      </a:r>
                      <a:r>
                        <a:rPr lang="en-US" sz="1000" dirty="0" err="1">
                          <a:effectLst/>
                        </a:rPr>
                        <a:t>kebutuhan</a:t>
                      </a:r>
                      <a:r>
                        <a:rPr lang="en-US" sz="1000" dirty="0">
                          <a:effectLst/>
                        </a:rPr>
                        <a:t> </a:t>
                      </a:r>
                      <a:r>
                        <a:rPr lang="en-US" sz="1000" dirty="0" err="1">
                          <a:effectLst/>
                        </a:rPr>
                        <a:t>pengembangan</a:t>
                      </a:r>
                      <a:r>
                        <a:rPr lang="en-US" sz="1000" dirty="0">
                          <a:effectLst/>
                        </a:rPr>
                        <a:t> </a:t>
                      </a:r>
                      <a:r>
                        <a:rPr lang="en-US" sz="1000" dirty="0" err="1">
                          <a:effectLst/>
                        </a:rPr>
                        <a:t>Perangkat</a:t>
                      </a:r>
                      <a:r>
                        <a:rPr lang="en-US" sz="1000" dirty="0">
                          <a:effectLst/>
                        </a:rPr>
                        <a:t> </a:t>
                      </a:r>
                      <a:r>
                        <a:rPr lang="en-US" sz="1000" dirty="0" err="1">
                          <a:effectLst/>
                        </a:rPr>
                        <a:t>Lunak</a:t>
                      </a:r>
                      <a:r>
                        <a:rPr lang="en-US" sz="1000" dirty="0">
                          <a:effectLst/>
                        </a:rPr>
                        <a:t> </a:t>
                      </a:r>
                      <a:r>
                        <a:rPr lang="en-US" sz="1000" dirty="0" err="1">
                          <a:effectLst/>
                        </a:rPr>
                        <a:t>dari</a:t>
                      </a:r>
                      <a:r>
                        <a:rPr lang="en-US" sz="1000" dirty="0">
                          <a:effectLst/>
                        </a:rPr>
                        <a:t> </a:t>
                      </a:r>
                      <a:r>
                        <a:rPr lang="en-US" sz="1000" dirty="0" err="1">
                          <a:effectLst/>
                        </a:rPr>
                        <a:t>sisi</a:t>
                      </a:r>
                      <a:r>
                        <a:rPr lang="en-US" sz="1000" dirty="0">
                          <a:effectLst/>
                        </a:rPr>
                        <a:t> Software </a:t>
                      </a:r>
                      <a:r>
                        <a:rPr lang="en-US" sz="1000" dirty="0" err="1">
                          <a:effectLst/>
                        </a:rPr>
                        <a:t>maupun</a:t>
                      </a:r>
                      <a:r>
                        <a:rPr lang="en-US" sz="1000" dirty="0">
                          <a:effectLst/>
                        </a:rPr>
                        <a:t> hardware.</a:t>
                      </a:r>
                      <a:endParaRPr lang="en-US" sz="1000" dirty="0">
                        <a:effectLst/>
                        <a:latin typeface="Calibri"/>
                        <a:ea typeface="Calibri"/>
                        <a:cs typeface="Arial"/>
                      </a:endParaRPr>
                    </a:p>
                  </a:txBody>
                  <a:tcPr marL="59171" marR="59171" marT="0" marB="0"/>
                </a:tc>
              </a:tr>
            </a:tbl>
          </a:graphicData>
        </a:graphic>
      </p:graphicFrame>
    </p:spTree>
    <p:extLst>
      <p:ext uri="{BB962C8B-B14F-4D97-AF65-F5344CB8AC3E}">
        <p14:creationId xmlns:p14="http://schemas.microsoft.com/office/powerpoint/2010/main" val="39846538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25344586"/>
              </p:ext>
            </p:extLst>
          </p:nvPr>
        </p:nvGraphicFramePr>
        <p:xfrm>
          <a:off x="533400" y="457200"/>
          <a:ext cx="7924798" cy="5896614"/>
        </p:xfrm>
        <a:graphic>
          <a:graphicData uri="http://schemas.openxmlformats.org/drawingml/2006/table">
            <a:tbl>
              <a:tblPr firstRow="1" firstCol="1" bandRow="1">
                <a:tableStyleId>{5C22544A-7EE6-4342-B048-85BDC9FD1C3A}</a:tableStyleId>
              </a:tblPr>
              <a:tblGrid>
                <a:gridCol w="497305"/>
                <a:gridCol w="2133599"/>
                <a:gridCol w="3160295"/>
                <a:gridCol w="2133599"/>
              </a:tblGrid>
              <a:tr h="328648">
                <a:tc>
                  <a:txBody>
                    <a:bodyPr/>
                    <a:lstStyle/>
                    <a:p>
                      <a:pPr marL="0" marR="0" algn="ctr">
                        <a:lnSpc>
                          <a:spcPct val="115000"/>
                        </a:lnSpc>
                        <a:spcBef>
                          <a:spcPts val="0"/>
                        </a:spcBef>
                        <a:spcAft>
                          <a:spcPts val="0"/>
                        </a:spcAft>
                      </a:pPr>
                      <a:r>
                        <a:rPr lang="en-US" sz="900" dirty="0">
                          <a:effectLst/>
                        </a:rPr>
                        <a:t>No</a:t>
                      </a:r>
                      <a:endParaRPr lang="en-US" sz="900" dirty="0">
                        <a:effectLst/>
                        <a:latin typeface="Calibri"/>
                        <a:ea typeface="Calibri"/>
                        <a:cs typeface="Arial"/>
                      </a:endParaRPr>
                    </a:p>
                  </a:txBody>
                  <a:tcPr marL="40660" marR="40660" marT="0" marB="0"/>
                </a:tc>
                <a:tc>
                  <a:txBody>
                    <a:bodyPr/>
                    <a:lstStyle/>
                    <a:p>
                      <a:pPr marL="0" marR="0" algn="ctr">
                        <a:lnSpc>
                          <a:spcPct val="115000"/>
                        </a:lnSpc>
                        <a:spcBef>
                          <a:spcPts val="0"/>
                        </a:spcBef>
                        <a:spcAft>
                          <a:spcPts val="0"/>
                        </a:spcAft>
                      </a:pPr>
                      <a:r>
                        <a:rPr lang="en-US" sz="900">
                          <a:effectLst/>
                        </a:rPr>
                        <a:t>faktor</a:t>
                      </a:r>
                      <a:endParaRPr lang="en-US" sz="900">
                        <a:effectLst/>
                        <a:latin typeface="Calibri"/>
                        <a:ea typeface="Calibri"/>
                        <a:cs typeface="Arial"/>
                      </a:endParaRPr>
                    </a:p>
                  </a:txBody>
                  <a:tcPr marL="40660" marR="40660" marT="0" marB="0"/>
                </a:tc>
                <a:tc>
                  <a:txBody>
                    <a:bodyPr/>
                    <a:lstStyle/>
                    <a:p>
                      <a:pPr marL="0" marR="0" algn="ctr">
                        <a:lnSpc>
                          <a:spcPct val="115000"/>
                        </a:lnSpc>
                        <a:spcBef>
                          <a:spcPts val="0"/>
                        </a:spcBef>
                        <a:spcAft>
                          <a:spcPts val="0"/>
                        </a:spcAft>
                      </a:pPr>
                      <a:r>
                        <a:rPr lang="en-US" sz="900">
                          <a:effectLst/>
                        </a:rPr>
                        <a:t>Yang dilakukan</a:t>
                      </a:r>
                      <a:endParaRPr lang="en-US" sz="900">
                        <a:effectLst/>
                        <a:latin typeface="Calibri"/>
                        <a:ea typeface="Calibri"/>
                        <a:cs typeface="Arial"/>
                      </a:endParaRPr>
                    </a:p>
                  </a:txBody>
                  <a:tcPr marL="40660" marR="40660" marT="0" marB="0"/>
                </a:tc>
                <a:tc>
                  <a:txBody>
                    <a:bodyPr/>
                    <a:lstStyle/>
                    <a:p>
                      <a:pPr marL="0" marR="0" algn="ctr">
                        <a:lnSpc>
                          <a:spcPct val="115000"/>
                        </a:lnSpc>
                        <a:spcBef>
                          <a:spcPts val="0"/>
                        </a:spcBef>
                        <a:spcAft>
                          <a:spcPts val="0"/>
                        </a:spcAft>
                      </a:pPr>
                      <a:r>
                        <a:rPr lang="en-US" sz="900">
                          <a:effectLst/>
                        </a:rPr>
                        <a:t>Teknik Penggalian Kebutuhan</a:t>
                      </a:r>
                      <a:endParaRPr lang="en-US" sz="900">
                        <a:effectLst/>
                        <a:latin typeface="Calibri"/>
                        <a:ea typeface="Calibri"/>
                        <a:cs typeface="Arial"/>
                      </a:endParaRPr>
                    </a:p>
                  </a:txBody>
                  <a:tcPr marL="40660" marR="40660" marT="0" marB="0"/>
                </a:tc>
              </a:tr>
              <a:tr h="1553607">
                <a:tc>
                  <a:txBody>
                    <a:bodyPr/>
                    <a:lstStyle/>
                    <a:p>
                      <a:pPr marL="0" marR="0" algn="ctr">
                        <a:lnSpc>
                          <a:spcPct val="115000"/>
                        </a:lnSpc>
                        <a:spcBef>
                          <a:spcPts val="0"/>
                        </a:spcBef>
                        <a:spcAft>
                          <a:spcPts val="0"/>
                        </a:spcAft>
                      </a:pPr>
                      <a:r>
                        <a:rPr lang="en-US" sz="1100" b="1" dirty="0">
                          <a:effectLst/>
                        </a:rPr>
                        <a:t>7</a:t>
                      </a:r>
                      <a:endParaRPr lang="en-US" sz="1100" b="1" dirty="0">
                        <a:effectLst/>
                        <a:latin typeface="Calibri"/>
                        <a:ea typeface="Calibri"/>
                        <a:cs typeface="Arial"/>
                      </a:endParaRPr>
                    </a:p>
                  </a:txBody>
                  <a:tcPr marL="40660" marR="40660" marT="0" marB="0" anchor="ctr"/>
                </a:tc>
                <a:tc>
                  <a:txBody>
                    <a:bodyPr/>
                    <a:lstStyle/>
                    <a:p>
                      <a:pPr marL="0" marR="0" algn="l">
                        <a:lnSpc>
                          <a:spcPct val="115000"/>
                        </a:lnSpc>
                        <a:spcBef>
                          <a:spcPts val="0"/>
                        </a:spcBef>
                        <a:spcAft>
                          <a:spcPts val="0"/>
                        </a:spcAft>
                      </a:pPr>
                      <a:r>
                        <a:rPr lang="en-US" sz="1400" b="1" dirty="0">
                          <a:effectLst/>
                        </a:rPr>
                        <a:t>Scope (</a:t>
                      </a:r>
                      <a:r>
                        <a:rPr lang="en-US" sz="1400" b="1" dirty="0" err="1">
                          <a:effectLst/>
                        </a:rPr>
                        <a:t>Lingkup</a:t>
                      </a:r>
                      <a:r>
                        <a:rPr lang="en-US" sz="1400" b="1" dirty="0">
                          <a:effectLst/>
                        </a:rPr>
                        <a:t>)</a:t>
                      </a:r>
                      <a:endParaRPr lang="en-US" sz="1400" b="1" dirty="0">
                        <a:effectLst/>
                        <a:latin typeface="Calibri"/>
                        <a:ea typeface="Calibri"/>
                        <a:cs typeface="Arial"/>
                      </a:endParaRPr>
                    </a:p>
                  </a:txBody>
                  <a:tcPr marL="40660" marR="40660" marT="0" marB="0" anchor="ctr"/>
                </a:tc>
                <a:tc>
                  <a:txBody>
                    <a:bodyPr/>
                    <a:lstStyle/>
                    <a:p>
                      <a:pPr marL="342900" marR="0" lvl="0" indent="-342900" rtl="0">
                        <a:lnSpc>
                          <a:spcPct val="115000"/>
                        </a:lnSpc>
                        <a:spcBef>
                          <a:spcPts val="0"/>
                        </a:spcBef>
                        <a:spcAft>
                          <a:spcPts val="0"/>
                        </a:spcAft>
                        <a:buFont typeface="Symbol"/>
                        <a:buChar char=""/>
                      </a:pPr>
                      <a:r>
                        <a:rPr lang="en-US" sz="900">
                          <a:effectLst/>
                        </a:rPr>
                        <a:t>Membangun aplikasi yang dapat mengolah data secara digital yang meliputi biodata, data keluarga, data anak, data rekening, data mutasi, data jabatan, riwayat pendidikan, riwayat pelatihan, riwayat pengalaman kerja, riwayat organisasi, riwayat jabatan, riwayat cuti</a:t>
                      </a:r>
                    </a:p>
                    <a:p>
                      <a:pPr marL="342900" marR="0" lvl="0" indent="-342900">
                        <a:lnSpc>
                          <a:spcPct val="115000"/>
                        </a:lnSpc>
                        <a:spcBef>
                          <a:spcPts val="0"/>
                        </a:spcBef>
                        <a:spcAft>
                          <a:spcPts val="0"/>
                        </a:spcAft>
                        <a:buFont typeface="Symbol"/>
                        <a:buChar char=""/>
                      </a:pPr>
                      <a:r>
                        <a:rPr lang="en-US" sz="900">
                          <a:effectLst/>
                        </a:rPr>
                        <a:t>Menyediakan aplikasi yang mampu melakukan pengajuan cuti secara digital untuk membantu pegawai dalam melakukan cuti</a:t>
                      </a:r>
                      <a:endParaRPr lang="en-US" sz="900">
                        <a:effectLst/>
                        <a:latin typeface="Calibri"/>
                        <a:ea typeface="Calibri"/>
                        <a:cs typeface="Arial"/>
                      </a:endParaRPr>
                    </a:p>
                  </a:txBody>
                  <a:tcPr marL="40660" marR="40660" marT="0" marB="0"/>
                </a:tc>
                <a:tc>
                  <a:txBody>
                    <a:bodyPr/>
                    <a:lstStyle/>
                    <a:p>
                      <a:pPr marL="0" marR="0">
                        <a:lnSpc>
                          <a:spcPct val="115000"/>
                        </a:lnSpc>
                        <a:spcBef>
                          <a:spcPts val="0"/>
                        </a:spcBef>
                        <a:spcAft>
                          <a:spcPts val="0"/>
                        </a:spcAft>
                      </a:pPr>
                      <a:r>
                        <a:rPr lang="en-US" sz="900">
                          <a:effectLst/>
                        </a:rPr>
                        <a:t>Ruang lingkup aplikasi dapat ditentukan dengan melihat hasil</a:t>
                      </a:r>
                    </a:p>
                    <a:p>
                      <a:pPr marL="342900" marR="0" lvl="0" indent="-342900">
                        <a:lnSpc>
                          <a:spcPct val="115000"/>
                        </a:lnSpc>
                        <a:spcBef>
                          <a:spcPts val="0"/>
                        </a:spcBef>
                        <a:spcAft>
                          <a:spcPts val="0"/>
                        </a:spcAft>
                        <a:buFont typeface="Symbol"/>
                        <a:buChar char=""/>
                      </a:pPr>
                      <a:r>
                        <a:rPr lang="en-US" sz="900">
                          <a:effectLst/>
                        </a:rPr>
                        <a:t>Survey.</a:t>
                      </a:r>
                    </a:p>
                    <a:p>
                      <a:pPr marL="342900" marR="0" lvl="0" indent="-342900">
                        <a:lnSpc>
                          <a:spcPct val="115000"/>
                        </a:lnSpc>
                        <a:spcBef>
                          <a:spcPts val="0"/>
                        </a:spcBef>
                        <a:spcAft>
                          <a:spcPts val="0"/>
                        </a:spcAft>
                        <a:buFont typeface="Symbol"/>
                        <a:buChar char=""/>
                      </a:pPr>
                      <a:r>
                        <a:rPr lang="en-US" sz="900">
                          <a:effectLst/>
                        </a:rPr>
                        <a:t>Interview/wawancara dan meeting.</a:t>
                      </a:r>
                    </a:p>
                    <a:p>
                      <a:pPr marL="342900" marR="0" lvl="0" indent="-342900">
                        <a:lnSpc>
                          <a:spcPct val="115000"/>
                        </a:lnSpc>
                        <a:spcBef>
                          <a:spcPts val="0"/>
                        </a:spcBef>
                        <a:spcAft>
                          <a:spcPts val="0"/>
                        </a:spcAft>
                        <a:buFont typeface="Symbol"/>
                        <a:buChar char=""/>
                      </a:pPr>
                      <a:r>
                        <a:rPr lang="en-US" sz="900">
                          <a:effectLst/>
                        </a:rPr>
                        <a:t>Analisis Dokumen (dapat berupa Dokumen IT yang ada, SOP, IK, SOTK dsb).</a:t>
                      </a:r>
                    </a:p>
                    <a:p>
                      <a:pPr marL="342900" marR="0" lvl="0" indent="-342900">
                        <a:lnSpc>
                          <a:spcPct val="115000"/>
                        </a:lnSpc>
                        <a:spcBef>
                          <a:spcPts val="0"/>
                        </a:spcBef>
                        <a:spcAft>
                          <a:spcPts val="0"/>
                        </a:spcAft>
                        <a:buFont typeface="Symbol"/>
                        <a:buChar char=""/>
                      </a:pPr>
                      <a:r>
                        <a:rPr lang="en-US" sz="900">
                          <a:effectLst/>
                        </a:rPr>
                        <a:t>Penentuan pengguna(user) dapat diperoleh melalui penggambaran proses bisnis.</a:t>
                      </a:r>
                      <a:endParaRPr lang="en-US" sz="900">
                        <a:effectLst/>
                        <a:latin typeface="Calibri"/>
                        <a:ea typeface="Calibri"/>
                        <a:cs typeface="Arial"/>
                      </a:endParaRPr>
                    </a:p>
                  </a:txBody>
                  <a:tcPr marL="40660" marR="40660" marT="0" marB="0"/>
                </a:tc>
              </a:tr>
              <a:tr h="1007854">
                <a:tc>
                  <a:txBody>
                    <a:bodyPr/>
                    <a:lstStyle/>
                    <a:p>
                      <a:pPr marL="0" marR="0" algn="ctr">
                        <a:lnSpc>
                          <a:spcPct val="115000"/>
                        </a:lnSpc>
                        <a:spcBef>
                          <a:spcPts val="0"/>
                        </a:spcBef>
                        <a:spcAft>
                          <a:spcPts val="0"/>
                        </a:spcAft>
                      </a:pPr>
                      <a:r>
                        <a:rPr lang="en-US" sz="1100" b="1">
                          <a:effectLst/>
                        </a:rPr>
                        <a:t>8</a:t>
                      </a:r>
                      <a:endParaRPr lang="en-US" sz="1100" b="1">
                        <a:effectLst/>
                        <a:latin typeface="Calibri"/>
                        <a:ea typeface="Calibri"/>
                        <a:cs typeface="Arial"/>
                      </a:endParaRPr>
                    </a:p>
                  </a:txBody>
                  <a:tcPr marL="40660" marR="40660" marT="0" marB="0" anchor="ctr"/>
                </a:tc>
                <a:tc>
                  <a:txBody>
                    <a:bodyPr/>
                    <a:lstStyle/>
                    <a:p>
                      <a:pPr marL="0" marR="0" algn="l">
                        <a:lnSpc>
                          <a:spcPct val="115000"/>
                        </a:lnSpc>
                        <a:spcBef>
                          <a:spcPts val="0"/>
                        </a:spcBef>
                        <a:spcAft>
                          <a:spcPts val="0"/>
                        </a:spcAft>
                      </a:pPr>
                      <a:r>
                        <a:rPr lang="en-US" sz="1400" b="1" dirty="0" err="1" smtClean="0">
                          <a:effectLst/>
                        </a:rPr>
                        <a:t>Manajemen</a:t>
                      </a:r>
                      <a:r>
                        <a:rPr lang="en-US" sz="1400" b="1" baseline="0" dirty="0" smtClean="0">
                          <a:effectLst/>
                        </a:rPr>
                        <a:t> </a:t>
                      </a:r>
                      <a:r>
                        <a:rPr lang="en-US" sz="1400" b="1" dirty="0" err="1" smtClean="0">
                          <a:effectLst/>
                        </a:rPr>
                        <a:t>Proyek</a:t>
                      </a:r>
                      <a:r>
                        <a:rPr lang="en-US" sz="1400" b="1" dirty="0" smtClean="0">
                          <a:effectLst/>
                        </a:rPr>
                        <a:t> PL</a:t>
                      </a:r>
                      <a:endParaRPr lang="en-US" sz="1400" b="1" dirty="0">
                        <a:effectLst/>
                        <a:latin typeface="Calibri"/>
                        <a:ea typeface="Calibri"/>
                        <a:cs typeface="Arial"/>
                      </a:endParaRPr>
                    </a:p>
                  </a:txBody>
                  <a:tcPr marL="40660" marR="40660" marT="0" marB="0" anchor="ctr"/>
                </a:tc>
                <a:tc>
                  <a:txBody>
                    <a:bodyPr/>
                    <a:lstStyle/>
                    <a:p>
                      <a:pPr marL="0" marR="0">
                        <a:lnSpc>
                          <a:spcPct val="115000"/>
                        </a:lnSpc>
                        <a:spcBef>
                          <a:spcPts val="0"/>
                        </a:spcBef>
                        <a:spcAft>
                          <a:spcPts val="0"/>
                        </a:spcAft>
                      </a:pPr>
                      <a:r>
                        <a:rPr lang="en-US" sz="900">
                          <a:effectLst/>
                        </a:rPr>
                        <a:t>Menentukan manajemen pengembangan Perangkat Lunak</a:t>
                      </a:r>
                      <a:endParaRPr lang="en-US" sz="900">
                        <a:effectLst/>
                        <a:latin typeface="Calibri"/>
                        <a:ea typeface="Calibri"/>
                        <a:cs typeface="Arial"/>
                      </a:endParaRPr>
                    </a:p>
                  </a:txBody>
                  <a:tcPr marL="40660" marR="40660" marT="0" marB="0"/>
                </a:tc>
                <a:tc>
                  <a:txBody>
                    <a:bodyPr/>
                    <a:lstStyle/>
                    <a:p>
                      <a:pPr marL="0" marR="0">
                        <a:lnSpc>
                          <a:spcPct val="115000"/>
                        </a:lnSpc>
                        <a:spcBef>
                          <a:spcPts val="0"/>
                        </a:spcBef>
                        <a:spcAft>
                          <a:spcPts val="0"/>
                        </a:spcAft>
                      </a:pPr>
                      <a:r>
                        <a:rPr lang="en-US" sz="900">
                          <a:effectLst/>
                        </a:rPr>
                        <a:t>Menentukan: </a:t>
                      </a:r>
                    </a:p>
                    <a:p>
                      <a:pPr marL="342900" marR="0" lvl="0" indent="-342900">
                        <a:lnSpc>
                          <a:spcPct val="115000"/>
                        </a:lnSpc>
                        <a:spcBef>
                          <a:spcPts val="0"/>
                        </a:spcBef>
                        <a:spcAft>
                          <a:spcPts val="0"/>
                        </a:spcAft>
                        <a:buFont typeface="Symbol"/>
                        <a:buChar char=""/>
                      </a:pPr>
                      <a:r>
                        <a:rPr lang="en-US" sz="900">
                          <a:effectLst/>
                        </a:rPr>
                        <a:t>Manajemen lingkup PL</a:t>
                      </a:r>
                    </a:p>
                    <a:p>
                      <a:pPr marL="342900" marR="0" lvl="0" indent="-342900">
                        <a:lnSpc>
                          <a:spcPct val="115000"/>
                        </a:lnSpc>
                        <a:spcBef>
                          <a:spcPts val="0"/>
                        </a:spcBef>
                        <a:spcAft>
                          <a:spcPts val="0"/>
                        </a:spcAft>
                        <a:buFont typeface="Symbol"/>
                        <a:buChar char=""/>
                      </a:pPr>
                      <a:r>
                        <a:rPr lang="en-US" sz="900">
                          <a:effectLst/>
                        </a:rPr>
                        <a:t>Manajemen Waktu</a:t>
                      </a:r>
                    </a:p>
                    <a:p>
                      <a:pPr marL="342900" marR="0" lvl="0" indent="-342900">
                        <a:lnSpc>
                          <a:spcPct val="115000"/>
                        </a:lnSpc>
                        <a:spcBef>
                          <a:spcPts val="0"/>
                        </a:spcBef>
                        <a:spcAft>
                          <a:spcPts val="0"/>
                        </a:spcAft>
                        <a:buFont typeface="Symbol"/>
                        <a:buChar char=""/>
                      </a:pPr>
                      <a:r>
                        <a:rPr lang="en-US" sz="900">
                          <a:effectLst/>
                        </a:rPr>
                        <a:t>Manajemen SDM</a:t>
                      </a:r>
                    </a:p>
                    <a:p>
                      <a:pPr marL="342900" marR="0" lvl="0" indent="-342900">
                        <a:lnSpc>
                          <a:spcPct val="115000"/>
                        </a:lnSpc>
                        <a:spcBef>
                          <a:spcPts val="0"/>
                        </a:spcBef>
                        <a:spcAft>
                          <a:spcPts val="0"/>
                        </a:spcAft>
                        <a:buFont typeface="Symbol"/>
                        <a:buChar char=""/>
                      </a:pPr>
                      <a:r>
                        <a:rPr lang="en-US" sz="900">
                          <a:effectLst/>
                        </a:rPr>
                        <a:t>Manajemen Mutu PL</a:t>
                      </a:r>
                    </a:p>
                    <a:p>
                      <a:pPr marL="342900" marR="0" lvl="0" indent="-342900">
                        <a:lnSpc>
                          <a:spcPct val="115000"/>
                        </a:lnSpc>
                        <a:spcBef>
                          <a:spcPts val="0"/>
                        </a:spcBef>
                        <a:spcAft>
                          <a:spcPts val="0"/>
                        </a:spcAft>
                        <a:buFont typeface="Symbol"/>
                        <a:buChar char=""/>
                      </a:pPr>
                      <a:r>
                        <a:rPr lang="en-US" sz="900">
                          <a:effectLst/>
                        </a:rPr>
                        <a:t>Manajemen Komunikasi</a:t>
                      </a:r>
                    </a:p>
                    <a:p>
                      <a:pPr marL="342900" marR="0" lvl="0" indent="-342900">
                        <a:lnSpc>
                          <a:spcPct val="115000"/>
                        </a:lnSpc>
                        <a:spcBef>
                          <a:spcPts val="0"/>
                        </a:spcBef>
                        <a:spcAft>
                          <a:spcPts val="0"/>
                        </a:spcAft>
                        <a:buFont typeface="Symbol"/>
                        <a:buChar char=""/>
                      </a:pPr>
                      <a:r>
                        <a:rPr lang="en-US" sz="900">
                          <a:effectLst/>
                        </a:rPr>
                        <a:t>Manajemen Kontrak</a:t>
                      </a:r>
                    </a:p>
                    <a:p>
                      <a:pPr marL="342900" marR="0" lvl="0" indent="-342900">
                        <a:lnSpc>
                          <a:spcPct val="115000"/>
                        </a:lnSpc>
                        <a:spcBef>
                          <a:spcPts val="0"/>
                        </a:spcBef>
                        <a:spcAft>
                          <a:spcPts val="0"/>
                        </a:spcAft>
                        <a:buFont typeface="Symbol"/>
                        <a:buChar char=""/>
                      </a:pPr>
                      <a:r>
                        <a:rPr lang="en-US" sz="900">
                          <a:effectLst/>
                        </a:rPr>
                        <a:t>dsb</a:t>
                      </a:r>
                      <a:endParaRPr lang="en-US" sz="900">
                        <a:effectLst/>
                        <a:latin typeface="Calibri"/>
                        <a:ea typeface="Calibri"/>
                        <a:cs typeface="Arial"/>
                      </a:endParaRPr>
                    </a:p>
                  </a:txBody>
                  <a:tcPr marL="40660" marR="40660" marT="0" marB="0"/>
                </a:tc>
              </a:tr>
              <a:tr h="1314592">
                <a:tc>
                  <a:txBody>
                    <a:bodyPr/>
                    <a:lstStyle/>
                    <a:p>
                      <a:pPr marL="0" marR="0" algn="ctr">
                        <a:lnSpc>
                          <a:spcPct val="115000"/>
                        </a:lnSpc>
                        <a:spcBef>
                          <a:spcPts val="0"/>
                        </a:spcBef>
                        <a:spcAft>
                          <a:spcPts val="0"/>
                        </a:spcAft>
                      </a:pPr>
                      <a:r>
                        <a:rPr lang="en-US" sz="1100" b="1">
                          <a:effectLst/>
                        </a:rPr>
                        <a:t>9</a:t>
                      </a:r>
                      <a:endParaRPr lang="en-US" sz="1100" b="1">
                        <a:effectLst/>
                        <a:latin typeface="Calibri"/>
                        <a:ea typeface="Calibri"/>
                        <a:cs typeface="Arial"/>
                      </a:endParaRPr>
                    </a:p>
                  </a:txBody>
                  <a:tcPr marL="40660" marR="40660" marT="0" marB="0" anchor="ctr"/>
                </a:tc>
                <a:tc>
                  <a:txBody>
                    <a:bodyPr/>
                    <a:lstStyle/>
                    <a:p>
                      <a:pPr marL="0" marR="0" algn="l">
                        <a:lnSpc>
                          <a:spcPct val="115000"/>
                        </a:lnSpc>
                        <a:spcBef>
                          <a:spcPts val="0"/>
                        </a:spcBef>
                        <a:spcAft>
                          <a:spcPts val="0"/>
                        </a:spcAft>
                      </a:pPr>
                      <a:r>
                        <a:rPr lang="en-US" sz="1400" b="1" dirty="0">
                          <a:effectLst/>
                        </a:rPr>
                        <a:t>Proses </a:t>
                      </a:r>
                      <a:r>
                        <a:rPr lang="en-US" sz="1400" b="1" dirty="0" err="1">
                          <a:effectLst/>
                        </a:rPr>
                        <a:t>Rekayasa</a:t>
                      </a:r>
                      <a:endParaRPr lang="en-US" sz="1400" b="1" dirty="0">
                        <a:effectLst/>
                        <a:latin typeface="Calibri"/>
                        <a:ea typeface="Calibri"/>
                        <a:cs typeface="Arial"/>
                      </a:endParaRPr>
                    </a:p>
                  </a:txBody>
                  <a:tcPr marL="40660" marR="40660" marT="0" marB="0" anchor="ctr"/>
                </a:tc>
                <a:tc>
                  <a:txBody>
                    <a:bodyPr/>
                    <a:lstStyle/>
                    <a:p>
                      <a:pPr marL="0" marR="0">
                        <a:lnSpc>
                          <a:spcPct val="115000"/>
                        </a:lnSpc>
                        <a:spcBef>
                          <a:spcPts val="0"/>
                        </a:spcBef>
                        <a:spcAft>
                          <a:spcPts val="0"/>
                        </a:spcAft>
                      </a:pPr>
                      <a:r>
                        <a:rPr lang="en-US" sz="900">
                          <a:effectLst/>
                        </a:rPr>
                        <a:t>Menentukan SDLC yang cocok dengan Resources dan masalah yang dihadapi seperti keterbatasan sumber daya, sulitnya menemui klien, Deadline waktu dsb.</a:t>
                      </a:r>
                      <a:endParaRPr lang="en-US" sz="900">
                        <a:effectLst/>
                        <a:latin typeface="Calibri"/>
                        <a:ea typeface="Calibri"/>
                        <a:cs typeface="Arial"/>
                      </a:endParaRPr>
                    </a:p>
                  </a:txBody>
                  <a:tcPr marL="40660" marR="40660" marT="0" marB="0"/>
                </a:tc>
                <a:tc>
                  <a:txBody>
                    <a:bodyPr/>
                    <a:lstStyle/>
                    <a:p>
                      <a:pPr marL="342900" marR="0" lvl="0" indent="-342900" rtl="0">
                        <a:lnSpc>
                          <a:spcPct val="115000"/>
                        </a:lnSpc>
                        <a:spcBef>
                          <a:spcPts val="0"/>
                        </a:spcBef>
                        <a:spcAft>
                          <a:spcPts val="0"/>
                        </a:spcAft>
                        <a:buFont typeface="Symbol"/>
                        <a:buChar char=""/>
                      </a:pPr>
                      <a:r>
                        <a:rPr lang="en-US" sz="900">
                          <a:effectLst/>
                        </a:rPr>
                        <a:t>Memilih metodologi SDLC yang cocok dengan kondisi.</a:t>
                      </a:r>
                    </a:p>
                    <a:p>
                      <a:pPr marL="342900" marR="0" lvl="0" indent="-342900">
                        <a:lnSpc>
                          <a:spcPct val="115000"/>
                        </a:lnSpc>
                        <a:spcBef>
                          <a:spcPts val="0"/>
                        </a:spcBef>
                        <a:spcAft>
                          <a:spcPts val="0"/>
                        </a:spcAft>
                        <a:buFont typeface="Symbol"/>
                        <a:buChar char=""/>
                      </a:pPr>
                      <a:r>
                        <a:rPr lang="en-US" sz="900">
                          <a:effectLst/>
                        </a:rPr>
                        <a:t>Menentukan Analisis kebutuhan PL berdasarkan Hasil Survei, Interview, Observasi,  Analisis Dokumen dsb sebagai bahan untuk Desain/perancangan PL</a:t>
                      </a:r>
                      <a:endParaRPr lang="en-US" sz="900">
                        <a:effectLst/>
                        <a:latin typeface="Calibri"/>
                        <a:ea typeface="Calibri"/>
                        <a:cs typeface="Arial"/>
                      </a:endParaRPr>
                    </a:p>
                  </a:txBody>
                  <a:tcPr marL="40660" marR="40660" marT="0" marB="0"/>
                </a:tc>
              </a:tr>
              <a:tr h="1434100">
                <a:tc>
                  <a:txBody>
                    <a:bodyPr/>
                    <a:lstStyle/>
                    <a:p>
                      <a:pPr marL="0" marR="0" algn="ctr">
                        <a:lnSpc>
                          <a:spcPct val="115000"/>
                        </a:lnSpc>
                        <a:spcBef>
                          <a:spcPts val="0"/>
                        </a:spcBef>
                        <a:spcAft>
                          <a:spcPts val="0"/>
                        </a:spcAft>
                      </a:pPr>
                      <a:r>
                        <a:rPr lang="en-US" sz="1100" b="1">
                          <a:effectLst/>
                        </a:rPr>
                        <a:t>10</a:t>
                      </a:r>
                      <a:endParaRPr lang="en-US" sz="1100" b="1">
                        <a:effectLst/>
                        <a:latin typeface="Calibri"/>
                        <a:ea typeface="Calibri"/>
                        <a:cs typeface="Arial"/>
                      </a:endParaRPr>
                    </a:p>
                  </a:txBody>
                  <a:tcPr marL="40660" marR="40660" marT="0" marB="0" anchor="ctr"/>
                </a:tc>
                <a:tc>
                  <a:txBody>
                    <a:bodyPr/>
                    <a:lstStyle/>
                    <a:p>
                      <a:pPr marL="0" marR="0" algn="l">
                        <a:lnSpc>
                          <a:spcPct val="115000"/>
                        </a:lnSpc>
                        <a:spcBef>
                          <a:spcPts val="0"/>
                        </a:spcBef>
                        <a:spcAft>
                          <a:spcPts val="0"/>
                        </a:spcAft>
                      </a:pPr>
                      <a:r>
                        <a:rPr lang="en-US" sz="1400" b="1" dirty="0" err="1">
                          <a:effectLst/>
                        </a:rPr>
                        <a:t>Hasil</a:t>
                      </a:r>
                      <a:r>
                        <a:rPr lang="en-US" sz="1400" b="1" dirty="0">
                          <a:effectLst/>
                        </a:rPr>
                        <a:t> (</a:t>
                      </a:r>
                      <a:r>
                        <a:rPr lang="en-US" sz="1400" b="1" dirty="0" err="1">
                          <a:effectLst/>
                        </a:rPr>
                        <a:t>Produk</a:t>
                      </a:r>
                      <a:r>
                        <a:rPr lang="en-US" sz="1400" b="1" dirty="0">
                          <a:effectLst/>
                        </a:rPr>
                        <a:t>) yang </a:t>
                      </a:r>
                      <a:r>
                        <a:rPr lang="en-US" sz="1400" b="1" dirty="0" err="1">
                          <a:effectLst/>
                        </a:rPr>
                        <a:t>diharapkan</a:t>
                      </a:r>
                      <a:endParaRPr lang="en-US" sz="1400" b="1" dirty="0">
                        <a:effectLst/>
                        <a:latin typeface="Calibri"/>
                        <a:ea typeface="Calibri"/>
                        <a:cs typeface="Arial"/>
                      </a:endParaRPr>
                    </a:p>
                  </a:txBody>
                  <a:tcPr marL="40660" marR="40660" marT="0" marB="0" anchor="ctr"/>
                </a:tc>
                <a:tc>
                  <a:txBody>
                    <a:bodyPr/>
                    <a:lstStyle/>
                    <a:p>
                      <a:pPr marL="0" marR="0" algn="just">
                        <a:lnSpc>
                          <a:spcPct val="115000"/>
                        </a:lnSpc>
                        <a:spcBef>
                          <a:spcPts val="0"/>
                        </a:spcBef>
                        <a:spcAft>
                          <a:spcPts val="0"/>
                        </a:spcAft>
                      </a:pPr>
                      <a:r>
                        <a:rPr lang="en-US" sz="900" dirty="0" err="1">
                          <a:effectLst/>
                        </a:rPr>
                        <a:t>Hasil</a:t>
                      </a:r>
                      <a:r>
                        <a:rPr lang="en-US" sz="900" dirty="0">
                          <a:effectLst/>
                        </a:rPr>
                        <a:t> yang </a:t>
                      </a:r>
                      <a:r>
                        <a:rPr lang="en-US" sz="900" dirty="0" err="1">
                          <a:effectLst/>
                        </a:rPr>
                        <a:t>diharapkan</a:t>
                      </a:r>
                      <a:r>
                        <a:rPr lang="en-US" sz="900" dirty="0">
                          <a:effectLst/>
                        </a:rPr>
                        <a:t> </a:t>
                      </a:r>
                      <a:r>
                        <a:rPr lang="en-US" sz="900" dirty="0" err="1">
                          <a:effectLst/>
                        </a:rPr>
                        <a:t>dari</a:t>
                      </a:r>
                      <a:r>
                        <a:rPr lang="en-US" sz="900" dirty="0">
                          <a:effectLst/>
                        </a:rPr>
                        <a:t> </a:t>
                      </a:r>
                      <a:r>
                        <a:rPr lang="en-US" sz="900" dirty="0" err="1">
                          <a:effectLst/>
                        </a:rPr>
                        <a:t>pembuatan</a:t>
                      </a:r>
                      <a:r>
                        <a:rPr lang="en-US" sz="900" dirty="0">
                          <a:effectLst/>
                        </a:rPr>
                        <a:t> </a:t>
                      </a:r>
                      <a:r>
                        <a:rPr lang="en-US" sz="900" dirty="0" err="1">
                          <a:effectLst/>
                        </a:rPr>
                        <a:t>Aplikasi</a:t>
                      </a:r>
                      <a:r>
                        <a:rPr lang="en-US" sz="900" dirty="0">
                          <a:effectLst/>
                        </a:rPr>
                        <a:t> </a:t>
                      </a:r>
                      <a:r>
                        <a:rPr lang="en-US" sz="900" dirty="0" err="1">
                          <a:effectLst/>
                        </a:rPr>
                        <a:t>Pendataan</a:t>
                      </a:r>
                      <a:r>
                        <a:rPr lang="en-US" sz="900" dirty="0">
                          <a:effectLst/>
                        </a:rPr>
                        <a:t> </a:t>
                      </a:r>
                      <a:r>
                        <a:rPr lang="en-US" sz="900" dirty="0" err="1">
                          <a:effectLst/>
                        </a:rPr>
                        <a:t>Pegawai</a:t>
                      </a:r>
                      <a:r>
                        <a:rPr lang="en-US" sz="900" dirty="0">
                          <a:effectLst/>
                        </a:rPr>
                        <a:t> </a:t>
                      </a:r>
                      <a:r>
                        <a:rPr lang="en-US" sz="900" dirty="0" err="1">
                          <a:effectLst/>
                        </a:rPr>
                        <a:t>dan</a:t>
                      </a:r>
                      <a:r>
                        <a:rPr lang="en-US" sz="900" dirty="0">
                          <a:effectLst/>
                        </a:rPr>
                        <a:t> </a:t>
                      </a:r>
                      <a:r>
                        <a:rPr lang="en-US" sz="900" dirty="0" err="1">
                          <a:effectLst/>
                        </a:rPr>
                        <a:t>Pengajuan</a:t>
                      </a:r>
                      <a:r>
                        <a:rPr lang="en-US" sz="900" dirty="0">
                          <a:effectLst/>
                        </a:rPr>
                        <a:t> </a:t>
                      </a:r>
                      <a:r>
                        <a:rPr lang="en-US" sz="900" dirty="0" err="1">
                          <a:effectLst/>
                        </a:rPr>
                        <a:t>cuti</a:t>
                      </a:r>
                      <a:r>
                        <a:rPr lang="en-US" sz="900" dirty="0">
                          <a:effectLst/>
                        </a:rPr>
                        <a:t> di PT. Telkom </a:t>
                      </a:r>
                      <a:r>
                        <a:rPr lang="en-US" sz="900" dirty="0" err="1">
                          <a:effectLst/>
                        </a:rPr>
                        <a:t>Akses</a:t>
                      </a:r>
                      <a:r>
                        <a:rPr lang="en-US" sz="900" dirty="0">
                          <a:effectLst/>
                        </a:rPr>
                        <a:t> </a:t>
                      </a:r>
                      <a:r>
                        <a:rPr lang="en-US" sz="900" dirty="0" err="1">
                          <a:effectLst/>
                        </a:rPr>
                        <a:t>ini</a:t>
                      </a:r>
                      <a:r>
                        <a:rPr lang="en-US" sz="900" dirty="0">
                          <a:effectLst/>
                        </a:rPr>
                        <a:t>, </a:t>
                      </a:r>
                      <a:r>
                        <a:rPr lang="en-US" sz="900" dirty="0" err="1">
                          <a:effectLst/>
                        </a:rPr>
                        <a:t>dapat</a:t>
                      </a:r>
                      <a:r>
                        <a:rPr lang="en-US" sz="900" dirty="0">
                          <a:effectLst/>
                        </a:rPr>
                        <a:t> </a:t>
                      </a:r>
                      <a:r>
                        <a:rPr lang="en-US" sz="900" dirty="0" err="1">
                          <a:effectLst/>
                        </a:rPr>
                        <a:t>menyampaikan</a:t>
                      </a:r>
                      <a:r>
                        <a:rPr lang="en-US" sz="900" dirty="0">
                          <a:effectLst/>
                        </a:rPr>
                        <a:t> </a:t>
                      </a:r>
                      <a:r>
                        <a:rPr lang="en-US" sz="900" dirty="0" err="1">
                          <a:effectLst/>
                        </a:rPr>
                        <a:t>informasi</a:t>
                      </a:r>
                      <a:r>
                        <a:rPr lang="en-US" sz="900" dirty="0">
                          <a:effectLst/>
                        </a:rPr>
                        <a:t> </a:t>
                      </a:r>
                      <a:r>
                        <a:rPr lang="en-US" sz="900" dirty="0" err="1">
                          <a:effectLst/>
                        </a:rPr>
                        <a:t>mengenai</a:t>
                      </a:r>
                      <a:r>
                        <a:rPr lang="en-US" sz="900" dirty="0">
                          <a:effectLst/>
                        </a:rPr>
                        <a:t> data-data </a:t>
                      </a:r>
                      <a:r>
                        <a:rPr lang="en-US" sz="900" dirty="0" err="1">
                          <a:effectLst/>
                        </a:rPr>
                        <a:t>pegawai</a:t>
                      </a:r>
                      <a:r>
                        <a:rPr lang="en-US" sz="900" dirty="0">
                          <a:effectLst/>
                        </a:rPr>
                        <a:t> </a:t>
                      </a:r>
                      <a:r>
                        <a:rPr lang="en-US" sz="900" dirty="0" err="1">
                          <a:effectLst/>
                        </a:rPr>
                        <a:t>seperti</a:t>
                      </a:r>
                      <a:r>
                        <a:rPr lang="en-US" sz="900" dirty="0">
                          <a:effectLst/>
                        </a:rPr>
                        <a:t> </a:t>
                      </a:r>
                      <a:r>
                        <a:rPr lang="en-US" sz="900" dirty="0" err="1">
                          <a:effectLst/>
                        </a:rPr>
                        <a:t>biodata</a:t>
                      </a:r>
                      <a:r>
                        <a:rPr lang="en-US" sz="900" dirty="0">
                          <a:effectLst/>
                        </a:rPr>
                        <a:t>, data </a:t>
                      </a:r>
                      <a:r>
                        <a:rPr lang="en-US" sz="900" dirty="0" err="1">
                          <a:effectLst/>
                        </a:rPr>
                        <a:t>keluarga</a:t>
                      </a:r>
                      <a:r>
                        <a:rPr lang="en-US" sz="900" dirty="0">
                          <a:effectLst/>
                        </a:rPr>
                        <a:t>, data </a:t>
                      </a:r>
                      <a:r>
                        <a:rPr lang="en-US" sz="900" dirty="0" err="1">
                          <a:effectLst/>
                        </a:rPr>
                        <a:t>anak</a:t>
                      </a:r>
                      <a:r>
                        <a:rPr lang="en-US" sz="900" dirty="0">
                          <a:effectLst/>
                        </a:rPr>
                        <a:t>, data </a:t>
                      </a:r>
                      <a:r>
                        <a:rPr lang="en-US" sz="900" dirty="0" err="1">
                          <a:effectLst/>
                        </a:rPr>
                        <a:t>rekening</a:t>
                      </a:r>
                      <a:r>
                        <a:rPr lang="en-US" sz="900" dirty="0">
                          <a:effectLst/>
                        </a:rPr>
                        <a:t>, data </a:t>
                      </a:r>
                      <a:r>
                        <a:rPr lang="en-US" sz="900" dirty="0" err="1">
                          <a:effectLst/>
                        </a:rPr>
                        <a:t>mutasi</a:t>
                      </a:r>
                      <a:r>
                        <a:rPr lang="en-US" sz="900" dirty="0">
                          <a:effectLst/>
                        </a:rPr>
                        <a:t>, data </a:t>
                      </a:r>
                      <a:r>
                        <a:rPr lang="en-US" sz="900" dirty="0" err="1">
                          <a:effectLst/>
                        </a:rPr>
                        <a:t>riwayat</a:t>
                      </a:r>
                      <a:r>
                        <a:rPr lang="en-US" sz="900" dirty="0">
                          <a:effectLst/>
                        </a:rPr>
                        <a:t> </a:t>
                      </a:r>
                      <a:r>
                        <a:rPr lang="en-US" sz="900" dirty="0" err="1">
                          <a:effectLst/>
                        </a:rPr>
                        <a:t>pendidikan</a:t>
                      </a:r>
                      <a:r>
                        <a:rPr lang="en-US" sz="900" dirty="0">
                          <a:effectLst/>
                        </a:rPr>
                        <a:t>, </a:t>
                      </a:r>
                      <a:r>
                        <a:rPr lang="en-US" sz="900" dirty="0" err="1">
                          <a:effectLst/>
                        </a:rPr>
                        <a:t>riwayat</a:t>
                      </a:r>
                      <a:r>
                        <a:rPr lang="en-US" sz="900" dirty="0">
                          <a:effectLst/>
                        </a:rPr>
                        <a:t> </a:t>
                      </a:r>
                      <a:r>
                        <a:rPr lang="en-US" sz="900" dirty="0" err="1">
                          <a:effectLst/>
                        </a:rPr>
                        <a:t>pelatihan</a:t>
                      </a:r>
                      <a:r>
                        <a:rPr lang="en-US" sz="900" dirty="0">
                          <a:effectLst/>
                        </a:rPr>
                        <a:t>, </a:t>
                      </a:r>
                      <a:r>
                        <a:rPr lang="en-US" sz="900" dirty="0" err="1">
                          <a:effectLst/>
                        </a:rPr>
                        <a:t>riwayat</a:t>
                      </a:r>
                      <a:r>
                        <a:rPr lang="en-US" sz="900" dirty="0">
                          <a:effectLst/>
                        </a:rPr>
                        <a:t> </a:t>
                      </a:r>
                      <a:r>
                        <a:rPr lang="en-US" sz="900" dirty="0" err="1">
                          <a:effectLst/>
                        </a:rPr>
                        <a:t>pengalaman</a:t>
                      </a:r>
                      <a:r>
                        <a:rPr lang="en-US" sz="900" dirty="0">
                          <a:effectLst/>
                        </a:rPr>
                        <a:t> </a:t>
                      </a:r>
                      <a:r>
                        <a:rPr lang="en-US" sz="900" dirty="0" err="1">
                          <a:effectLst/>
                        </a:rPr>
                        <a:t>kerja</a:t>
                      </a:r>
                      <a:r>
                        <a:rPr lang="en-US" sz="900" dirty="0">
                          <a:effectLst/>
                        </a:rPr>
                        <a:t>, </a:t>
                      </a:r>
                      <a:r>
                        <a:rPr lang="en-US" sz="900" dirty="0" err="1">
                          <a:effectLst/>
                        </a:rPr>
                        <a:t>riwayat</a:t>
                      </a:r>
                      <a:r>
                        <a:rPr lang="en-US" sz="900" dirty="0">
                          <a:effectLst/>
                        </a:rPr>
                        <a:t> </a:t>
                      </a:r>
                      <a:r>
                        <a:rPr lang="en-US" sz="900" dirty="0" err="1">
                          <a:effectLst/>
                        </a:rPr>
                        <a:t>organisasi</a:t>
                      </a:r>
                      <a:r>
                        <a:rPr lang="en-US" sz="900" dirty="0">
                          <a:effectLst/>
                        </a:rPr>
                        <a:t>, </a:t>
                      </a:r>
                      <a:r>
                        <a:rPr lang="en-US" sz="900" dirty="0" err="1">
                          <a:effectLst/>
                        </a:rPr>
                        <a:t>riwayat</a:t>
                      </a:r>
                      <a:r>
                        <a:rPr lang="en-US" sz="900" dirty="0">
                          <a:effectLst/>
                        </a:rPr>
                        <a:t> </a:t>
                      </a:r>
                      <a:r>
                        <a:rPr lang="en-US" sz="900" dirty="0" err="1">
                          <a:effectLst/>
                        </a:rPr>
                        <a:t>jabatan</a:t>
                      </a:r>
                      <a:r>
                        <a:rPr lang="en-US" sz="900" dirty="0">
                          <a:effectLst/>
                        </a:rPr>
                        <a:t>, </a:t>
                      </a:r>
                      <a:r>
                        <a:rPr lang="en-US" sz="900" dirty="0" err="1">
                          <a:effectLst/>
                        </a:rPr>
                        <a:t>riwayat</a:t>
                      </a:r>
                      <a:r>
                        <a:rPr lang="en-US" sz="900" dirty="0">
                          <a:effectLst/>
                        </a:rPr>
                        <a:t> </a:t>
                      </a:r>
                      <a:r>
                        <a:rPr lang="en-US" sz="900" dirty="0" err="1">
                          <a:effectLst/>
                        </a:rPr>
                        <a:t>cuti</a:t>
                      </a:r>
                      <a:r>
                        <a:rPr lang="en-US" sz="900" dirty="0">
                          <a:effectLst/>
                        </a:rPr>
                        <a:t>, proses </a:t>
                      </a:r>
                      <a:r>
                        <a:rPr lang="en-US" sz="900" dirty="0" err="1">
                          <a:effectLst/>
                        </a:rPr>
                        <a:t>pengajuan</a:t>
                      </a:r>
                      <a:r>
                        <a:rPr lang="en-US" sz="900" dirty="0">
                          <a:effectLst/>
                        </a:rPr>
                        <a:t> </a:t>
                      </a:r>
                      <a:r>
                        <a:rPr lang="en-US" sz="900" dirty="0" err="1">
                          <a:effectLst/>
                        </a:rPr>
                        <a:t>cuti</a:t>
                      </a:r>
                      <a:r>
                        <a:rPr lang="en-US" sz="900" dirty="0">
                          <a:effectLst/>
                        </a:rPr>
                        <a:t>, </a:t>
                      </a:r>
                      <a:r>
                        <a:rPr lang="en-US" sz="900" dirty="0" err="1">
                          <a:effectLst/>
                        </a:rPr>
                        <a:t>serta</a:t>
                      </a:r>
                      <a:r>
                        <a:rPr lang="en-US" sz="900" dirty="0">
                          <a:effectLst/>
                        </a:rPr>
                        <a:t> </a:t>
                      </a:r>
                      <a:r>
                        <a:rPr lang="en-US" sz="900" dirty="0" err="1">
                          <a:effectLst/>
                        </a:rPr>
                        <a:t>membuat</a:t>
                      </a:r>
                      <a:r>
                        <a:rPr lang="en-US" sz="900" dirty="0">
                          <a:effectLst/>
                        </a:rPr>
                        <a:t> </a:t>
                      </a:r>
                      <a:r>
                        <a:rPr lang="en-US" sz="900" dirty="0" err="1">
                          <a:effectLst/>
                        </a:rPr>
                        <a:t>perancangan</a:t>
                      </a:r>
                      <a:r>
                        <a:rPr lang="en-US" sz="900" dirty="0">
                          <a:effectLst/>
                        </a:rPr>
                        <a:t> </a:t>
                      </a:r>
                      <a:r>
                        <a:rPr lang="en-US" sz="900" dirty="0" err="1">
                          <a:effectLst/>
                        </a:rPr>
                        <a:t>suatu</a:t>
                      </a:r>
                      <a:r>
                        <a:rPr lang="en-US" sz="900" dirty="0">
                          <a:effectLst/>
                        </a:rPr>
                        <a:t> </a:t>
                      </a:r>
                      <a:r>
                        <a:rPr lang="en-US" sz="900" dirty="0" err="1">
                          <a:effectLst/>
                        </a:rPr>
                        <a:t>aplikasi</a:t>
                      </a:r>
                      <a:r>
                        <a:rPr lang="en-US" sz="900" dirty="0">
                          <a:effectLst/>
                        </a:rPr>
                        <a:t> </a:t>
                      </a:r>
                      <a:r>
                        <a:rPr lang="en-US" sz="900" dirty="0" err="1">
                          <a:effectLst/>
                        </a:rPr>
                        <a:t>untuk</a:t>
                      </a:r>
                      <a:r>
                        <a:rPr lang="en-US" sz="900" dirty="0">
                          <a:effectLst/>
                        </a:rPr>
                        <a:t> </a:t>
                      </a:r>
                      <a:r>
                        <a:rPr lang="en-US" sz="900" dirty="0" err="1">
                          <a:effectLst/>
                        </a:rPr>
                        <a:t>mengolah</a:t>
                      </a:r>
                      <a:r>
                        <a:rPr lang="en-US" sz="900" dirty="0">
                          <a:effectLst/>
                        </a:rPr>
                        <a:t> data-data </a:t>
                      </a:r>
                      <a:r>
                        <a:rPr lang="en-US" sz="900" dirty="0" err="1">
                          <a:effectLst/>
                        </a:rPr>
                        <a:t>pegawai</a:t>
                      </a:r>
                      <a:r>
                        <a:rPr lang="en-US" sz="900" dirty="0">
                          <a:effectLst/>
                        </a:rPr>
                        <a:t> </a:t>
                      </a:r>
                      <a:r>
                        <a:rPr lang="en-US" sz="900" dirty="0" err="1">
                          <a:effectLst/>
                        </a:rPr>
                        <a:t>tersebut</a:t>
                      </a:r>
                      <a:r>
                        <a:rPr lang="en-US" sz="900" dirty="0">
                          <a:effectLst/>
                        </a:rPr>
                        <a:t> </a:t>
                      </a:r>
                      <a:r>
                        <a:rPr lang="en-US" sz="900" dirty="0" err="1">
                          <a:effectLst/>
                        </a:rPr>
                        <a:t>sehingga</a:t>
                      </a:r>
                      <a:r>
                        <a:rPr lang="en-US" sz="900" dirty="0">
                          <a:effectLst/>
                        </a:rPr>
                        <a:t> </a:t>
                      </a:r>
                      <a:r>
                        <a:rPr lang="en-US" sz="900" dirty="0" err="1">
                          <a:effectLst/>
                        </a:rPr>
                        <a:t>menjadi</a:t>
                      </a:r>
                      <a:r>
                        <a:rPr lang="en-US" sz="900" dirty="0">
                          <a:effectLst/>
                        </a:rPr>
                        <a:t> </a:t>
                      </a:r>
                      <a:r>
                        <a:rPr lang="en-US" sz="900" dirty="0" err="1">
                          <a:effectLst/>
                        </a:rPr>
                        <a:t>sebuah</a:t>
                      </a:r>
                      <a:r>
                        <a:rPr lang="en-US" sz="900" dirty="0">
                          <a:effectLst/>
                        </a:rPr>
                        <a:t> </a:t>
                      </a:r>
                      <a:r>
                        <a:rPr lang="en-US" sz="900" dirty="0" err="1">
                          <a:effectLst/>
                        </a:rPr>
                        <a:t>informasi</a:t>
                      </a:r>
                      <a:r>
                        <a:rPr lang="en-US" sz="900" dirty="0">
                          <a:effectLst/>
                        </a:rPr>
                        <a:t> yang </a:t>
                      </a:r>
                      <a:r>
                        <a:rPr lang="en-US" sz="900" dirty="0" err="1">
                          <a:effectLst/>
                        </a:rPr>
                        <a:t>lengkap</a:t>
                      </a:r>
                      <a:r>
                        <a:rPr lang="en-US" sz="900" dirty="0">
                          <a:effectLst/>
                        </a:rPr>
                        <a:t>, </a:t>
                      </a:r>
                      <a:r>
                        <a:rPr lang="en-US" sz="900" dirty="0" err="1">
                          <a:effectLst/>
                        </a:rPr>
                        <a:t>terperinci</a:t>
                      </a:r>
                      <a:r>
                        <a:rPr lang="en-US" sz="900" dirty="0">
                          <a:effectLst/>
                        </a:rPr>
                        <a:t>, </a:t>
                      </a:r>
                      <a:r>
                        <a:rPr lang="en-US" sz="900" dirty="0" err="1">
                          <a:effectLst/>
                        </a:rPr>
                        <a:t>terstruktur</a:t>
                      </a:r>
                      <a:r>
                        <a:rPr lang="en-US" sz="900" dirty="0">
                          <a:effectLst/>
                        </a:rPr>
                        <a:t> </a:t>
                      </a:r>
                      <a:r>
                        <a:rPr lang="en-US" sz="900" dirty="0" err="1">
                          <a:effectLst/>
                        </a:rPr>
                        <a:t>dan</a:t>
                      </a:r>
                      <a:r>
                        <a:rPr lang="en-US" sz="900" dirty="0">
                          <a:effectLst/>
                        </a:rPr>
                        <a:t> </a:t>
                      </a:r>
                      <a:r>
                        <a:rPr lang="en-US" sz="900" dirty="0" err="1">
                          <a:effectLst/>
                        </a:rPr>
                        <a:t>lebih</a:t>
                      </a:r>
                      <a:r>
                        <a:rPr lang="en-US" sz="900" dirty="0">
                          <a:effectLst/>
                        </a:rPr>
                        <a:t> </a:t>
                      </a:r>
                      <a:r>
                        <a:rPr lang="en-US" sz="900" dirty="0" err="1">
                          <a:effectLst/>
                        </a:rPr>
                        <a:t>rapi</a:t>
                      </a:r>
                      <a:r>
                        <a:rPr lang="en-US" sz="900" dirty="0">
                          <a:effectLst/>
                        </a:rPr>
                        <a:t>.</a:t>
                      </a:r>
                      <a:endParaRPr lang="en-US" sz="900" dirty="0">
                        <a:effectLst/>
                        <a:latin typeface="Calibri"/>
                        <a:ea typeface="Calibri"/>
                        <a:cs typeface="Arial"/>
                      </a:endParaRPr>
                    </a:p>
                  </a:txBody>
                  <a:tcPr marL="40660" marR="40660" marT="0" marB="0"/>
                </a:tc>
                <a:tc>
                  <a:txBody>
                    <a:bodyPr/>
                    <a:lstStyle/>
                    <a:p>
                      <a:pPr marL="0" marR="0">
                        <a:lnSpc>
                          <a:spcPct val="115000"/>
                        </a:lnSpc>
                        <a:spcBef>
                          <a:spcPts val="0"/>
                        </a:spcBef>
                        <a:spcAft>
                          <a:spcPts val="0"/>
                        </a:spcAft>
                      </a:pPr>
                      <a:r>
                        <a:rPr lang="en-US" sz="900" dirty="0" err="1">
                          <a:effectLst/>
                        </a:rPr>
                        <a:t>Penentuan</a:t>
                      </a:r>
                      <a:r>
                        <a:rPr lang="en-US" sz="900" dirty="0">
                          <a:effectLst/>
                        </a:rPr>
                        <a:t> </a:t>
                      </a:r>
                      <a:r>
                        <a:rPr lang="en-US" sz="900" dirty="0" err="1">
                          <a:effectLst/>
                        </a:rPr>
                        <a:t>Hasil</a:t>
                      </a:r>
                      <a:r>
                        <a:rPr lang="en-US" sz="900" dirty="0">
                          <a:effectLst/>
                        </a:rPr>
                        <a:t> yang </a:t>
                      </a:r>
                      <a:r>
                        <a:rPr lang="en-US" sz="900" dirty="0" err="1">
                          <a:effectLst/>
                        </a:rPr>
                        <a:t>diharapkan</a:t>
                      </a:r>
                      <a:r>
                        <a:rPr lang="en-US" sz="900" dirty="0">
                          <a:effectLst/>
                        </a:rPr>
                        <a:t> </a:t>
                      </a:r>
                      <a:r>
                        <a:rPr lang="en-US" sz="900" dirty="0" err="1">
                          <a:effectLst/>
                        </a:rPr>
                        <a:t>dapat</a:t>
                      </a:r>
                      <a:r>
                        <a:rPr lang="en-US" sz="900" dirty="0">
                          <a:effectLst/>
                        </a:rPr>
                        <a:t> </a:t>
                      </a:r>
                      <a:r>
                        <a:rPr lang="en-US" sz="900" dirty="0" err="1">
                          <a:effectLst/>
                        </a:rPr>
                        <a:t>diperoleh</a:t>
                      </a:r>
                      <a:r>
                        <a:rPr lang="en-US" sz="900" dirty="0">
                          <a:effectLst/>
                        </a:rPr>
                        <a:t> </a:t>
                      </a:r>
                      <a:r>
                        <a:rPr lang="en-US" sz="900" dirty="0" err="1">
                          <a:effectLst/>
                        </a:rPr>
                        <a:t>melalui</a:t>
                      </a:r>
                      <a:r>
                        <a:rPr lang="en-US" sz="900" dirty="0">
                          <a:effectLst/>
                        </a:rPr>
                        <a:t>:</a:t>
                      </a:r>
                    </a:p>
                    <a:p>
                      <a:pPr marL="342900" marR="0" lvl="0" indent="-342900">
                        <a:lnSpc>
                          <a:spcPct val="115000"/>
                        </a:lnSpc>
                        <a:spcBef>
                          <a:spcPts val="0"/>
                        </a:spcBef>
                        <a:spcAft>
                          <a:spcPts val="0"/>
                        </a:spcAft>
                        <a:buFont typeface="Symbol"/>
                        <a:buChar char=""/>
                      </a:pPr>
                      <a:r>
                        <a:rPr lang="en-US" sz="900" dirty="0">
                          <a:effectLst/>
                        </a:rPr>
                        <a:t>Survey.</a:t>
                      </a:r>
                    </a:p>
                    <a:p>
                      <a:pPr marL="342900" marR="0" lvl="0" indent="-342900">
                        <a:lnSpc>
                          <a:spcPct val="115000"/>
                        </a:lnSpc>
                        <a:spcBef>
                          <a:spcPts val="0"/>
                        </a:spcBef>
                        <a:spcAft>
                          <a:spcPts val="0"/>
                        </a:spcAft>
                        <a:buFont typeface="Symbol"/>
                        <a:buChar char=""/>
                      </a:pPr>
                      <a:r>
                        <a:rPr lang="en-US" sz="900" dirty="0">
                          <a:effectLst/>
                        </a:rPr>
                        <a:t>Interview/</a:t>
                      </a:r>
                      <a:r>
                        <a:rPr lang="en-US" sz="900" dirty="0" err="1">
                          <a:effectLst/>
                        </a:rPr>
                        <a:t>wawancara</a:t>
                      </a:r>
                      <a:r>
                        <a:rPr lang="en-US" sz="900" dirty="0">
                          <a:effectLst/>
                        </a:rPr>
                        <a:t> </a:t>
                      </a:r>
                      <a:r>
                        <a:rPr lang="en-US" sz="900" dirty="0" err="1">
                          <a:effectLst/>
                        </a:rPr>
                        <a:t>dan</a:t>
                      </a:r>
                      <a:r>
                        <a:rPr lang="en-US" sz="900" dirty="0">
                          <a:effectLst/>
                        </a:rPr>
                        <a:t> meeting.</a:t>
                      </a:r>
                    </a:p>
                    <a:p>
                      <a:pPr marL="342900" marR="0" lvl="0" indent="-342900">
                        <a:lnSpc>
                          <a:spcPct val="115000"/>
                        </a:lnSpc>
                        <a:spcBef>
                          <a:spcPts val="0"/>
                        </a:spcBef>
                        <a:spcAft>
                          <a:spcPts val="0"/>
                        </a:spcAft>
                        <a:buFont typeface="Symbol"/>
                        <a:buChar char=""/>
                      </a:pPr>
                      <a:r>
                        <a:rPr lang="en-US" sz="900" dirty="0" err="1">
                          <a:effectLst/>
                        </a:rPr>
                        <a:t>Analisis</a:t>
                      </a:r>
                      <a:r>
                        <a:rPr lang="en-US" sz="900" dirty="0">
                          <a:effectLst/>
                        </a:rPr>
                        <a:t> </a:t>
                      </a:r>
                      <a:r>
                        <a:rPr lang="en-US" sz="900" dirty="0" err="1">
                          <a:effectLst/>
                        </a:rPr>
                        <a:t>Dokumen</a:t>
                      </a:r>
                      <a:r>
                        <a:rPr lang="en-US" sz="900" dirty="0">
                          <a:effectLst/>
                        </a:rPr>
                        <a:t> (</a:t>
                      </a:r>
                      <a:r>
                        <a:rPr lang="en-US" sz="900" dirty="0" err="1">
                          <a:effectLst/>
                        </a:rPr>
                        <a:t>dapat</a:t>
                      </a:r>
                      <a:r>
                        <a:rPr lang="en-US" sz="900" dirty="0">
                          <a:effectLst/>
                        </a:rPr>
                        <a:t> </a:t>
                      </a:r>
                      <a:r>
                        <a:rPr lang="en-US" sz="900" dirty="0" err="1">
                          <a:effectLst/>
                        </a:rPr>
                        <a:t>berupa</a:t>
                      </a:r>
                      <a:r>
                        <a:rPr lang="en-US" sz="900" dirty="0">
                          <a:effectLst/>
                        </a:rPr>
                        <a:t> </a:t>
                      </a:r>
                      <a:r>
                        <a:rPr lang="en-US" sz="900" dirty="0" err="1">
                          <a:effectLst/>
                        </a:rPr>
                        <a:t>Dokumen</a:t>
                      </a:r>
                      <a:r>
                        <a:rPr lang="en-US" sz="900" dirty="0">
                          <a:effectLst/>
                        </a:rPr>
                        <a:t> IT yang </a:t>
                      </a:r>
                      <a:r>
                        <a:rPr lang="en-US" sz="900" dirty="0" err="1">
                          <a:effectLst/>
                        </a:rPr>
                        <a:t>ada</a:t>
                      </a:r>
                      <a:r>
                        <a:rPr lang="en-US" sz="900" dirty="0">
                          <a:effectLst/>
                        </a:rPr>
                        <a:t>, SOP, IK, SOTK, </a:t>
                      </a:r>
                      <a:r>
                        <a:rPr lang="en-US" sz="900" dirty="0" err="1">
                          <a:effectLst/>
                        </a:rPr>
                        <a:t>dsb</a:t>
                      </a:r>
                      <a:r>
                        <a:rPr lang="en-US" sz="900" dirty="0">
                          <a:effectLst/>
                        </a:rPr>
                        <a:t>).</a:t>
                      </a:r>
                    </a:p>
                    <a:p>
                      <a:pPr marL="342900" marR="0" lvl="0" indent="-342900">
                        <a:lnSpc>
                          <a:spcPct val="115000"/>
                        </a:lnSpc>
                        <a:spcBef>
                          <a:spcPts val="0"/>
                        </a:spcBef>
                        <a:spcAft>
                          <a:spcPts val="0"/>
                        </a:spcAft>
                        <a:buFont typeface="Symbol"/>
                        <a:buChar char=""/>
                      </a:pPr>
                      <a:r>
                        <a:rPr lang="en-US" sz="900" dirty="0" err="1">
                          <a:effectLst/>
                        </a:rPr>
                        <a:t>Observasi</a:t>
                      </a:r>
                      <a:endParaRPr lang="en-US" sz="900" dirty="0">
                        <a:effectLst/>
                      </a:endParaRPr>
                    </a:p>
                    <a:p>
                      <a:pPr marL="342900" marR="0" lvl="0" indent="-342900">
                        <a:lnSpc>
                          <a:spcPct val="115000"/>
                        </a:lnSpc>
                        <a:spcBef>
                          <a:spcPts val="0"/>
                        </a:spcBef>
                        <a:spcAft>
                          <a:spcPts val="0"/>
                        </a:spcAft>
                        <a:buFont typeface="Symbol"/>
                        <a:buChar char=""/>
                      </a:pPr>
                      <a:r>
                        <a:rPr lang="en-US" sz="900" dirty="0" err="1">
                          <a:effectLst/>
                        </a:rPr>
                        <a:t>Analisis</a:t>
                      </a:r>
                      <a:r>
                        <a:rPr lang="en-US" sz="900" dirty="0">
                          <a:effectLst/>
                        </a:rPr>
                        <a:t> Proses </a:t>
                      </a:r>
                      <a:r>
                        <a:rPr lang="en-US" sz="900" dirty="0" err="1">
                          <a:effectLst/>
                        </a:rPr>
                        <a:t>bisnis</a:t>
                      </a:r>
                      <a:endParaRPr lang="en-US" sz="900" dirty="0">
                        <a:effectLst/>
                        <a:latin typeface="Calibri"/>
                        <a:ea typeface="Calibri"/>
                        <a:cs typeface="Arial"/>
                      </a:endParaRPr>
                    </a:p>
                  </a:txBody>
                  <a:tcPr marL="40660" marR="40660" marT="0" marB="0"/>
                </a:tc>
              </a:tr>
            </a:tbl>
          </a:graphicData>
        </a:graphic>
      </p:graphicFrame>
    </p:spTree>
    <p:extLst>
      <p:ext uri="{BB962C8B-B14F-4D97-AF65-F5344CB8AC3E}">
        <p14:creationId xmlns:p14="http://schemas.microsoft.com/office/powerpoint/2010/main" val="6463418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Referensi</a:t>
            </a:r>
            <a:endParaRPr lang="en-US" dirty="0"/>
          </a:p>
        </p:txBody>
      </p:sp>
      <p:sp>
        <p:nvSpPr>
          <p:cNvPr id="3" name="Content Placeholder 2"/>
          <p:cNvSpPr>
            <a:spLocks noGrp="1"/>
          </p:cNvSpPr>
          <p:nvPr>
            <p:ph idx="1"/>
          </p:nvPr>
        </p:nvSpPr>
        <p:spPr>
          <a:xfrm>
            <a:off x="762000" y="685800"/>
            <a:ext cx="7772400" cy="4191000"/>
          </a:xfrm>
        </p:spPr>
        <p:txBody>
          <a:bodyPr>
            <a:noAutofit/>
          </a:bodyPr>
          <a:lstStyle/>
          <a:p>
            <a:r>
              <a:rPr lang="en-US" sz="2800" dirty="0"/>
              <a:t>Pressman, Roger S. 2006. </a:t>
            </a:r>
            <a:r>
              <a:rPr lang="en-US" sz="2800" i="1" dirty="0"/>
              <a:t>Software Engineering: A Practitioner's Approach.</a:t>
            </a:r>
            <a:r>
              <a:rPr lang="en-US" sz="2800" dirty="0"/>
              <a:t> Singapore: McGraw-Hill.</a:t>
            </a:r>
          </a:p>
          <a:p>
            <a:r>
              <a:rPr lang="en-US" sz="2800" dirty="0"/>
              <a:t>Daniel R. </a:t>
            </a:r>
            <a:r>
              <a:rPr lang="en-US" sz="2800" dirty="0" err="1"/>
              <a:t>Windle</a:t>
            </a:r>
            <a:r>
              <a:rPr lang="en-US" sz="2800" dirty="0"/>
              <a:t>, L. Rene </a:t>
            </a:r>
            <a:r>
              <a:rPr lang="en-US" sz="2800" dirty="0" err="1"/>
              <a:t>Abreo</a:t>
            </a:r>
            <a:r>
              <a:rPr lang="en-US" sz="2800" dirty="0"/>
              <a:t>, </a:t>
            </a:r>
            <a:r>
              <a:rPr lang="en-US" sz="2800" i="1" dirty="0"/>
              <a:t>Software </a:t>
            </a:r>
            <a:r>
              <a:rPr lang="en-US" sz="2800" i="1" dirty="0" err="1"/>
              <a:t>Requierements</a:t>
            </a:r>
            <a:r>
              <a:rPr lang="en-US" sz="2800" i="1" dirty="0"/>
              <a:t> Using the Unified Process</a:t>
            </a:r>
            <a:r>
              <a:rPr lang="en-US" sz="2800" dirty="0"/>
              <a:t>: A Practical Approach, Prentice Hall PTR, 2002 (ISBN:0-13-096972-9)</a:t>
            </a:r>
          </a:p>
          <a:p>
            <a:r>
              <a:rPr lang="en-US" sz="2800" dirty="0"/>
              <a:t>Ralph R. Young, </a:t>
            </a:r>
            <a:r>
              <a:rPr lang="en-US" sz="2800" i="1" dirty="0"/>
              <a:t>The Requirements Engineering Handbook</a:t>
            </a:r>
            <a:r>
              <a:rPr lang="en-US" sz="2800" dirty="0"/>
              <a:t>, </a:t>
            </a:r>
            <a:r>
              <a:rPr lang="en-US" sz="2800" dirty="0" err="1"/>
              <a:t>Artech</a:t>
            </a:r>
            <a:r>
              <a:rPr lang="en-US" sz="2800" dirty="0"/>
              <a:t> House, 2004</a:t>
            </a:r>
            <a:endParaRPr lang="en-US" sz="2800" dirty="0"/>
          </a:p>
        </p:txBody>
      </p:sp>
    </p:spTree>
    <p:extLst>
      <p:ext uri="{BB962C8B-B14F-4D97-AF65-F5344CB8AC3E}">
        <p14:creationId xmlns:p14="http://schemas.microsoft.com/office/powerpoint/2010/main" val="571570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Identity</a:t>
            </a:r>
            <a:endParaRPr lang="en-US" dirty="0"/>
          </a:p>
        </p:txBody>
      </p:sp>
      <p:sp>
        <p:nvSpPr>
          <p:cNvPr id="3" name="Content Placeholder 2"/>
          <p:cNvSpPr>
            <a:spLocks noGrp="1"/>
          </p:cNvSpPr>
          <p:nvPr>
            <p:ph idx="1"/>
          </p:nvPr>
        </p:nvSpPr>
        <p:spPr>
          <a:xfrm>
            <a:off x="526063" y="738191"/>
            <a:ext cx="7364412" cy="3880773"/>
          </a:xfrm>
        </p:spPr>
        <p:txBody>
          <a:bodyPr>
            <a:normAutofit/>
          </a:bodyPr>
          <a:lstStyle/>
          <a:p>
            <a:r>
              <a:rPr lang="en-US" sz="2800" dirty="0" err="1"/>
              <a:t>Penyusun</a:t>
            </a:r>
            <a:r>
              <a:rPr lang="en-US" sz="2800" dirty="0"/>
              <a:t> : </a:t>
            </a:r>
            <a:r>
              <a:rPr lang="en-US" sz="2800" dirty="0" err="1"/>
              <a:t>Hanung</a:t>
            </a:r>
            <a:r>
              <a:rPr lang="en-US" sz="2800" dirty="0"/>
              <a:t> </a:t>
            </a:r>
            <a:r>
              <a:rPr lang="en-US" sz="2800" dirty="0" err="1"/>
              <a:t>Nindito</a:t>
            </a:r>
            <a:r>
              <a:rPr lang="en-US" sz="2800" dirty="0"/>
              <a:t> </a:t>
            </a:r>
            <a:r>
              <a:rPr lang="en-US" sz="2800" dirty="0" err="1"/>
              <a:t>Prasetyo</a:t>
            </a:r>
            <a:r>
              <a:rPr lang="en-US" sz="2800" dirty="0"/>
              <a:t> </a:t>
            </a:r>
            <a:r>
              <a:rPr lang="en-US" sz="2800" dirty="0" err="1"/>
              <a:t>S.Si</a:t>
            </a:r>
            <a:r>
              <a:rPr lang="en-US" sz="2800" dirty="0"/>
              <a:t>. M.T. </a:t>
            </a:r>
          </a:p>
          <a:p>
            <a:r>
              <a:rPr lang="en-US" sz="2800" dirty="0" err="1"/>
              <a:t>Tanggal</a:t>
            </a:r>
            <a:r>
              <a:rPr lang="en-US" sz="2800" dirty="0"/>
              <a:t> </a:t>
            </a:r>
            <a:r>
              <a:rPr lang="en-US" sz="2800" dirty="0" err="1"/>
              <a:t>Revisi</a:t>
            </a:r>
            <a:r>
              <a:rPr lang="en-US" sz="2800" dirty="0"/>
              <a:t> : </a:t>
            </a:r>
            <a:r>
              <a:rPr lang="en-US" sz="2800" dirty="0" smtClean="0"/>
              <a:t>19 </a:t>
            </a:r>
            <a:r>
              <a:rPr lang="en-US" sz="2800" dirty="0" err="1"/>
              <a:t>Januari</a:t>
            </a:r>
            <a:r>
              <a:rPr lang="en-US" sz="2800" dirty="0"/>
              <a:t> </a:t>
            </a:r>
            <a:r>
              <a:rPr lang="en-US" sz="2800" dirty="0" smtClean="0"/>
              <a:t>2015</a:t>
            </a:r>
            <a:endParaRPr lang="en-US" sz="2800" dirty="0"/>
          </a:p>
          <a:p>
            <a:endParaRPr lang="en-US" sz="2000" dirty="0"/>
          </a:p>
        </p:txBody>
      </p:sp>
    </p:spTree>
    <p:extLst>
      <p:ext uri="{BB962C8B-B14F-4D97-AF65-F5344CB8AC3E}">
        <p14:creationId xmlns:p14="http://schemas.microsoft.com/office/powerpoint/2010/main" val="3405757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Faktor</a:t>
            </a:r>
            <a:r>
              <a:rPr lang="en-US" dirty="0" smtClean="0">
                <a:solidFill>
                  <a:srgbClr val="FF0000"/>
                </a:solidFill>
              </a:rPr>
              <a:t> yang </a:t>
            </a:r>
            <a:r>
              <a:rPr lang="en-US" dirty="0" err="1" smtClean="0">
                <a:solidFill>
                  <a:srgbClr val="FF0000"/>
                </a:solidFill>
              </a:rPr>
              <a:t>berpengaruh</a:t>
            </a:r>
            <a:endParaRPr lang="en-US" dirty="0">
              <a:solidFill>
                <a:srgbClr val="FF0000"/>
              </a:solidFill>
            </a:endParaRPr>
          </a:p>
        </p:txBody>
      </p:sp>
      <p:sp>
        <p:nvSpPr>
          <p:cNvPr id="3" name="Content Placeholder 2"/>
          <p:cNvSpPr>
            <a:spLocks noGrp="1"/>
          </p:cNvSpPr>
          <p:nvPr>
            <p:ph idx="1"/>
          </p:nvPr>
        </p:nvSpPr>
        <p:spPr>
          <a:xfrm>
            <a:off x="762000" y="685800"/>
            <a:ext cx="7543800" cy="4495800"/>
          </a:xfrm>
        </p:spPr>
        <p:txBody>
          <a:bodyPr>
            <a:normAutofit/>
          </a:bodyPr>
          <a:lstStyle/>
          <a:p>
            <a:pPr algn="just"/>
            <a:r>
              <a:rPr lang="en-US" dirty="0" err="1"/>
              <a:t>Analisis</a:t>
            </a:r>
            <a:r>
              <a:rPr lang="en-US" dirty="0"/>
              <a:t> </a:t>
            </a:r>
            <a:r>
              <a:rPr lang="en-US" dirty="0" err="1"/>
              <a:t>kebutuhan</a:t>
            </a:r>
            <a:r>
              <a:rPr lang="en-US" dirty="0"/>
              <a:t> </a:t>
            </a:r>
            <a:r>
              <a:rPr lang="en-US" dirty="0" err="1"/>
              <a:t>merupakan</a:t>
            </a:r>
            <a:r>
              <a:rPr lang="en-US" dirty="0"/>
              <a:t> </a:t>
            </a:r>
            <a:r>
              <a:rPr lang="en-US" dirty="0" err="1"/>
              <a:t>suatu</a:t>
            </a:r>
            <a:r>
              <a:rPr lang="en-US" dirty="0"/>
              <a:t> proses </a:t>
            </a:r>
            <a:r>
              <a:rPr lang="en-US" dirty="0" err="1"/>
              <a:t>untuk</a:t>
            </a:r>
            <a:r>
              <a:rPr lang="en-US" dirty="0"/>
              <a:t> </a:t>
            </a:r>
            <a:r>
              <a:rPr lang="en-US" dirty="0" err="1"/>
              <a:t>mendapatkan</a:t>
            </a:r>
            <a:r>
              <a:rPr lang="en-US" dirty="0"/>
              <a:t> </a:t>
            </a:r>
            <a:r>
              <a:rPr lang="en-US" dirty="0" err="1"/>
              <a:t>informasi</a:t>
            </a:r>
            <a:r>
              <a:rPr lang="en-US" dirty="0"/>
              <a:t>, model </a:t>
            </a:r>
            <a:r>
              <a:rPr lang="en-US" dirty="0" err="1"/>
              <a:t>dan</a:t>
            </a:r>
            <a:r>
              <a:rPr lang="en-US" dirty="0"/>
              <a:t> </a:t>
            </a:r>
            <a:r>
              <a:rPr lang="en-US" dirty="0" err="1"/>
              <a:t>spesifikasi</a:t>
            </a:r>
            <a:r>
              <a:rPr lang="en-US" dirty="0"/>
              <a:t> </a:t>
            </a:r>
            <a:r>
              <a:rPr lang="en-US" dirty="0" err="1"/>
              <a:t>tentang</a:t>
            </a:r>
            <a:r>
              <a:rPr lang="en-US" dirty="0"/>
              <a:t> </a:t>
            </a:r>
            <a:r>
              <a:rPr lang="en-US" dirty="0" err="1"/>
              <a:t>perangkat</a:t>
            </a:r>
            <a:r>
              <a:rPr lang="en-US" dirty="0"/>
              <a:t> </a:t>
            </a:r>
            <a:r>
              <a:rPr lang="en-US" dirty="0" err="1"/>
              <a:t>lunak</a:t>
            </a:r>
            <a:r>
              <a:rPr lang="en-US" dirty="0"/>
              <a:t> yang </a:t>
            </a:r>
            <a:r>
              <a:rPr lang="en-US" dirty="0" err="1"/>
              <a:t>diinginkan</a:t>
            </a:r>
            <a:r>
              <a:rPr lang="en-US" dirty="0"/>
              <a:t>. Ada 3 </a:t>
            </a:r>
            <a:r>
              <a:rPr lang="en-US" dirty="0" err="1"/>
              <a:t>faktor</a:t>
            </a:r>
            <a:r>
              <a:rPr lang="en-US" dirty="0"/>
              <a:t> yang </a:t>
            </a:r>
            <a:r>
              <a:rPr lang="en-US" dirty="0" err="1" smtClean="0"/>
              <a:t>mempengaruhi</a:t>
            </a:r>
            <a:r>
              <a:rPr lang="en-US" dirty="0" smtClean="0"/>
              <a:t> </a:t>
            </a:r>
            <a:r>
              <a:rPr lang="en-US" dirty="0" err="1"/>
              <a:t>pada</a:t>
            </a:r>
            <a:r>
              <a:rPr lang="en-US" dirty="0"/>
              <a:t> </a:t>
            </a:r>
            <a:r>
              <a:rPr lang="en-US" dirty="0" err="1"/>
              <a:t>tahapan</a:t>
            </a:r>
            <a:r>
              <a:rPr lang="en-US" dirty="0"/>
              <a:t> </a:t>
            </a:r>
            <a:r>
              <a:rPr lang="en-US" dirty="0" err="1"/>
              <a:t>analisis</a:t>
            </a:r>
            <a:r>
              <a:rPr lang="en-US" dirty="0"/>
              <a:t> </a:t>
            </a:r>
            <a:r>
              <a:rPr lang="en-US" dirty="0" err="1"/>
              <a:t>kebutuhan</a:t>
            </a:r>
            <a:r>
              <a:rPr lang="en-US" dirty="0"/>
              <a:t>, </a:t>
            </a:r>
            <a:r>
              <a:rPr lang="en-US" dirty="0" err="1" smtClean="0"/>
              <a:t>yaitu</a:t>
            </a:r>
            <a:endParaRPr lang="en-US" dirty="0"/>
          </a:p>
          <a:p>
            <a:pPr marL="679450" indent="-398463">
              <a:buFont typeface="+mj-lt"/>
              <a:buAutoNum type="alphaLcPeriod"/>
            </a:pPr>
            <a:r>
              <a:rPr lang="en-US" dirty="0" err="1" smtClean="0"/>
              <a:t>Lengkap</a:t>
            </a:r>
            <a:endParaRPr lang="en-US" dirty="0" smtClean="0"/>
          </a:p>
          <a:p>
            <a:pPr marL="679450" indent="-398463">
              <a:buFont typeface="+mj-lt"/>
              <a:buAutoNum type="alphaLcPeriod"/>
            </a:pPr>
            <a:r>
              <a:rPr lang="en-US" dirty="0" smtClean="0"/>
              <a:t>Detail</a:t>
            </a:r>
            <a:endParaRPr lang="en-US" dirty="0"/>
          </a:p>
          <a:p>
            <a:pPr marL="679450" indent="-398463">
              <a:buFont typeface="+mj-lt"/>
              <a:buAutoNum type="alphaLcPeriod"/>
            </a:pPr>
            <a:r>
              <a:rPr lang="en-US" dirty="0" err="1" smtClean="0"/>
              <a:t>Benar</a:t>
            </a:r>
            <a:endParaRPr lang="en-US" dirty="0"/>
          </a:p>
          <a:p>
            <a:pPr algn="just"/>
            <a:r>
              <a:rPr lang="en-US" dirty="0" smtClean="0"/>
              <a:t>3 (</a:t>
            </a:r>
            <a:r>
              <a:rPr lang="en-US" dirty="0" err="1" smtClean="0"/>
              <a:t>tiga</a:t>
            </a:r>
            <a:r>
              <a:rPr lang="en-US" dirty="0" smtClean="0"/>
              <a:t>) </a:t>
            </a:r>
            <a:r>
              <a:rPr lang="en-US" dirty="0" err="1"/>
              <a:t>faktor</a:t>
            </a:r>
            <a:r>
              <a:rPr lang="en-US" dirty="0"/>
              <a:t> </a:t>
            </a:r>
            <a:r>
              <a:rPr lang="en-US" b="1" u="sng" dirty="0" smtClean="0"/>
              <a:t>di </a:t>
            </a:r>
            <a:r>
              <a:rPr lang="en-US" b="1" u="sng" dirty="0" err="1" smtClean="0"/>
              <a:t>atas</a:t>
            </a:r>
            <a:r>
              <a:rPr lang="en-US" b="1" u="sng" dirty="0" smtClean="0"/>
              <a:t> </a:t>
            </a:r>
            <a:r>
              <a:rPr lang="en-US" dirty="0" err="1"/>
              <a:t>merupakan</a:t>
            </a:r>
            <a:r>
              <a:rPr lang="en-US" dirty="0"/>
              <a:t> </a:t>
            </a:r>
            <a:r>
              <a:rPr lang="en-US" dirty="0" err="1"/>
              <a:t>faktor</a:t>
            </a:r>
            <a:r>
              <a:rPr lang="en-US" dirty="0"/>
              <a:t> – </a:t>
            </a:r>
            <a:r>
              <a:rPr lang="en-US" dirty="0" err="1"/>
              <a:t>faktor</a:t>
            </a:r>
            <a:r>
              <a:rPr lang="en-US" dirty="0"/>
              <a:t> yang paling </a:t>
            </a:r>
            <a:r>
              <a:rPr lang="en-US" dirty="0" err="1"/>
              <a:t>berpengaruh</a:t>
            </a:r>
            <a:r>
              <a:rPr lang="en-US" dirty="0"/>
              <a:t> </a:t>
            </a:r>
            <a:r>
              <a:rPr lang="en-US" dirty="0" err="1"/>
              <a:t>terhadap</a:t>
            </a:r>
            <a:r>
              <a:rPr lang="en-US" dirty="0"/>
              <a:t> </a:t>
            </a:r>
            <a:r>
              <a:rPr lang="en-US" dirty="0" err="1"/>
              <a:t>sukses</a:t>
            </a:r>
            <a:r>
              <a:rPr lang="en-US" dirty="0"/>
              <a:t> </a:t>
            </a:r>
            <a:r>
              <a:rPr lang="en-US" dirty="0" err="1"/>
              <a:t>atau</a:t>
            </a:r>
            <a:r>
              <a:rPr lang="en-US" dirty="0"/>
              <a:t> </a:t>
            </a:r>
            <a:r>
              <a:rPr lang="en-US" dirty="0" err="1"/>
              <a:t>tidaknya</a:t>
            </a:r>
            <a:r>
              <a:rPr lang="en-US" dirty="0"/>
              <a:t> </a:t>
            </a:r>
            <a:r>
              <a:rPr lang="en-US" dirty="0" err="1"/>
              <a:t>analisa</a:t>
            </a:r>
            <a:r>
              <a:rPr lang="en-US" dirty="0"/>
              <a:t> yang </a:t>
            </a:r>
            <a:r>
              <a:rPr lang="en-US" dirty="0" err="1"/>
              <a:t>dilakukan</a:t>
            </a:r>
            <a:r>
              <a:rPr lang="en-US" dirty="0"/>
              <a:t> </a:t>
            </a:r>
            <a:r>
              <a:rPr lang="en-US" dirty="0" err="1"/>
              <a:t>untuk</a:t>
            </a:r>
            <a:r>
              <a:rPr lang="en-US" dirty="0"/>
              <a:t> </a:t>
            </a:r>
            <a:r>
              <a:rPr lang="en-US" dirty="0" err="1"/>
              <a:t>mengetahui</a:t>
            </a:r>
            <a:r>
              <a:rPr lang="en-US" dirty="0"/>
              <a:t> </a:t>
            </a:r>
            <a:r>
              <a:rPr lang="en-US" dirty="0" err="1"/>
              <a:t>kebutuhan</a:t>
            </a:r>
            <a:r>
              <a:rPr lang="en-US" dirty="0"/>
              <a:t> </a:t>
            </a:r>
            <a:r>
              <a:rPr lang="en-US" dirty="0" err="1"/>
              <a:t>apa</a:t>
            </a:r>
            <a:r>
              <a:rPr lang="en-US" dirty="0"/>
              <a:t> </a:t>
            </a:r>
            <a:r>
              <a:rPr lang="en-US" dirty="0" err="1"/>
              <a:t>saja</a:t>
            </a:r>
            <a:r>
              <a:rPr lang="en-US" dirty="0"/>
              <a:t> yang </a:t>
            </a:r>
            <a:r>
              <a:rPr lang="en-US" dirty="0" err="1"/>
              <a:t>dibutuhkan</a:t>
            </a:r>
            <a:r>
              <a:rPr lang="en-US" dirty="0"/>
              <a:t> </a:t>
            </a:r>
            <a:r>
              <a:rPr lang="en-US" dirty="0" err="1"/>
              <a:t>oleh</a:t>
            </a:r>
            <a:r>
              <a:rPr lang="en-US" dirty="0"/>
              <a:t> </a:t>
            </a:r>
            <a:r>
              <a:rPr lang="en-US" dirty="0" err="1"/>
              <a:t>klien</a:t>
            </a:r>
            <a:r>
              <a:rPr lang="en-US" dirty="0"/>
              <a:t>. </a:t>
            </a:r>
          </a:p>
        </p:txBody>
      </p:sp>
    </p:spTree>
    <p:extLst>
      <p:ext uri="{BB962C8B-B14F-4D97-AF65-F5344CB8AC3E}">
        <p14:creationId xmlns:p14="http://schemas.microsoft.com/office/powerpoint/2010/main" val="4038746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Kendala</a:t>
            </a:r>
            <a:r>
              <a:rPr lang="en-US" dirty="0" smtClean="0">
                <a:solidFill>
                  <a:srgbClr val="FF0000"/>
                </a:solidFill>
              </a:rPr>
              <a:t> yang </a:t>
            </a:r>
            <a:r>
              <a:rPr lang="en-US" dirty="0" err="1" smtClean="0">
                <a:solidFill>
                  <a:srgbClr val="FF0000"/>
                </a:solidFill>
              </a:rPr>
              <a:t>biasa</a:t>
            </a:r>
            <a:r>
              <a:rPr lang="en-US" dirty="0" smtClean="0">
                <a:solidFill>
                  <a:srgbClr val="FF0000"/>
                </a:solidFill>
              </a:rPr>
              <a:t> </a:t>
            </a:r>
            <a:r>
              <a:rPr lang="en-US" dirty="0" err="1" smtClean="0">
                <a:solidFill>
                  <a:srgbClr val="FF0000"/>
                </a:solidFill>
              </a:rPr>
              <a:t>dihadapi</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685800" y="685800"/>
            <a:ext cx="7543800" cy="3886200"/>
          </a:xfrm>
        </p:spPr>
        <p:txBody>
          <a:bodyPr>
            <a:normAutofit/>
          </a:bodyPr>
          <a:lstStyle/>
          <a:p>
            <a:pPr marL="0" indent="0">
              <a:buNone/>
            </a:pPr>
            <a:r>
              <a:rPr lang="en-US" sz="2800" dirty="0" err="1"/>
              <a:t>P</a:t>
            </a:r>
            <a:r>
              <a:rPr lang="en-US" sz="2800" dirty="0" err="1" smtClean="0"/>
              <a:t>ada</a:t>
            </a:r>
            <a:r>
              <a:rPr lang="en-US" sz="2800" dirty="0" smtClean="0"/>
              <a:t> </a:t>
            </a:r>
            <a:r>
              <a:rPr lang="en-US" sz="2800" dirty="0" err="1"/>
              <a:t>tahapan</a:t>
            </a:r>
            <a:r>
              <a:rPr lang="en-US" sz="2800" dirty="0"/>
              <a:t> </a:t>
            </a:r>
            <a:r>
              <a:rPr lang="en-US" sz="2800" dirty="0" err="1"/>
              <a:t>analisis</a:t>
            </a:r>
            <a:r>
              <a:rPr lang="en-US" sz="2800" dirty="0"/>
              <a:t> </a:t>
            </a:r>
            <a:r>
              <a:rPr lang="en-US" sz="2800" dirty="0" err="1"/>
              <a:t>kebutuhan</a:t>
            </a:r>
            <a:r>
              <a:rPr lang="en-US" sz="2800" dirty="0"/>
              <a:t> </a:t>
            </a:r>
            <a:r>
              <a:rPr lang="en-US" sz="2800" dirty="0" err="1"/>
              <a:t>ada</a:t>
            </a:r>
            <a:r>
              <a:rPr lang="en-US" sz="2800" dirty="0"/>
              <a:t> </a:t>
            </a:r>
            <a:r>
              <a:rPr lang="en-US" sz="2800" dirty="0" err="1"/>
              <a:t>saja</a:t>
            </a:r>
            <a:r>
              <a:rPr lang="en-US" sz="2800" dirty="0"/>
              <a:t> </a:t>
            </a:r>
            <a:r>
              <a:rPr lang="en-US" sz="2800" dirty="0" err="1"/>
              <a:t>kendala</a:t>
            </a:r>
            <a:r>
              <a:rPr lang="en-US" sz="2800" dirty="0"/>
              <a:t> yang </a:t>
            </a:r>
            <a:r>
              <a:rPr lang="en-US" sz="2800" dirty="0" err="1" smtClean="0"/>
              <a:t>dihadapi</a:t>
            </a:r>
            <a:r>
              <a:rPr lang="en-US" sz="2800" dirty="0"/>
              <a:t>, </a:t>
            </a:r>
            <a:r>
              <a:rPr lang="en-US" sz="2800" dirty="0" err="1"/>
              <a:t>antara</a:t>
            </a:r>
            <a:r>
              <a:rPr lang="en-US" sz="2800" dirty="0"/>
              <a:t> lain </a:t>
            </a:r>
            <a:r>
              <a:rPr lang="en-US" sz="2800" dirty="0" smtClean="0"/>
              <a:t>:</a:t>
            </a:r>
          </a:p>
          <a:p>
            <a:r>
              <a:rPr lang="en-US" sz="2800" dirty="0" err="1" smtClean="0"/>
              <a:t>Klien</a:t>
            </a:r>
            <a:r>
              <a:rPr lang="en-US" sz="2800" dirty="0" smtClean="0"/>
              <a:t> </a:t>
            </a:r>
            <a:r>
              <a:rPr lang="en-US" sz="2800" dirty="0" err="1"/>
              <a:t>tidak</a:t>
            </a:r>
            <a:r>
              <a:rPr lang="en-US" sz="2800" dirty="0"/>
              <a:t> </a:t>
            </a:r>
            <a:r>
              <a:rPr lang="en-US" sz="2800" dirty="0" err="1"/>
              <a:t>memiliki</a:t>
            </a:r>
            <a:r>
              <a:rPr lang="en-US" sz="2800" dirty="0"/>
              <a:t> </a:t>
            </a:r>
            <a:r>
              <a:rPr lang="en-US" sz="2800" dirty="0" err="1"/>
              <a:t>pengetahuan</a:t>
            </a:r>
            <a:r>
              <a:rPr lang="en-US" sz="2800" dirty="0"/>
              <a:t> yang </a:t>
            </a:r>
            <a:r>
              <a:rPr lang="en-US" sz="2800" dirty="0" err="1"/>
              <a:t>cukup</a:t>
            </a:r>
            <a:r>
              <a:rPr lang="en-US" sz="2800" dirty="0"/>
              <a:t> </a:t>
            </a:r>
            <a:r>
              <a:rPr lang="en-US" sz="2800" dirty="0" err="1"/>
              <a:t>tentang</a:t>
            </a:r>
            <a:r>
              <a:rPr lang="en-US" sz="2800" dirty="0"/>
              <a:t> </a:t>
            </a:r>
            <a:r>
              <a:rPr lang="en-US" sz="2800" dirty="0" err="1"/>
              <a:t>dunia</a:t>
            </a:r>
            <a:r>
              <a:rPr lang="en-US" sz="2800" dirty="0"/>
              <a:t> </a:t>
            </a:r>
            <a:r>
              <a:rPr lang="en-US" sz="2800" dirty="0" err="1" smtClean="0"/>
              <a:t>komputer</a:t>
            </a:r>
            <a:r>
              <a:rPr lang="en-US" sz="2800" dirty="0" smtClean="0"/>
              <a:t>.</a:t>
            </a:r>
          </a:p>
          <a:p>
            <a:r>
              <a:rPr lang="en-US" sz="2800" dirty="0" smtClean="0"/>
              <a:t>Cara </a:t>
            </a:r>
            <a:r>
              <a:rPr lang="en-US" sz="2800" dirty="0" err="1"/>
              <a:t>klien</a:t>
            </a:r>
            <a:r>
              <a:rPr lang="en-US" sz="2800" dirty="0"/>
              <a:t> </a:t>
            </a:r>
            <a:r>
              <a:rPr lang="en-US" sz="2800" dirty="0" err="1"/>
              <a:t>mengungkapkan</a:t>
            </a:r>
            <a:r>
              <a:rPr lang="en-US" sz="2800" dirty="0"/>
              <a:t> </a:t>
            </a:r>
            <a:r>
              <a:rPr lang="en-US" sz="2800" dirty="0" err="1"/>
              <a:t>keinginan</a:t>
            </a:r>
            <a:r>
              <a:rPr lang="en-US" sz="2800" dirty="0"/>
              <a:t> </a:t>
            </a:r>
            <a:r>
              <a:rPr lang="en-US" sz="2800" dirty="0" err="1" smtClean="0"/>
              <a:t>membingungkan</a:t>
            </a:r>
            <a:r>
              <a:rPr lang="en-US" sz="2800" dirty="0" smtClean="0"/>
              <a:t>.</a:t>
            </a:r>
          </a:p>
          <a:p>
            <a:r>
              <a:rPr lang="en-US" sz="2800" dirty="0" err="1" smtClean="0"/>
              <a:t>Kurangnya</a:t>
            </a:r>
            <a:r>
              <a:rPr lang="en-US" sz="2800" dirty="0" smtClean="0"/>
              <a:t> </a:t>
            </a:r>
            <a:r>
              <a:rPr lang="en-US" sz="2800" dirty="0" err="1"/>
              <a:t>waktu</a:t>
            </a:r>
            <a:r>
              <a:rPr lang="en-US" sz="2800" dirty="0"/>
              <a:t> </a:t>
            </a:r>
            <a:r>
              <a:rPr lang="en-US" sz="2800" dirty="0" err="1"/>
              <a:t>pertemuan</a:t>
            </a:r>
            <a:r>
              <a:rPr lang="en-US" sz="2800" dirty="0"/>
              <a:t> </a:t>
            </a:r>
            <a:r>
              <a:rPr lang="en-US" sz="2800" dirty="0" err="1"/>
              <a:t>antara</a:t>
            </a:r>
            <a:r>
              <a:rPr lang="en-US" sz="2800" dirty="0"/>
              <a:t> </a:t>
            </a:r>
            <a:r>
              <a:rPr lang="en-US" sz="2800" dirty="0" err="1"/>
              <a:t>klien</a:t>
            </a:r>
            <a:r>
              <a:rPr lang="en-US" sz="2800" dirty="0"/>
              <a:t> </a:t>
            </a:r>
            <a:r>
              <a:rPr lang="en-US" sz="2800" dirty="0" err="1"/>
              <a:t>dan</a:t>
            </a:r>
            <a:r>
              <a:rPr lang="en-US" sz="2800" dirty="0"/>
              <a:t> </a:t>
            </a:r>
            <a:r>
              <a:rPr lang="en-US" sz="2800" dirty="0" err="1"/>
              <a:t>pengembang</a:t>
            </a:r>
            <a:r>
              <a:rPr lang="en-US" sz="2800" dirty="0"/>
              <a:t>.</a:t>
            </a:r>
          </a:p>
          <a:p>
            <a:endParaRPr lang="en-US" sz="2800" dirty="0"/>
          </a:p>
        </p:txBody>
      </p:sp>
    </p:spTree>
    <p:extLst>
      <p:ext uri="{BB962C8B-B14F-4D97-AF65-F5344CB8AC3E}">
        <p14:creationId xmlns:p14="http://schemas.microsoft.com/office/powerpoint/2010/main" val="269104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Jenis</a:t>
            </a:r>
            <a:r>
              <a:rPr lang="en-US" dirty="0" smtClean="0">
                <a:solidFill>
                  <a:srgbClr val="FF0000"/>
                </a:solidFill>
              </a:rPr>
              <a:t> </a:t>
            </a:r>
            <a:r>
              <a:rPr lang="en-US" dirty="0" err="1" smtClean="0">
                <a:solidFill>
                  <a:srgbClr val="FF0000"/>
                </a:solidFill>
              </a:rPr>
              <a:t>teknik</a:t>
            </a:r>
            <a:r>
              <a:rPr lang="en-US" dirty="0" smtClean="0">
                <a:solidFill>
                  <a:srgbClr val="FF0000"/>
                </a:solidFill>
              </a:rPr>
              <a:t> </a:t>
            </a:r>
            <a:r>
              <a:rPr lang="en-US" dirty="0" err="1" smtClean="0">
                <a:solidFill>
                  <a:srgbClr val="FF0000"/>
                </a:solidFill>
              </a:rPr>
              <a:t>menggali</a:t>
            </a:r>
            <a:r>
              <a:rPr lang="en-US" dirty="0" smtClean="0">
                <a:solidFill>
                  <a:srgbClr val="FF0000"/>
                </a:solidFill>
              </a:rPr>
              <a:t> </a:t>
            </a:r>
            <a:r>
              <a:rPr lang="en-US" dirty="0" err="1" smtClean="0">
                <a:solidFill>
                  <a:srgbClr val="FF0000"/>
                </a:solidFill>
              </a:rPr>
              <a:t>kebutuhan</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800" dirty="0" err="1"/>
              <a:t>Pada</a:t>
            </a:r>
            <a:r>
              <a:rPr lang="en-US" sz="2800" dirty="0"/>
              <a:t> </a:t>
            </a:r>
            <a:r>
              <a:rPr lang="en-US" sz="2800" dirty="0" err="1"/>
              <a:t>tahapan</a:t>
            </a:r>
            <a:r>
              <a:rPr lang="en-US" sz="2800" dirty="0"/>
              <a:t> </a:t>
            </a:r>
            <a:r>
              <a:rPr lang="en-US" sz="2800" dirty="0" err="1"/>
              <a:t>analisis</a:t>
            </a:r>
            <a:r>
              <a:rPr lang="en-US" sz="2800" dirty="0"/>
              <a:t> </a:t>
            </a:r>
            <a:r>
              <a:rPr lang="en-US" sz="2800" dirty="0" err="1"/>
              <a:t>kebutuhan</a:t>
            </a:r>
            <a:r>
              <a:rPr lang="en-US" sz="2800" dirty="0"/>
              <a:t> </a:t>
            </a:r>
            <a:r>
              <a:rPr lang="en-US" sz="2800" dirty="0" err="1"/>
              <a:t>ini</a:t>
            </a:r>
            <a:r>
              <a:rPr lang="en-US" sz="2800" dirty="0"/>
              <a:t> </a:t>
            </a:r>
            <a:r>
              <a:rPr lang="en-US" sz="2800" dirty="0" err="1"/>
              <a:t>terdapat</a:t>
            </a:r>
            <a:r>
              <a:rPr lang="en-US" sz="2800" dirty="0"/>
              <a:t> </a:t>
            </a:r>
            <a:r>
              <a:rPr lang="en-US" sz="2800" dirty="0" err="1"/>
              <a:t>beberapa</a:t>
            </a:r>
            <a:r>
              <a:rPr lang="en-US" sz="2800" dirty="0"/>
              <a:t> </a:t>
            </a:r>
            <a:r>
              <a:rPr lang="en-US" sz="2800" dirty="0" err="1"/>
              <a:t>metode</a:t>
            </a:r>
            <a:r>
              <a:rPr lang="en-US" sz="2800" dirty="0"/>
              <a:t> </a:t>
            </a:r>
            <a:r>
              <a:rPr lang="en-US" sz="2800" dirty="0" err="1"/>
              <a:t>atau</a:t>
            </a:r>
            <a:r>
              <a:rPr lang="en-US" sz="2800" dirty="0"/>
              <a:t> </a:t>
            </a:r>
            <a:r>
              <a:rPr lang="en-US" sz="2800" dirty="0" err="1"/>
              <a:t>tehnik</a:t>
            </a:r>
            <a:r>
              <a:rPr lang="en-US" sz="2800" dirty="0"/>
              <a:t> yang </a:t>
            </a:r>
            <a:r>
              <a:rPr lang="en-US" sz="2800" dirty="0" err="1"/>
              <a:t>dapat</a:t>
            </a:r>
            <a:r>
              <a:rPr lang="en-US" sz="2800" dirty="0"/>
              <a:t> </a:t>
            </a:r>
            <a:r>
              <a:rPr lang="en-US" sz="2800" dirty="0" err="1"/>
              <a:t>digunakan</a:t>
            </a:r>
            <a:r>
              <a:rPr lang="en-US" sz="2800" dirty="0"/>
              <a:t>, </a:t>
            </a:r>
            <a:r>
              <a:rPr lang="en-US" sz="2800" dirty="0" err="1"/>
              <a:t>antara</a:t>
            </a:r>
            <a:r>
              <a:rPr lang="en-US" sz="2800" dirty="0"/>
              <a:t> lain</a:t>
            </a:r>
            <a:r>
              <a:rPr lang="en-US" sz="2800" dirty="0" smtClean="0"/>
              <a:t>:</a:t>
            </a:r>
          </a:p>
          <a:p>
            <a:pPr marL="0" indent="0">
              <a:buNone/>
            </a:pPr>
            <a:r>
              <a:rPr lang="en-US" sz="2800" dirty="0" smtClean="0"/>
              <a:t>• </a:t>
            </a:r>
            <a:r>
              <a:rPr lang="en-US" sz="2800" b="1" dirty="0"/>
              <a:t>Survey </a:t>
            </a:r>
            <a:r>
              <a:rPr lang="en-US" sz="2800" b="1" dirty="0" err="1" smtClean="0"/>
              <a:t>Kuisoner</a:t>
            </a:r>
            <a:endParaRPr lang="en-US" sz="2800" b="1" dirty="0" smtClean="0"/>
          </a:p>
          <a:p>
            <a:pPr marL="0" indent="0">
              <a:buNone/>
            </a:pPr>
            <a:r>
              <a:rPr lang="en-US" sz="2800" b="1" dirty="0" smtClean="0"/>
              <a:t>• </a:t>
            </a:r>
            <a:r>
              <a:rPr lang="en-US" sz="2800" b="1" dirty="0"/>
              <a:t>Interview / </a:t>
            </a:r>
            <a:r>
              <a:rPr lang="en-US" sz="2800" b="1" dirty="0" err="1"/>
              <a:t>Wawancara</a:t>
            </a:r>
            <a:r>
              <a:rPr lang="en-US" sz="2800" b="1" dirty="0"/>
              <a:t/>
            </a:r>
            <a:br>
              <a:rPr lang="en-US" sz="2800" b="1" dirty="0"/>
            </a:br>
            <a:r>
              <a:rPr lang="en-US" sz="2800" b="1" dirty="0"/>
              <a:t>• </a:t>
            </a:r>
            <a:r>
              <a:rPr lang="en-US" sz="2800" b="1" dirty="0" err="1" smtClean="0"/>
              <a:t>Observasi</a:t>
            </a:r>
            <a:endParaRPr lang="en-US" sz="2800" b="1" dirty="0" smtClean="0"/>
          </a:p>
          <a:p>
            <a:pPr marL="0" indent="0">
              <a:buNone/>
            </a:pPr>
            <a:r>
              <a:rPr lang="en-US" sz="2800" b="1" dirty="0" smtClean="0"/>
              <a:t>• </a:t>
            </a:r>
            <a:r>
              <a:rPr lang="en-US" sz="2800" b="1" dirty="0" err="1"/>
              <a:t>Analisa</a:t>
            </a:r>
            <a:r>
              <a:rPr lang="en-US" sz="2800" b="1" dirty="0"/>
              <a:t> </a:t>
            </a:r>
            <a:r>
              <a:rPr lang="en-US" sz="2800" b="1" dirty="0" err="1" smtClean="0"/>
              <a:t>Dokumen</a:t>
            </a:r>
            <a:endParaRPr lang="en-US" sz="2800" b="1" dirty="0" smtClean="0"/>
          </a:p>
          <a:p>
            <a:pPr marL="0" indent="0">
              <a:buNone/>
            </a:pPr>
            <a:r>
              <a:rPr lang="en-US" sz="2800" b="1" dirty="0" smtClean="0"/>
              <a:t>• </a:t>
            </a:r>
            <a:r>
              <a:rPr lang="en-US" sz="2800" b="1" dirty="0"/>
              <a:t>JAD (Joint Application Development)</a:t>
            </a:r>
          </a:p>
        </p:txBody>
      </p:sp>
    </p:spTree>
    <p:extLst>
      <p:ext uri="{BB962C8B-B14F-4D97-AF65-F5344CB8AC3E}">
        <p14:creationId xmlns:p14="http://schemas.microsoft.com/office/powerpoint/2010/main" val="3114364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FF0000"/>
                </a:solidFill>
              </a:rPr>
              <a:t>Survei</a:t>
            </a:r>
            <a:r>
              <a:rPr lang="en-US" dirty="0" smtClean="0">
                <a:solidFill>
                  <a:srgbClr val="FF0000"/>
                </a:solidFill>
              </a:rPr>
              <a:t> (</a:t>
            </a:r>
            <a:r>
              <a:rPr lang="en-US" dirty="0" err="1" smtClean="0">
                <a:solidFill>
                  <a:srgbClr val="FF0000"/>
                </a:solidFill>
              </a:rPr>
              <a:t>menggunakan</a:t>
            </a:r>
            <a:r>
              <a:rPr lang="en-US" dirty="0" smtClean="0">
                <a:solidFill>
                  <a:srgbClr val="FF0000"/>
                </a:solidFill>
              </a:rPr>
              <a:t> questioner)</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r>
              <a:rPr lang="en-US" sz="3200" dirty="0" err="1"/>
              <a:t>Kuesioner</a:t>
            </a:r>
            <a:r>
              <a:rPr lang="en-US" sz="3200" dirty="0"/>
              <a:t> </a:t>
            </a:r>
            <a:r>
              <a:rPr lang="en-US" sz="3200" dirty="0" err="1"/>
              <a:t>adalah</a:t>
            </a:r>
            <a:r>
              <a:rPr lang="en-US" sz="3200" dirty="0"/>
              <a:t> </a:t>
            </a:r>
            <a:r>
              <a:rPr lang="en-US" sz="3200" dirty="0" err="1"/>
              <a:t>daftar</a:t>
            </a:r>
            <a:r>
              <a:rPr lang="en-US" sz="3200" dirty="0"/>
              <a:t> </a:t>
            </a:r>
            <a:r>
              <a:rPr lang="en-US" sz="3200" dirty="0" err="1"/>
              <a:t>pertanyaan</a:t>
            </a:r>
            <a:r>
              <a:rPr lang="en-US" sz="3200" dirty="0"/>
              <a:t> </a:t>
            </a:r>
            <a:r>
              <a:rPr lang="en-US" sz="3200" dirty="0" err="1"/>
              <a:t>operasional</a:t>
            </a:r>
            <a:r>
              <a:rPr lang="en-US" sz="3200" dirty="0"/>
              <a:t> yang </a:t>
            </a:r>
            <a:r>
              <a:rPr lang="en-US" sz="3200" dirty="0" err="1"/>
              <a:t>ditanyakan</a:t>
            </a:r>
            <a:r>
              <a:rPr lang="en-US" sz="3200" dirty="0"/>
              <a:t> </a:t>
            </a:r>
            <a:r>
              <a:rPr lang="en-US" sz="3200" dirty="0" err="1"/>
              <a:t>pada</a:t>
            </a:r>
            <a:r>
              <a:rPr lang="en-US" sz="3200" dirty="0"/>
              <a:t> </a:t>
            </a:r>
            <a:r>
              <a:rPr lang="en-US" sz="3200" dirty="0" err="1"/>
              <a:t>responden</a:t>
            </a:r>
            <a:r>
              <a:rPr lang="en-US" sz="3200" dirty="0"/>
              <a:t> </a:t>
            </a:r>
            <a:r>
              <a:rPr lang="en-US" sz="3200" dirty="0" err="1"/>
              <a:t>terpilih</a:t>
            </a:r>
            <a:r>
              <a:rPr lang="en-US" sz="3200" dirty="0"/>
              <a:t> </a:t>
            </a:r>
            <a:r>
              <a:rPr lang="en-US" sz="3200" dirty="0" err="1"/>
              <a:t>untuk</a:t>
            </a:r>
            <a:r>
              <a:rPr lang="en-US" sz="3200" dirty="0"/>
              <a:t> </a:t>
            </a:r>
            <a:r>
              <a:rPr lang="en-US" sz="3200" dirty="0" err="1"/>
              <a:t>menjawab</a:t>
            </a:r>
            <a:r>
              <a:rPr lang="en-US" sz="3200" dirty="0"/>
              <a:t> </a:t>
            </a:r>
            <a:r>
              <a:rPr lang="en-US" sz="3200" dirty="0" err="1"/>
              <a:t>hipotesis-hipotesis</a:t>
            </a:r>
            <a:r>
              <a:rPr lang="en-US" sz="3200" dirty="0"/>
              <a:t> yang </a:t>
            </a:r>
            <a:r>
              <a:rPr lang="en-US" sz="3200" dirty="0" err="1"/>
              <a:t>dikembangkan</a:t>
            </a:r>
            <a:r>
              <a:rPr lang="en-US" sz="3200" dirty="0"/>
              <a:t> </a:t>
            </a:r>
            <a:r>
              <a:rPr lang="en-US" sz="3200" dirty="0" err="1"/>
              <a:t>sesuai</a:t>
            </a:r>
            <a:r>
              <a:rPr lang="en-US" sz="3200" dirty="0"/>
              <a:t> </a:t>
            </a:r>
            <a:r>
              <a:rPr lang="en-US" sz="3200" dirty="0" err="1"/>
              <a:t>tujuan</a:t>
            </a:r>
            <a:r>
              <a:rPr lang="en-US" sz="3200" dirty="0"/>
              <a:t> </a:t>
            </a:r>
            <a:r>
              <a:rPr lang="en-US" sz="3200" dirty="0" err="1"/>
              <a:t>penelitian</a:t>
            </a:r>
            <a:r>
              <a:rPr lang="en-US" sz="3200" dirty="0" smtClean="0"/>
              <a:t>. </a:t>
            </a:r>
            <a:r>
              <a:rPr lang="en-US" sz="3200" dirty="0" err="1" smtClean="0"/>
              <a:t>Pertanyaan</a:t>
            </a:r>
            <a:r>
              <a:rPr lang="en-US" sz="3200" dirty="0" smtClean="0"/>
              <a:t> yang </a:t>
            </a:r>
            <a:r>
              <a:rPr lang="en-US" sz="3200" dirty="0" err="1" smtClean="0"/>
              <a:t>diajukan</a:t>
            </a:r>
            <a:r>
              <a:rPr lang="en-US" sz="3200" dirty="0" smtClean="0"/>
              <a:t> </a:t>
            </a:r>
            <a:r>
              <a:rPr lang="en-US" sz="3200" dirty="0" err="1" smtClean="0"/>
              <a:t>dapat</a:t>
            </a:r>
            <a:r>
              <a:rPr lang="en-US" sz="3200" dirty="0" smtClean="0"/>
              <a:t> </a:t>
            </a:r>
            <a:r>
              <a:rPr lang="en-US" sz="3200" dirty="0" err="1" smtClean="0"/>
              <a:t>bersifat</a:t>
            </a:r>
            <a:r>
              <a:rPr lang="en-US" sz="3200" dirty="0" smtClean="0"/>
              <a:t> </a:t>
            </a:r>
            <a:r>
              <a:rPr lang="en-US" sz="3200" dirty="0" err="1" smtClean="0"/>
              <a:t>terbuka</a:t>
            </a:r>
            <a:r>
              <a:rPr lang="en-US" sz="3200" dirty="0" smtClean="0"/>
              <a:t> </a:t>
            </a:r>
            <a:r>
              <a:rPr lang="en-US" sz="3200" dirty="0" err="1" smtClean="0"/>
              <a:t>atau</a:t>
            </a:r>
            <a:r>
              <a:rPr lang="en-US" sz="3200" dirty="0" smtClean="0"/>
              <a:t> </a:t>
            </a:r>
            <a:r>
              <a:rPr lang="en-US" sz="3200" dirty="0" err="1" smtClean="0"/>
              <a:t>tertutup</a:t>
            </a:r>
            <a:endParaRPr lang="en-US" sz="3200" dirty="0"/>
          </a:p>
          <a:p>
            <a:pPr marL="0" indent="0" algn="just">
              <a:buNone/>
            </a:pPr>
            <a:endParaRPr lang="en-US" sz="3200" dirty="0"/>
          </a:p>
        </p:txBody>
      </p:sp>
    </p:spTree>
    <p:extLst>
      <p:ext uri="{BB962C8B-B14F-4D97-AF65-F5344CB8AC3E}">
        <p14:creationId xmlns:p14="http://schemas.microsoft.com/office/powerpoint/2010/main" val="2063403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86400"/>
            <a:ext cx="6781800" cy="685800"/>
          </a:xfrm>
        </p:spPr>
        <p:txBody>
          <a:bodyPr>
            <a:normAutofit fontScale="90000"/>
          </a:bodyPr>
          <a:lstStyle/>
          <a:p>
            <a:r>
              <a:rPr lang="en-US" dirty="0" err="1" smtClean="0">
                <a:solidFill>
                  <a:srgbClr val="FF0000"/>
                </a:solidFill>
              </a:rPr>
              <a:t>Jenis</a:t>
            </a:r>
            <a:r>
              <a:rPr lang="en-US" dirty="0" smtClean="0">
                <a:solidFill>
                  <a:srgbClr val="FF0000"/>
                </a:solidFill>
              </a:rPr>
              <a:t> </a:t>
            </a:r>
            <a:r>
              <a:rPr lang="en-US" dirty="0" err="1" smtClean="0">
                <a:solidFill>
                  <a:srgbClr val="FF0000"/>
                </a:solidFill>
              </a:rPr>
              <a:t>Kuesioner</a:t>
            </a:r>
            <a:endParaRPr lang="en-US" dirty="0">
              <a:solidFill>
                <a:srgbClr val="FF0000"/>
              </a:solidFill>
            </a:endParaRPr>
          </a:p>
        </p:txBody>
      </p:sp>
      <p:sp>
        <p:nvSpPr>
          <p:cNvPr id="3" name="Content Placeholder 2"/>
          <p:cNvSpPr>
            <a:spLocks noGrp="1"/>
          </p:cNvSpPr>
          <p:nvPr>
            <p:ph idx="1"/>
          </p:nvPr>
        </p:nvSpPr>
        <p:spPr>
          <a:xfrm>
            <a:off x="762000" y="533400"/>
            <a:ext cx="7543800" cy="4876800"/>
          </a:xfrm>
        </p:spPr>
        <p:txBody>
          <a:bodyPr>
            <a:normAutofit/>
          </a:bodyPr>
          <a:lstStyle/>
          <a:p>
            <a:pPr marL="0" indent="0">
              <a:buNone/>
            </a:pPr>
            <a:r>
              <a:rPr lang="en-US" b="1" dirty="0" err="1" smtClean="0"/>
              <a:t>Kuesioner</a:t>
            </a:r>
            <a:r>
              <a:rPr lang="en-US" b="1" dirty="0" smtClean="0"/>
              <a:t> </a:t>
            </a:r>
            <a:r>
              <a:rPr lang="en-US" b="1" dirty="0" err="1" smtClean="0"/>
              <a:t>Pra-pengembangan</a:t>
            </a:r>
            <a:endParaRPr lang="en-US" b="1" dirty="0" smtClean="0"/>
          </a:p>
          <a:p>
            <a:pPr marL="0" indent="0">
              <a:buNone/>
            </a:pPr>
            <a:r>
              <a:rPr lang="en-US" dirty="0" err="1" smtClean="0"/>
              <a:t>Kuesioner</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mengetahui</a:t>
            </a:r>
            <a:r>
              <a:rPr lang="en-US" dirty="0" smtClean="0"/>
              <a:t>: </a:t>
            </a:r>
          </a:p>
          <a:p>
            <a:r>
              <a:rPr lang="en-US" dirty="0" err="1" smtClean="0"/>
              <a:t>Tujuan</a:t>
            </a:r>
            <a:r>
              <a:rPr lang="en-US" dirty="0" smtClean="0"/>
              <a:t> </a:t>
            </a:r>
            <a:r>
              <a:rPr lang="en-US" dirty="0" err="1" smtClean="0"/>
              <a:t>dari</a:t>
            </a:r>
            <a:r>
              <a:rPr lang="en-US" dirty="0" smtClean="0"/>
              <a:t> </a:t>
            </a:r>
            <a:r>
              <a:rPr lang="en-US" dirty="0" err="1" smtClean="0"/>
              <a:t>Pengembangan</a:t>
            </a:r>
            <a:r>
              <a:rPr lang="en-US" dirty="0" smtClean="0"/>
              <a:t> </a:t>
            </a:r>
            <a:r>
              <a:rPr lang="en-US" dirty="0" err="1" smtClean="0"/>
              <a:t>aplikasi</a:t>
            </a:r>
            <a:endParaRPr lang="en-US" dirty="0" smtClean="0"/>
          </a:p>
          <a:p>
            <a:r>
              <a:rPr lang="en-US" dirty="0" err="1" smtClean="0"/>
              <a:t>Siapa</a:t>
            </a:r>
            <a:r>
              <a:rPr lang="en-US" dirty="0" smtClean="0"/>
              <a:t> </a:t>
            </a:r>
            <a:r>
              <a:rPr lang="en-US" dirty="0" err="1" smtClean="0"/>
              <a:t>dan</a:t>
            </a:r>
            <a:r>
              <a:rPr lang="en-US" dirty="0" smtClean="0"/>
              <a:t> </a:t>
            </a:r>
            <a:r>
              <a:rPr lang="en-US" dirty="0" err="1" smtClean="0"/>
              <a:t>bagaimana</a:t>
            </a:r>
            <a:r>
              <a:rPr lang="en-US" dirty="0" smtClean="0"/>
              <a:t> </a:t>
            </a:r>
            <a:r>
              <a:rPr lang="en-US" dirty="0" err="1" smtClean="0"/>
              <a:t>pengguna</a:t>
            </a:r>
            <a:r>
              <a:rPr lang="en-US" dirty="0" smtClean="0"/>
              <a:t> </a:t>
            </a:r>
            <a:r>
              <a:rPr lang="en-US" dirty="0" err="1" smtClean="0"/>
              <a:t>aplikasinya</a:t>
            </a:r>
            <a:endParaRPr lang="en-US" dirty="0" smtClean="0"/>
          </a:p>
          <a:p>
            <a:r>
              <a:rPr lang="en-US" dirty="0" err="1" smtClean="0"/>
              <a:t>Manfaat</a:t>
            </a:r>
            <a:r>
              <a:rPr lang="en-US" dirty="0" smtClean="0"/>
              <a:t> </a:t>
            </a:r>
            <a:r>
              <a:rPr lang="en-US" dirty="0" err="1" smtClean="0"/>
              <a:t>aplikasi</a:t>
            </a:r>
            <a:r>
              <a:rPr lang="en-US" dirty="0" smtClean="0"/>
              <a:t> yang </a:t>
            </a:r>
            <a:r>
              <a:rPr lang="en-US" dirty="0" err="1" smtClean="0"/>
              <a:t>akan</a:t>
            </a:r>
            <a:r>
              <a:rPr lang="en-US" dirty="0" smtClean="0"/>
              <a:t> </a:t>
            </a:r>
            <a:r>
              <a:rPr lang="en-US" dirty="0" err="1" smtClean="0"/>
              <a:t>dibangun</a:t>
            </a:r>
            <a:endParaRPr lang="en-US" dirty="0" smtClean="0"/>
          </a:p>
          <a:p>
            <a:r>
              <a:rPr lang="en-US" dirty="0" err="1" smtClean="0"/>
              <a:t>Teknologi</a:t>
            </a:r>
            <a:r>
              <a:rPr lang="en-US" dirty="0" smtClean="0"/>
              <a:t> yang </a:t>
            </a:r>
            <a:r>
              <a:rPr lang="en-US" dirty="0" err="1" smtClean="0"/>
              <a:t>akan</a:t>
            </a:r>
            <a:r>
              <a:rPr lang="en-US" dirty="0" smtClean="0"/>
              <a:t> </a:t>
            </a:r>
            <a:r>
              <a:rPr lang="en-US" dirty="0" err="1" smtClean="0"/>
              <a:t>digunakan</a:t>
            </a:r>
            <a:endParaRPr lang="en-US" dirty="0" smtClean="0"/>
          </a:p>
          <a:p>
            <a:pPr marL="0" indent="0">
              <a:buNone/>
            </a:pPr>
            <a:endParaRPr lang="en-US" dirty="0" smtClean="0"/>
          </a:p>
          <a:p>
            <a:pPr marL="0" indent="0">
              <a:buNone/>
            </a:pPr>
            <a:r>
              <a:rPr lang="en-US" b="1" dirty="0" err="1" smtClean="0"/>
              <a:t>Kuesioner</a:t>
            </a:r>
            <a:r>
              <a:rPr lang="en-US" b="1" dirty="0" smtClean="0"/>
              <a:t> </a:t>
            </a:r>
            <a:r>
              <a:rPr lang="en-US" b="1" dirty="0" err="1" smtClean="0"/>
              <a:t>Pasca-pengembangan</a:t>
            </a:r>
            <a:endParaRPr lang="en-US" b="1" dirty="0" smtClean="0"/>
          </a:p>
          <a:p>
            <a:pPr marL="0" indent="0">
              <a:buNone/>
            </a:pPr>
            <a:r>
              <a:rPr lang="en-US" dirty="0" err="1" smtClean="0"/>
              <a:t>Kuesioner</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melihat</a:t>
            </a:r>
            <a:r>
              <a:rPr lang="en-US" dirty="0" smtClean="0"/>
              <a:t> </a:t>
            </a:r>
            <a:r>
              <a:rPr lang="en-US" dirty="0" err="1" smtClean="0"/>
              <a:t>optimalisasi</a:t>
            </a:r>
            <a:r>
              <a:rPr lang="en-US" dirty="0" smtClean="0"/>
              <a:t> </a:t>
            </a:r>
            <a:r>
              <a:rPr lang="en-US" dirty="0" err="1" smtClean="0"/>
              <a:t>aplikasi</a:t>
            </a:r>
            <a:r>
              <a:rPr lang="en-US" dirty="0" smtClean="0"/>
              <a:t> </a:t>
            </a:r>
            <a:r>
              <a:rPr lang="en-US" dirty="0" err="1" smtClean="0"/>
              <a:t>atau</a:t>
            </a:r>
            <a:r>
              <a:rPr lang="en-US" dirty="0" smtClean="0"/>
              <a:t> </a:t>
            </a:r>
            <a:r>
              <a:rPr lang="en-US" dirty="0" err="1" smtClean="0"/>
              <a:t>sistem</a:t>
            </a:r>
            <a:r>
              <a:rPr lang="en-US" dirty="0" smtClean="0"/>
              <a:t> yang </a:t>
            </a:r>
            <a:r>
              <a:rPr lang="en-US" dirty="0" err="1" smtClean="0"/>
              <a:t>telah</a:t>
            </a:r>
            <a:r>
              <a:rPr lang="en-US" dirty="0" smtClean="0"/>
              <a:t> </a:t>
            </a:r>
            <a:r>
              <a:rPr lang="en-US" dirty="0" err="1" smtClean="0"/>
              <a:t>dibangun</a:t>
            </a:r>
            <a:r>
              <a:rPr lang="en-US" dirty="0" smtClean="0"/>
              <a:t> (</a:t>
            </a:r>
            <a:r>
              <a:rPr lang="en-US" dirty="0" err="1" smtClean="0"/>
              <a:t>contohnya</a:t>
            </a:r>
            <a:r>
              <a:rPr lang="en-US" dirty="0" smtClean="0"/>
              <a:t> </a:t>
            </a:r>
            <a:r>
              <a:rPr lang="en-US" b="1" dirty="0" smtClean="0"/>
              <a:t>UAT</a:t>
            </a:r>
            <a:r>
              <a:rPr lang="en-US" dirty="0" smtClean="0"/>
              <a:t>)</a:t>
            </a:r>
            <a:endParaRPr lang="en-US" dirty="0"/>
          </a:p>
        </p:txBody>
      </p:sp>
    </p:spTree>
    <p:extLst>
      <p:ext uri="{BB962C8B-B14F-4D97-AF65-F5344CB8AC3E}">
        <p14:creationId xmlns:p14="http://schemas.microsoft.com/office/powerpoint/2010/main" val="245258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105400"/>
          </a:xfrm>
        </p:spPr>
        <p:txBody>
          <a:bodyPr>
            <a:normAutofit/>
          </a:bodyPr>
          <a:lstStyle/>
          <a:p>
            <a:pPr marL="0" indent="0">
              <a:buNone/>
            </a:pPr>
            <a:r>
              <a:rPr lang="en-US" sz="2800" b="1" dirty="0" err="1" smtClean="0"/>
              <a:t>Kelebihan</a:t>
            </a:r>
            <a:r>
              <a:rPr lang="en-US" sz="2800" b="1" dirty="0" smtClean="0"/>
              <a:t> </a:t>
            </a:r>
            <a:r>
              <a:rPr lang="en-US" sz="2800" b="1" dirty="0" err="1" smtClean="0"/>
              <a:t>survei</a:t>
            </a:r>
            <a:r>
              <a:rPr lang="en-US" sz="2800" b="1" dirty="0" smtClean="0"/>
              <a:t> (Questioner)</a:t>
            </a:r>
          </a:p>
          <a:p>
            <a:pPr>
              <a:buFont typeface="Wingdings" pitchFamily="2" charset="2"/>
              <a:buChar char="v"/>
            </a:pPr>
            <a:r>
              <a:rPr lang="en-US" sz="2800" dirty="0" err="1" smtClean="0"/>
              <a:t>Relatif</a:t>
            </a:r>
            <a:r>
              <a:rPr lang="en-US" sz="2800" dirty="0" smtClean="0"/>
              <a:t> </a:t>
            </a:r>
            <a:r>
              <a:rPr lang="en-US" sz="2800" dirty="0" err="1" smtClean="0"/>
              <a:t>Lebih</a:t>
            </a:r>
            <a:r>
              <a:rPr lang="en-US" sz="2800" dirty="0" smtClean="0"/>
              <a:t> </a:t>
            </a:r>
            <a:r>
              <a:rPr lang="en-US" sz="2800" dirty="0" err="1" smtClean="0"/>
              <a:t>mudah</a:t>
            </a:r>
            <a:r>
              <a:rPr lang="en-US" sz="2800" dirty="0" smtClean="0"/>
              <a:t> </a:t>
            </a:r>
            <a:r>
              <a:rPr lang="en-US" sz="2800" dirty="0" err="1" smtClean="0"/>
              <a:t>dalam</a:t>
            </a:r>
            <a:r>
              <a:rPr lang="en-US" sz="2800" dirty="0" smtClean="0"/>
              <a:t> </a:t>
            </a:r>
            <a:r>
              <a:rPr lang="en-US" sz="2800" dirty="0" err="1" smtClean="0"/>
              <a:t>mengumpulkan</a:t>
            </a:r>
            <a:r>
              <a:rPr lang="en-US" sz="2800" dirty="0" smtClean="0"/>
              <a:t> </a:t>
            </a:r>
            <a:r>
              <a:rPr lang="en-US" sz="2800" dirty="0" err="1" smtClean="0"/>
              <a:t>informasi</a:t>
            </a:r>
            <a:endParaRPr lang="en-US" sz="2800" dirty="0" smtClean="0"/>
          </a:p>
          <a:p>
            <a:pPr>
              <a:buFont typeface="Wingdings" pitchFamily="2" charset="2"/>
              <a:buChar char="v"/>
            </a:pPr>
            <a:r>
              <a:rPr lang="en-US" sz="2800" dirty="0" smtClean="0"/>
              <a:t>Data </a:t>
            </a:r>
            <a:r>
              <a:rPr lang="en-US" sz="2800" dirty="0" err="1" smtClean="0"/>
              <a:t>dan</a:t>
            </a:r>
            <a:r>
              <a:rPr lang="en-US" sz="2800" dirty="0" smtClean="0"/>
              <a:t> </a:t>
            </a:r>
            <a:r>
              <a:rPr lang="en-US" sz="2800" dirty="0" err="1" smtClean="0"/>
              <a:t>informasi</a:t>
            </a:r>
            <a:r>
              <a:rPr lang="en-US" sz="2800" dirty="0" smtClean="0"/>
              <a:t> </a:t>
            </a:r>
            <a:r>
              <a:rPr lang="en-US" sz="2800" dirty="0" err="1" smtClean="0"/>
              <a:t>terkumpul</a:t>
            </a:r>
            <a:r>
              <a:rPr lang="en-US" sz="2800" dirty="0" smtClean="0"/>
              <a:t> </a:t>
            </a:r>
            <a:r>
              <a:rPr lang="en-US" sz="2800" dirty="0" err="1" smtClean="0"/>
              <a:t>lebih</a:t>
            </a:r>
            <a:r>
              <a:rPr lang="en-US" sz="2800" dirty="0" smtClean="0"/>
              <a:t> </a:t>
            </a:r>
            <a:r>
              <a:rPr lang="en-US" sz="2800" dirty="0" err="1" smtClean="0"/>
              <a:t>cepat</a:t>
            </a:r>
            <a:endParaRPr lang="en-US" sz="2800" dirty="0" smtClean="0"/>
          </a:p>
          <a:p>
            <a:pPr marL="0" indent="0">
              <a:buNone/>
            </a:pPr>
            <a:endParaRPr lang="en-US" sz="2800" dirty="0"/>
          </a:p>
          <a:p>
            <a:pPr marL="0" indent="0">
              <a:buNone/>
            </a:pPr>
            <a:r>
              <a:rPr lang="en-US" sz="2800" b="1" dirty="0" err="1" smtClean="0"/>
              <a:t>Kekurangan</a:t>
            </a:r>
            <a:r>
              <a:rPr lang="en-US" sz="2800" dirty="0" smtClean="0"/>
              <a:t>  </a:t>
            </a:r>
            <a:r>
              <a:rPr lang="en-US" sz="2800" b="1" dirty="0" err="1" smtClean="0"/>
              <a:t>Survei</a:t>
            </a:r>
            <a:r>
              <a:rPr lang="en-US" sz="2800" b="1" dirty="0" smtClean="0"/>
              <a:t> </a:t>
            </a:r>
            <a:r>
              <a:rPr lang="en-US" sz="2800" b="1" dirty="0"/>
              <a:t>(Questioner)</a:t>
            </a:r>
          </a:p>
          <a:p>
            <a:pPr>
              <a:buFont typeface="Wingdings" pitchFamily="2" charset="2"/>
              <a:buChar char="v"/>
            </a:pPr>
            <a:r>
              <a:rPr lang="en-US" sz="2800" dirty="0" err="1" smtClean="0"/>
              <a:t>Kesalahan</a:t>
            </a:r>
            <a:r>
              <a:rPr lang="en-US" sz="2800" dirty="0" smtClean="0"/>
              <a:t> </a:t>
            </a:r>
            <a:r>
              <a:rPr lang="en-US" sz="2800" dirty="0" err="1" smtClean="0"/>
              <a:t>membuat</a:t>
            </a:r>
            <a:r>
              <a:rPr lang="en-US" sz="2800" dirty="0" smtClean="0"/>
              <a:t> </a:t>
            </a:r>
            <a:r>
              <a:rPr lang="en-US" sz="2800" dirty="0" err="1" smtClean="0"/>
              <a:t>survei</a:t>
            </a:r>
            <a:r>
              <a:rPr lang="en-US" sz="2800" dirty="0" smtClean="0"/>
              <a:t> </a:t>
            </a:r>
            <a:r>
              <a:rPr lang="en-US" sz="2800" dirty="0" err="1" smtClean="0"/>
              <a:t>akan</a:t>
            </a:r>
            <a:r>
              <a:rPr lang="en-US" sz="2800" dirty="0" smtClean="0"/>
              <a:t> </a:t>
            </a:r>
            <a:r>
              <a:rPr lang="en-US" sz="2800" dirty="0" err="1" smtClean="0"/>
              <a:t>berakibat</a:t>
            </a:r>
            <a:r>
              <a:rPr lang="en-US" sz="2800" dirty="0" smtClean="0"/>
              <a:t> </a:t>
            </a:r>
            <a:r>
              <a:rPr lang="en-US" sz="2800" dirty="0" err="1" smtClean="0"/>
              <a:t>pada</a:t>
            </a:r>
            <a:r>
              <a:rPr lang="en-US" sz="2800" dirty="0" smtClean="0"/>
              <a:t> </a:t>
            </a:r>
            <a:r>
              <a:rPr lang="en-US" sz="2800" dirty="0" err="1" smtClean="0"/>
              <a:t>informasi</a:t>
            </a:r>
            <a:r>
              <a:rPr lang="en-US" sz="2800" dirty="0" smtClean="0"/>
              <a:t> yang </a:t>
            </a:r>
            <a:r>
              <a:rPr lang="en-US" sz="2800" dirty="0" err="1" smtClean="0"/>
              <a:t>diperoleh</a:t>
            </a:r>
            <a:endParaRPr lang="en-US" sz="2800" dirty="0" smtClean="0"/>
          </a:p>
          <a:p>
            <a:pPr>
              <a:buFont typeface="Wingdings" pitchFamily="2" charset="2"/>
              <a:buChar char="v"/>
            </a:pPr>
            <a:r>
              <a:rPr lang="en-US" sz="2800" dirty="0" err="1" smtClean="0"/>
              <a:t>Bila</a:t>
            </a:r>
            <a:r>
              <a:rPr lang="en-US" sz="2800" dirty="0" smtClean="0"/>
              <a:t> </a:t>
            </a:r>
            <a:r>
              <a:rPr lang="en-US" sz="2800" dirty="0" err="1" smtClean="0"/>
              <a:t>respondennya</a:t>
            </a:r>
            <a:r>
              <a:rPr lang="en-US" sz="2800" dirty="0" smtClean="0"/>
              <a:t> </a:t>
            </a:r>
            <a:r>
              <a:rPr lang="en-US" sz="2800" dirty="0" err="1" smtClean="0"/>
              <a:t>tidak</a:t>
            </a:r>
            <a:r>
              <a:rPr lang="en-US" sz="2800" dirty="0" smtClean="0"/>
              <a:t> </a:t>
            </a:r>
            <a:r>
              <a:rPr lang="en-US" sz="2800" dirty="0" err="1" smtClean="0"/>
              <a:t>tepat</a:t>
            </a:r>
            <a:r>
              <a:rPr lang="en-US" sz="2800" dirty="0" smtClean="0"/>
              <a:t> </a:t>
            </a:r>
            <a:r>
              <a:rPr lang="en-US" sz="2800" dirty="0" err="1" smtClean="0"/>
              <a:t>akan</a:t>
            </a:r>
            <a:r>
              <a:rPr lang="en-US" sz="2800" dirty="0" smtClean="0"/>
              <a:t> </a:t>
            </a:r>
            <a:r>
              <a:rPr lang="en-US" sz="2800" dirty="0" err="1" smtClean="0"/>
              <a:t>membuat</a:t>
            </a:r>
            <a:r>
              <a:rPr lang="en-US" sz="2800" dirty="0" smtClean="0"/>
              <a:t> </a:t>
            </a:r>
            <a:r>
              <a:rPr lang="en-US" sz="2800" dirty="0" err="1" smtClean="0"/>
              <a:t>informasi</a:t>
            </a:r>
            <a:r>
              <a:rPr lang="en-US" sz="2800" dirty="0" smtClean="0"/>
              <a:t> </a:t>
            </a:r>
            <a:r>
              <a:rPr lang="en-US" sz="2800" dirty="0" err="1" smtClean="0"/>
              <a:t>menjadi</a:t>
            </a:r>
            <a:r>
              <a:rPr lang="en-US" sz="2800" dirty="0" smtClean="0"/>
              <a:t> bias</a:t>
            </a:r>
          </a:p>
          <a:p>
            <a:pPr marL="0" indent="0">
              <a:buNone/>
            </a:pPr>
            <a:endParaRPr lang="en-US" sz="2800" dirty="0"/>
          </a:p>
        </p:txBody>
      </p:sp>
    </p:spTree>
    <p:extLst>
      <p:ext uri="{BB962C8B-B14F-4D97-AF65-F5344CB8AC3E}">
        <p14:creationId xmlns:p14="http://schemas.microsoft.com/office/powerpoint/2010/main" val="4148332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205</TotalTime>
  <Words>1835</Words>
  <Application>Microsoft Office PowerPoint</Application>
  <PresentationFormat>On-screen Show (4:3)</PresentationFormat>
  <Paragraphs>207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NewsPrint</vt:lpstr>
      <vt:lpstr> Teknik Menggali Kebutuhan PL</vt:lpstr>
      <vt:lpstr>PowerPoint Presentation</vt:lpstr>
      <vt:lpstr>Slide Identity</vt:lpstr>
      <vt:lpstr>Faktor yang berpengaruh</vt:lpstr>
      <vt:lpstr>Kendala yang biasa dihadapi </vt:lpstr>
      <vt:lpstr>Jenis teknik menggali kebutuhan</vt:lpstr>
      <vt:lpstr>Survei (menggunakan questioner)</vt:lpstr>
      <vt:lpstr>Jenis Kuesioner</vt:lpstr>
      <vt:lpstr>PowerPoint Presentation</vt:lpstr>
      <vt:lpstr>Interview / Wa wancara(1) </vt:lpstr>
      <vt:lpstr>Interview/wawancara(2)</vt:lpstr>
      <vt:lpstr>Contoh Wawancara</vt:lpstr>
      <vt:lpstr>Observasi</vt:lpstr>
      <vt:lpstr>Kelebihan Teknik Observasi</vt:lpstr>
      <vt:lpstr>Kekurangan Teknik Observasi</vt:lpstr>
      <vt:lpstr>Analisis Dokumen</vt:lpstr>
      <vt:lpstr>Joint Application Development (JAD) </vt:lpstr>
      <vt:lpstr>Proses JAD</vt:lpstr>
      <vt:lpstr>Pelaku dalam JAD</vt:lpstr>
      <vt:lpstr>Ilustrasi JAD</vt:lpstr>
      <vt:lpstr>Contoh Mekanisme Penggalian kebutuhan PL dalam Studi Kasus (Berdasarkan Kisah Nyata) </vt:lpstr>
      <vt:lpstr>Masih ingat dengan gambar ini? Jadikan sebagai faktor analisis kebutuhan!</vt:lpstr>
      <vt:lpstr>PowerPoint Presentation</vt:lpstr>
      <vt:lpstr>PowerPoint Presentation</vt:lpstr>
      <vt:lpstr>PowerPoint Presentation</vt:lpstr>
      <vt:lpstr>PowerPoint Presentation</vt:lpstr>
      <vt:lpstr>Referensi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Menggali Kebutuhan PL</dc:title>
  <dc:creator>hanung</dc:creator>
  <cp:lastModifiedBy>hanung</cp:lastModifiedBy>
  <cp:revision>36</cp:revision>
  <dcterms:created xsi:type="dcterms:W3CDTF">2016-02-08T09:01:06Z</dcterms:created>
  <dcterms:modified xsi:type="dcterms:W3CDTF">2016-02-08T13:19:12Z</dcterms:modified>
</cp:coreProperties>
</file>