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58" r:id="rId7"/>
    <p:sldId id="264" r:id="rId8"/>
    <p:sldId id="263" r:id="rId9"/>
    <p:sldId id="265" r:id="rId10"/>
    <p:sldId id="266" r:id="rId11"/>
    <p:sldId id="276" r:id="rId12"/>
    <p:sldId id="267" r:id="rId13"/>
    <p:sldId id="268" r:id="rId14"/>
    <p:sldId id="269" r:id="rId15"/>
    <p:sldId id="270" r:id="rId16"/>
    <p:sldId id="271" r:id="rId17"/>
    <p:sldId id="277" r:id="rId18"/>
    <p:sldId id="272" r:id="rId19"/>
    <p:sldId id="273" r:id="rId20"/>
    <p:sldId id="274" r:id="rId21"/>
    <p:sldId id="278" r:id="rId22"/>
    <p:sldId id="275" r:id="rId23"/>
    <p:sldId id="279" r:id="rId24"/>
    <p:sldId id="283" r:id="rId25"/>
    <p:sldId id="287" r:id="rId26"/>
    <p:sldId id="280" r:id="rId27"/>
    <p:sldId id="281" r:id="rId28"/>
    <p:sldId id="282"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1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346F18-6657-466A-9DDF-1FC85B2B86E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3AEC6-B741-467C-8A6C-17ADCD525FC6}"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46F18-6657-466A-9DDF-1FC85B2B86E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46F18-6657-466A-9DDF-1FC85B2B86E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46F18-6657-466A-9DDF-1FC85B2B86E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46F18-6657-466A-9DDF-1FC85B2B86E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3AEC6-B741-467C-8A6C-17ADCD525FC6}"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346F18-6657-466A-9DDF-1FC85B2B86E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346F18-6657-466A-9DDF-1FC85B2B86E9}"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3AEC6-B741-467C-8A6C-17ADCD525FC6}"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346F18-6657-466A-9DDF-1FC85B2B86E9}"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46F18-6657-466A-9DDF-1FC85B2B86E9}"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46F18-6657-466A-9DDF-1FC85B2B86E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3AEC6-B741-467C-8A6C-17ADCD525FC6}"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46F18-6657-466A-9DDF-1FC85B2B86E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3AEC6-B741-467C-8A6C-17ADCD525F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346F18-6657-466A-9DDF-1FC85B2B86E9}" type="datetimeFigureOut">
              <a:rPr lang="en-US" smtClean="0"/>
              <a:t>2/28/2016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7A3AEC6-B741-467C-8A6C-17ADCD525FC6}"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3.bp.blogspot.com/-2kfPTfGFkjk/TvxsTZc0oAI/AAAAAAAAAdg/wAaOMLopCm8/s1600/image001.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bp.blogspot.com/-XBobA49o_kE/Tvxse17jDaI/AAAAAAAAAds/CUWJYpnitW4/s1600/image002.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2.bp.blogspot.com/-RTLF1rtGu0o/Tvxunu-W44I/AAAAAAAAAeE/iJPdeVon7Og/s1600/Data.gi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9.gif"/><Relationship Id="rId2" Type="http://schemas.openxmlformats.org/officeDocument/2006/relationships/hyperlink" Target="http://3.bp.blogspot.com/-fJ_MXm6LzKk/TvxvQiGx9-I/AAAAAAAAAeo/iko_YUePcvg/s1600/Database.gif" TargetMode="External"/><Relationship Id="rId1" Type="http://schemas.openxmlformats.org/officeDocument/2006/relationships/slideLayout" Target="../slideLayouts/slideLayout2.xml"/><Relationship Id="rId6" Type="http://schemas.openxmlformats.org/officeDocument/2006/relationships/hyperlink" Target="http://3.bp.blogspot.com/-kW00xBewWIo/Tvxv1dStKmI/AAAAAAAAAfM/tgvKkOzfp60/s1600/Proses+Manual.gif" TargetMode="External"/><Relationship Id="rId5" Type="http://schemas.openxmlformats.org/officeDocument/2006/relationships/image" Target="../media/image8.gif"/><Relationship Id="rId4" Type="http://schemas.openxmlformats.org/officeDocument/2006/relationships/hyperlink" Target="http://1.bp.blogspot.com/-pxDTmB8w_O4/Tvxva6j-pnI/AAAAAAAAAe0/0xFoZZ1ra9Q/s1600/Hard+Drive.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1.bp.blogspot.com/--6s1Pk-Px9Q/TvxwEJz6zyI/AAAAAAAAAfY/7XTc23a17BI/s1600/Konektor+off-page.gif"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hyperlink" Target="http://3.bp.blogspot.com/-hnqwz2M7ZvE/TvxwKACs54I/AAAAAAAAAfk/YGNEqU-xvkA/s1600/konektor.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Drawing1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Visio_Drawing2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package" Target="../embeddings/Microsoft_Visio_Drawing33.vsdx"/><Relationship Id="rId7" Type="http://schemas.openxmlformats.org/officeDocument/2006/relationships/package" Target="../embeddings/Microsoft_Visio_Drawing55.vsd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package" Target="../embeddings/Microsoft_Visio_Drawing44.vsdx"/><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265" y="236200"/>
            <a:ext cx="6424452" cy="2458083"/>
          </a:xfrm>
        </p:spPr>
        <p:txBody>
          <a:bodyPr>
            <a:noAutofit/>
          </a:bodyPr>
          <a:lstStyle/>
          <a:p>
            <a:r>
              <a:rPr lang="en-US" sz="6000" dirty="0" smtClean="0"/>
              <a:t/>
            </a:r>
            <a:br>
              <a:rPr lang="en-US" sz="6000" dirty="0" smtClean="0"/>
            </a:br>
            <a:r>
              <a:rPr lang="en-US" sz="6000" dirty="0" smtClean="0">
                <a:solidFill>
                  <a:schemeClr val="bg1"/>
                </a:solidFill>
              </a:rPr>
              <a:t>Unified Model Process;</a:t>
            </a:r>
            <a:br>
              <a:rPr lang="en-US" sz="6000" dirty="0" smtClean="0">
                <a:solidFill>
                  <a:schemeClr val="bg1"/>
                </a:solidFill>
              </a:rPr>
            </a:br>
            <a:r>
              <a:rPr lang="en-US" sz="6000" dirty="0" err="1" smtClean="0">
                <a:solidFill>
                  <a:schemeClr val="bg1"/>
                </a:solidFill>
              </a:rPr>
              <a:t>Modul</a:t>
            </a:r>
            <a:r>
              <a:rPr lang="en-US" sz="6000" dirty="0" smtClean="0">
                <a:solidFill>
                  <a:schemeClr val="bg1"/>
                </a:solidFill>
              </a:rPr>
              <a:t> Inception</a:t>
            </a:r>
            <a:endParaRPr lang="id-ID" sz="6000" dirty="0">
              <a:solidFill>
                <a:schemeClr val="bg1"/>
              </a:solidFill>
            </a:endParaRPr>
          </a:p>
        </p:txBody>
      </p:sp>
      <p:sp>
        <p:nvSpPr>
          <p:cNvPr id="3" name="Subtitle 2"/>
          <p:cNvSpPr>
            <a:spLocks noGrp="1"/>
          </p:cNvSpPr>
          <p:nvPr>
            <p:ph type="subTitle" idx="1"/>
          </p:nvPr>
        </p:nvSpPr>
        <p:spPr>
          <a:xfrm>
            <a:off x="948021" y="3149600"/>
            <a:ext cx="7414529" cy="1847692"/>
          </a:xfrm>
        </p:spPr>
        <p:txBody>
          <a:bodyPr>
            <a:noAutofit/>
          </a:bodyPr>
          <a:lstStyle/>
          <a:p>
            <a:endParaRPr lang="en-US" sz="2400" dirty="0" smtClean="0"/>
          </a:p>
          <a:p>
            <a:r>
              <a:rPr lang="en-US" sz="2400" b="1" dirty="0" err="1"/>
              <a:t>Oleh</a:t>
            </a:r>
            <a:r>
              <a:rPr lang="en-US" sz="2400" b="1" dirty="0"/>
              <a:t> : Tim Pembina MK </a:t>
            </a:r>
            <a:r>
              <a:rPr lang="en-US" sz="2400" b="1" dirty="0" err="1"/>
              <a:t>Rekayasa</a:t>
            </a:r>
            <a:r>
              <a:rPr lang="en-US" sz="2400" b="1" dirty="0"/>
              <a:t> </a:t>
            </a:r>
            <a:r>
              <a:rPr lang="en-US" sz="2400" b="1" dirty="0" err="1"/>
              <a:t>Perangkat</a:t>
            </a:r>
            <a:r>
              <a:rPr lang="en-US" sz="2400" b="1" dirty="0"/>
              <a:t> </a:t>
            </a:r>
            <a:r>
              <a:rPr lang="en-US" sz="2400" b="1" dirty="0" err="1"/>
              <a:t>Lunak</a:t>
            </a:r>
            <a:endParaRPr lang="en-US" sz="2400" b="1" dirty="0"/>
          </a:p>
          <a:p>
            <a:r>
              <a:rPr lang="en-US" sz="2400" dirty="0"/>
              <a:t>Program </a:t>
            </a:r>
            <a:r>
              <a:rPr lang="en-US" sz="2400" dirty="0" err="1"/>
              <a:t>Studi</a:t>
            </a:r>
            <a:r>
              <a:rPr lang="en-US" sz="2400" dirty="0"/>
              <a:t> </a:t>
            </a:r>
            <a:r>
              <a:rPr lang="en-US" sz="2400" dirty="0" err="1"/>
              <a:t>Manajemen</a:t>
            </a:r>
            <a:r>
              <a:rPr lang="en-US" sz="2400" dirty="0"/>
              <a:t> </a:t>
            </a:r>
            <a:r>
              <a:rPr lang="en-US" sz="2400" dirty="0" err="1"/>
              <a:t>informatika</a:t>
            </a:r>
            <a:endParaRPr lang="en-US" sz="2400" dirty="0"/>
          </a:p>
          <a:p>
            <a:r>
              <a:rPr lang="en-US" sz="2400" dirty="0" err="1"/>
              <a:t>Fakultas</a:t>
            </a:r>
            <a:r>
              <a:rPr lang="en-US" sz="2400" dirty="0"/>
              <a:t> </a:t>
            </a:r>
            <a:r>
              <a:rPr lang="en-US" sz="2400" dirty="0" err="1"/>
              <a:t>Ilmu</a:t>
            </a:r>
            <a:r>
              <a:rPr lang="en-US" sz="2400" dirty="0"/>
              <a:t> </a:t>
            </a:r>
            <a:r>
              <a:rPr lang="en-US" sz="2400" dirty="0" err="1"/>
              <a:t>Terapan</a:t>
            </a:r>
            <a:endParaRPr lang="en-US" sz="2400" dirty="0"/>
          </a:p>
          <a:p>
            <a:r>
              <a:rPr lang="en-US" sz="2400" dirty="0" err="1"/>
              <a:t>Universitas</a:t>
            </a:r>
            <a:r>
              <a:rPr lang="en-US" sz="2400" dirty="0"/>
              <a:t> Telkom</a:t>
            </a:r>
          </a:p>
          <a:p>
            <a:endParaRPr lang="en-US" sz="2400" dirty="0" smtClean="0"/>
          </a:p>
        </p:txBody>
      </p:sp>
      <p:sp>
        <p:nvSpPr>
          <p:cNvPr id="5" name="Subtitle 2"/>
          <p:cNvSpPr txBox="1">
            <a:spLocks/>
          </p:cNvSpPr>
          <p:nvPr/>
        </p:nvSpPr>
        <p:spPr>
          <a:xfrm>
            <a:off x="596054" y="5460899"/>
            <a:ext cx="6856663" cy="138853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nSpc>
                <a:spcPct val="100000"/>
              </a:lnSpc>
            </a:pPr>
            <a:r>
              <a:rPr lang="en-US" sz="1700" b="1" dirty="0" smtClean="0">
                <a:solidFill>
                  <a:schemeClr val="tx1">
                    <a:lumMod val="50000"/>
                    <a:lumOff val="50000"/>
                  </a:schemeClr>
                </a:solidFill>
              </a:rPr>
              <a:t>MI1042 </a:t>
            </a:r>
            <a:r>
              <a:rPr lang="en-US" sz="1700" b="1" dirty="0">
                <a:solidFill>
                  <a:schemeClr val="tx1">
                    <a:lumMod val="50000"/>
                    <a:lumOff val="50000"/>
                  </a:schemeClr>
                </a:solidFill>
              </a:rPr>
              <a:t>– RPL | </a:t>
            </a:r>
            <a:r>
              <a:rPr lang="en-US" sz="1700" b="1" dirty="0" err="1">
                <a:solidFill>
                  <a:schemeClr val="tx1">
                    <a:lumMod val="50000"/>
                    <a:lumOff val="50000"/>
                  </a:schemeClr>
                </a:solidFill>
              </a:rPr>
              <a:t>Genap</a:t>
            </a:r>
            <a:r>
              <a:rPr lang="en-US" sz="1700" b="1" dirty="0">
                <a:solidFill>
                  <a:schemeClr val="tx1">
                    <a:lumMod val="50000"/>
                    <a:lumOff val="50000"/>
                  </a:schemeClr>
                </a:solidFill>
              </a:rPr>
              <a:t> </a:t>
            </a:r>
            <a:r>
              <a:rPr lang="en-US" sz="1700" b="1" dirty="0" smtClean="0">
                <a:solidFill>
                  <a:schemeClr val="tx1">
                    <a:lumMod val="50000"/>
                    <a:lumOff val="50000"/>
                  </a:schemeClr>
                </a:solidFill>
              </a:rPr>
              <a:t>2015-2016</a:t>
            </a:r>
            <a:endParaRPr lang="en-US" sz="1700" b="1" dirty="0">
              <a:solidFill>
                <a:schemeClr val="tx1">
                  <a:lumMod val="50000"/>
                  <a:lumOff val="50000"/>
                </a:schemeClr>
              </a:solidFill>
            </a:endParaRPr>
          </a:p>
          <a:p>
            <a:pPr algn="r">
              <a:lnSpc>
                <a:spcPct val="100000"/>
              </a:lnSpc>
            </a:pPr>
            <a:r>
              <a:rPr lang="en-US" sz="1400" i="1" dirty="0">
                <a:solidFill>
                  <a:schemeClr val="tx1">
                    <a:lumMod val="50000"/>
                    <a:lumOff val="50000"/>
                  </a:schemeClr>
                </a:solidFill>
              </a:rPr>
              <a:t>.: </a:t>
            </a:r>
            <a:r>
              <a:rPr lang="en-US" sz="1400" i="1" dirty="0" err="1">
                <a:solidFill>
                  <a:schemeClr val="tx1">
                    <a:lumMod val="50000"/>
                    <a:lumOff val="50000"/>
                  </a:schemeClr>
                </a:solidFill>
              </a:rPr>
              <a:t>Hanya</a:t>
            </a:r>
            <a:r>
              <a:rPr lang="en-US" sz="1400" i="1" dirty="0">
                <a:solidFill>
                  <a:schemeClr val="tx1">
                    <a:lumMod val="50000"/>
                    <a:lumOff val="50000"/>
                  </a:schemeClr>
                </a:solidFill>
              </a:rPr>
              <a:t> </a:t>
            </a:r>
            <a:r>
              <a:rPr lang="en-US" sz="1400" i="1" dirty="0" err="1">
                <a:solidFill>
                  <a:schemeClr val="tx1">
                    <a:lumMod val="50000"/>
                    <a:lumOff val="50000"/>
                  </a:schemeClr>
                </a:solidFill>
              </a:rPr>
              <a:t>untuk</a:t>
            </a:r>
            <a:r>
              <a:rPr lang="en-US" sz="1400" i="1" dirty="0">
                <a:solidFill>
                  <a:schemeClr val="tx1">
                    <a:lumMod val="50000"/>
                    <a:lumOff val="50000"/>
                  </a:schemeClr>
                </a:solidFill>
              </a:rPr>
              <a:t> </a:t>
            </a:r>
            <a:r>
              <a:rPr lang="en-US" sz="1400" i="1" dirty="0" err="1">
                <a:solidFill>
                  <a:schemeClr val="tx1">
                    <a:lumMod val="50000"/>
                    <a:lumOff val="50000"/>
                  </a:schemeClr>
                </a:solidFill>
              </a:rPr>
              <a:t>kepentingan</a:t>
            </a:r>
            <a:r>
              <a:rPr lang="en-US" sz="1400" i="1" dirty="0">
                <a:solidFill>
                  <a:schemeClr val="tx1">
                    <a:lumMod val="50000"/>
                    <a:lumOff val="50000"/>
                  </a:schemeClr>
                </a:solidFill>
              </a:rPr>
              <a:t> </a:t>
            </a:r>
            <a:r>
              <a:rPr lang="en-US" sz="1400" i="1" dirty="0" err="1">
                <a:solidFill>
                  <a:schemeClr val="tx1">
                    <a:lumMod val="50000"/>
                    <a:lumOff val="50000"/>
                  </a:schemeClr>
                </a:solidFill>
              </a:rPr>
              <a:t>pengajaran</a:t>
            </a:r>
            <a:r>
              <a:rPr lang="en-US" sz="1400" i="1" dirty="0">
                <a:solidFill>
                  <a:schemeClr val="tx1">
                    <a:lumMod val="50000"/>
                    <a:lumOff val="50000"/>
                  </a:schemeClr>
                </a:solidFill>
              </a:rPr>
              <a:t> di </a:t>
            </a:r>
            <a:r>
              <a:rPr lang="en-US" sz="1400" i="1" dirty="0" err="1">
                <a:solidFill>
                  <a:schemeClr val="tx1">
                    <a:lumMod val="50000"/>
                    <a:lumOff val="50000"/>
                  </a:schemeClr>
                </a:solidFill>
              </a:rPr>
              <a:t>lingkungan</a:t>
            </a:r>
            <a:r>
              <a:rPr lang="en-US" sz="1400" i="1" dirty="0">
                <a:solidFill>
                  <a:schemeClr val="tx1">
                    <a:lumMod val="50000"/>
                    <a:lumOff val="50000"/>
                  </a:schemeClr>
                </a:solidFill>
              </a:rPr>
              <a:t> </a:t>
            </a:r>
            <a:r>
              <a:rPr lang="en-US" sz="1400" i="1" dirty="0" err="1" smtClean="0">
                <a:solidFill>
                  <a:schemeClr val="tx1">
                    <a:lumMod val="50000"/>
                    <a:lumOff val="50000"/>
                  </a:schemeClr>
                </a:solidFill>
              </a:rPr>
              <a:t>Fakultas</a:t>
            </a:r>
            <a:r>
              <a:rPr lang="en-US" sz="1400" i="1" dirty="0" smtClean="0">
                <a:solidFill>
                  <a:schemeClr val="tx1">
                    <a:lumMod val="50000"/>
                    <a:lumOff val="50000"/>
                  </a:schemeClr>
                </a:solidFill>
              </a:rPr>
              <a:t> </a:t>
            </a:r>
            <a:r>
              <a:rPr lang="en-US" sz="1400" i="1" dirty="0" err="1" smtClean="0">
                <a:solidFill>
                  <a:schemeClr val="tx1">
                    <a:lumMod val="50000"/>
                    <a:lumOff val="50000"/>
                  </a:schemeClr>
                </a:solidFill>
              </a:rPr>
              <a:t>Ilmu</a:t>
            </a:r>
            <a:r>
              <a:rPr lang="en-US" sz="1400" i="1" dirty="0" smtClean="0">
                <a:solidFill>
                  <a:schemeClr val="tx1">
                    <a:lumMod val="50000"/>
                    <a:lumOff val="50000"/>
                  </a:schemeClr>
                </a:solidFill>
              </a:rPr>
              <a:t> </a:t>
            </a:r>
            <a:r>
              <a:rPr lang="en-US" sz="1400" i="1" dirty="0" err="1" smtClean="0">
                <a:solidFill>
                  <a:schemeClr val="tx1">
                    <a:lumMod val="50000"/>
                    <a:lumOff val="50000"/>
                  </a:schemeClr>
                </a:solidFill>
              </a:rPr>
              <a:t>Terapan</a:t>
            </a:r>
            <a:r>
              <a:rPr lang="en-US" sz="1400" i="1" dirty="0" smtClean="0">
                <a:solidFill>
                  <a:schemeClr val="tx1">
                    <a:lumMod val="50000"/>
                    <a:lumOff val="50000"/>
                  </a:schemeClr>
                </a:solidFill>
              </a:rPr>
              <a:t> – </a:t>
            </a:r>
            <a:r>
              <a:rPr lang="en-US" sz="1400" i="1" dirty="0" err="1" smtClean="0">
                <a:solidFill>
                  <a:schemeClr val="tx1">
                    <a:lumMod val="50000"/>
                    <a:lumOff val="50000"/>
                  </a:schemeClr>
                </a:solidFill>
              </a:rPr>
              <a:t>Universitas</a:t>
            </a:r>
            <a:r>
              <a:rPr lang="en-US" sz="1400" i="1" dirty="0" smtClean="0">
                <a:solidFill>
                  <a:schemeClr val="tx1">
                    <a:lumMod val="50000"/>
                    <a:lumOff val="50000"/>
                  </a:schemeClr>
                </a:solidFill>
              </a:rPr>
              <a:t> Telkom:.</a:t>
            </a:r>
            <a:endParaRPr lang="id-ID" sz="1400" i="1" dirty="0">
              <a:solidFill>
                <a:schemeClr val="tx1">
                  <a:lumMod val="50000"/>
                  <a:lumOff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189" y="4480873"/>
            <a:ext cx="1004852" cy="1634932"/>
          </a:xfrm>
          <a:prstGeom prst="rect">
            <a:avLst/>
          </a:prstGeom>
        </p:spPr>
      </p:pic>
    </p:spTree>
    <p:extLst>
      <p:ext uri="{BB962C8B-B14F-4D97-AF65-F5344CB8AC3E}">
        <p14:creationId xmlns:p14="http://schemas.microsoft.com/office/powerpoint/2010/main" val="426624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Contoh</a:t>
            </a:r>
            <a:r>
              <a:rPr lang="en-US" dirty="0" smtClean="0"/>
              <a:t> </a:t>
            </a:r>
            <a:r>
              <a:rPr lang="en-US" dirty="0" err="1" smtClean="0"/>
              <a:t>gambar</a:t>
            </a:r>
            <a:r>
              <a:rPr lang="en-US" dirty="0" smtClean="0"/>
              <a:t> </a:t>
            </a:r>
            <a:r>
              <a:rPr lang="en-US" dirty="0" err="1" smtClean="0"/>
              <a:t>Flowmap</a:t>
            </a:r>
            <a:endParaRPr lang="en-US" dirty="0"/>
          </a:p>
        </p:txBody>
      </p:sp>
      <p:pic>
        <p:nvPicPr>
          <p:cNvPr id="4" name="Picture 3" descr="http://3.bp.blogspot.com/-2kfPTfGFkjk/TvxsTZc0oAI/AAAAAAAAAdg/wAaOMLopCm8/s320/image00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6172200" cy="4724400"/>
          </a:xfrm>
          <a:prstGeom prst="rect">
            <a:avLst/>
          </a:prstGeom>
          <a:noFill/>
          <a:ln>
            <a:noFill/>
          </a:ln>
        </p:spPr>
      </p:pic>
      <p:sp>
        <p:nvSpPr>
          <p:cNvPr id="5" name="Line Callout 1 4"/>
          <p:cNvSpPr/>
          <p:nvPr/>
        </p:nvSpPr>
        <p:spPr>
          <a:xfrm>
            <a:off x="6863255" y="1885293"/>
            <a:ext cx="2209800" cy="528145"/>
          </a:xfrm>
          <a:prstGeom prst="borderCallout1">
            <a:avLst>
              <a:gd name="adj1" fmla="val 840"/>
              <a:gd name="adj2" fmla="val 942"/>
              <a:gd name="adj3" fmla="val -45709"/>
              <a:gd name="adj4" fmla="val -81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 In Charge/Actor</a:t>
            </a:r>
            <a:endParaRPr lang="en-US" dirty="0"/>
          </a:p>
        </p:txBody>
      </p:sp>
      <p:sp>
        <p:nvSpPr>
          <p:cNvPr id="6" name="Line Callout 1 5"/>
          <p:cNvSpPr/>
          <p:nvPr/>
        </p:nvSpPr>
        <p:spPr>
          <a:xfrm>
            <a:off x="6863255" y="3352800"/>
            <a:ext cx="2209800" cy="528145"/>
          </a:xfrm>
          <a:prstGeom prst="borderCallout1">
            <a:avLst>
              <a:gd name="adj1" fmla="val 840"/>
              <a:gd name="adj2" fmla="val 942"/>
              <a:gd name="adj3" fmla="val 112500"/>
              <a:gd name="adj4" fmla="val -117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cxnSp>
        <p:nvCxnSpPr>
          <p:cNvPr id="8" name="Straight Connector 7"/>
          <p:cNvCxnSpPr>
            <a:endCxn id="5" idx="2"/>
          </p:cNvCxnSpPr>
          <p:nvPr/>
        </p:nvCxnSpPr>
        <p:spPr>
          <a:xfrm>
            <a:off x="1905000" y="1676400"/>
            <a:ext cx="4958255" cy="472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5" idx="3"/>
          </p:cNvCxnSpPr>
          <p:nvPr/>
        </p:nvCxnSpPr>
        <p:spPr>
          <a:xfrm>
            <a:off x="6400800" y="1676400"/>
            <a:ext cx="1567355" cy="2088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5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pPr algn="just"/>
            <a:r>
              <a:rPr lang="en-US" sz="2400" dirty="0" err="1">
                <a:latin typeface="+mn-lt"/>
              </a:rPr>
              <a:t>Dalam</a:t>
            </a:r>
            <a:r>
              <a:rPr lang="en-US" sz="2400" dirty="0">
                <a:latin typeface="+mn-lt"/>
              </a:rPr>
              <a:t> </a:t>
            </a:r>
            <a:r>
              <a:rPr lang="en-US" sz="2400" dirty="0" err="1">
                <a:latin typeface="+mn-lt"/>
              </a:rPr>
              <a:t>flowmap</a:t>
            </a:r>
            <a:r>
              <a:rPr lang="en-US" sz="2400" dirty="0">
                <a:latin typeface="+mn-lt"/>
              </a:rPr>
              <a:t>, </a:t>
            </a:r>
            <a:r>
              <a:rPr lang="en-US" sz="2400" dirty="0" err="1" smtClean="0">
                <a:latin typeface="+mn-lt"/>
              </a:rPr>
              <a:t>dapat</a:t>
            </a:r>
            <a:r>
              <a:rPr lang="en-US" sz="2400" dirty="0" smtClean="0">
                <a:latin typeface="+mn-lt"/>
              </a:rPr>
              <a:t> </a:t>
            </a:r>
            <a:r>
              <a:rPr lang="en-US" sz="2400" b="1" u="sng" dirty="0" err="1" smtClean="0">
                <a:latin typeface="+mn-lt"/>
              </a:rPr>
              <a:t>dilihat</a:t>
            </a:r>
            <a:r>
              <a:rPr lang="en-US" sz="2400" dirty="0" smtClean="0">
                <a:latin typeface="+mn-lt"/>
              </a:rPr>
              <a:t> </a:t>
            </a:r>
            <a:r>
              <a:rPr lang="en-US" sz="2400" dirty="0" err="1">
                <a:latin typeface="+mn-lt"/>
              </a:rPr>
              <a:t>keterkaitan</a:t>
            </a:r>
            <a:r>
              <a:rPr lang="en-US" sz="2400" dirty="0">
                <a:latin typeface="+mn-lt"/>
              </a:rPr>
              <a:t> </a:t>
            </a:r>
            <a:r>
              <a:rPr lang="en-US" sz="2400" dirty="0" err="1">
                <a:latin typeface="+mn-lt"/>
              </a:rPr>
              <a:t>antar</a:t>
            </a:r>
            <a:r>
              <a:rPr lang="en-US" sz="2400" dirty="0">
                <a:latin typeface="+mn-lt"/>
              </a:rPr>
              <a:t> proses </a:t>
            </a:r>
            <a:r>
              <a:rPr lang="en-US" sz="2400" dirty="0" err="1">
                <a:latin typeface="+mn-lt"/>
              </a:rPr>
              <a:t>satu</a:t>
            </a:r>
            <a:r>
              <a:rPr lang="en-US" sz="2400" dirty="0">
                <a:latin typeface="+mn-lt"/>
              </a:rPr>
              <a:t> </a:t>
            </a:r>
            <a:r>
              <a:rPr lang="en-US" sz="2400" dirty="0" err="1" smtClean="0">
                <a:latin typeface="+mn-lt"/>
              </a:rPr>
              <a:t>dengan</a:t>
            </a:r>
            <a:r>
              <a:rPr lang="en-US" sz="2400" dirty="0" smtClean="0">
                <a:latin typeface="+mn-lt"/>
              </a:rPr>
              <a:t> proses yang </a:t>
            </a:r>
            <a:r>
              <a:rPr lang="en-US" sz="2400" dirty="0">
                <a:latin typeface="+mn-lt"/>
              </a:rPr>
              <a:t>lain </a:t>
            </a:r>
            <a:r>
              <a:rPr lang="en-US" sz="2400" dirty="0" err="1">
                <a:latin typeface="+mn-lt"/>
              </a:rPr>
              <a:t>sekaligus</a:t>
            </a:r>
            <a:r>
              <a:rPr lang="en-US" sz="2400" dirty="0">
                <a:latin typeface="+mn-lt"/>
              </a:rPr>
              <a:t> </a:t>
            </a:r>
            <a:r>
              <a:rPr lang="en-US" sz="2400" dirty="0" err="1">
                <a:latin typeface="+mn-lt"/>
              </a:rPr>
              <a:t>memperlihatkan</a:t>
            </a:r>
            <a:r>
              <a:rPr lang="en-US" sz="2400" dirty="0">
                <a:latin typeface="+mn-lt"/>
              </a:rPr>
              <a:t> level </a:t>
            </a:r>
            <a:r>
              <a:rPr lang="en-US" sz="2400" dirty="0" err="1">
                <a:latin typeface="+mn-lt"/>
              </a:rPr>
              <a:t>kedalaman</a:t>
            </a:r>
            <a:r>
              <a:rPr lang="en-US" sz="2400" dirty="0">
                <a:latin typeface="+mn-lt"/>
              </a:rPr>
              <a:t>/</a:t>
            </a:r>
            <a:r>
              <a:rPr lang="en-US" sz="2400" dirty="0" err="1">
                <a:latin typeface="+mn-lt"/>
              </a:rPr>
              <a:t>detil</a:t>
            </a:r>
            <a:r>
              <a:rPr lang="en-US" sz="2400" dirty="0">
                <a:latin typeface="+mn-lt"/>
              </a:rPr>
              <a:t> </a:t>
            </a:r>
            <a:r>
              <a:rPr lang="en-US" sz="2400" dirty="0" err="1">
                <a:latin typeface="+mn-lt"/>
              </a:rPr>
              <a:t>jalannya</a:t>
            </a:r>
            <a:r>
              <a:rPr lang="en-US" sz="2400" dirty="0">
                <a:latin typeface="+mn-lt"/>
              </a:rPr>
              <a:t> </a:t>
            </a:r>
            <a:r>
              <a:rPr lang="en-US" sz="2400" dirty="0" smtClean="0">
                <a:latin typeface="+mn-lt"/>
              </a:rPr>
              <a:t>proses. Hal yang </a:t>
            </a:r>
            <a:r>
              <a:rPr lang="en-US" sz="2400" dirty="0" err="1" smtClean="0">
                <a:latin typeface="+mn-lt"/>
              </a:rPr>
              <a:t>perlu</a:t>
            </a:r>
            <a:r>
              <a:rPr lang="en-US" sz="2400" dirty="0" smtClean="0">
                <a:latin typeface="+mn-lt"/>
              </a:rPr>
              <a:t> </a:t>
            </a:r>
            <a:r>
              <a:rPr lang="en-US" sz="2400" dirty="0" err="1" smtClean="0">
                <a:latin typeface="+mn-lt"/>
              </a:rPr>
              <a:t>menjadi</a:t>
            </a:r>
            <a:r>
              <a:rPr lang="en-US" sz="2400" dirty="0" smtClean="0">
                <a:latin typeface="+mn-lt"/>
              </a:rPr>
              <a:t> </a:t>
            </a:r>
            <a:r>
              <a:rPr lang="en-US" sz="2400" dirty="0" err="1" smtClean="0">
                <a:latin typeface="+mn-lt"/>
              </a:rPr>
              <a:t>catatan</a:t>
            </a:r>
            <a:r>
              <a:rPr lang="en-US" sz="2400" dirty="0" smtClean="0">
                <a:latin typeface="+mn-lt"/>
              </a:rPr>
              <a:t> </a:t>
            </a:r>
            <a:r>
              <a:rPr lang="en-US" sz="2400" dirty="0" err="1" smtClean="0">
                <a:latin typeface="+mn-lt"/>
              </a:rPr>
              <a:t>bahwa</a:t>
            </a:r>
            <a:r>
              <a:rPr lang="en-US" sz="2400" dirty="0" smtClean="0">
                <a:latin typeface="+mn-lt"/>
              </a:rPr>
              <a:t> </a:t>
            </a:r>
            <a:r>
              <a:rPr lang="en-US" sz="2400" dirty="0" err="1" smtClean="0">
                <a:latin typeface="+mn-lt"/>
              </a:rPr>
              <a:t>setiap</a:t>
            </a:r>
            <a:r>
              <a:rPr lang="en-US" sz="2400" dirty="0" smtClean="0">
                <a:latin typeface="+mn-lt"/>
              </a:rPr>
              <a:t> </a:t>
            </a:r>
            <a:r>
              <a:rPr lang="en-US" sz="2400" dirty="0" err="1" smtClean="0">
                <a:latin typeface="+mn-lt"/>
              </a:rPr>
              <a:t>aktivitas</a:t>
            </a:r>
            <a:r>
              <a:rPr lang="en-US" sz="2400" dirty="0" smtClean="0">
                <a:latin typeface="+mn-lt"/>
              </a:rPr>
              <a:t> </a:t>
            </a:r>
            <a:r>
              <a:rPr lang="en-US" sz="2400" dirty="0" err="1" smtClean="0">
                <a:latin typeface="+mn-lt"/>
              </a:rPr>
              <a:t>dalam</a:t>
            </a:r>
            <a:r>
              <a:rPr lang="en-US" sz="2400" dirty="0" smtClean="0">
                <a:latin typeface="+mn-lt"/>
              </a:rPr>
              <a:t> </a:t>
            </a:r>
            <a:r>
              <a:rPr lang="en-US" sz="2400" dirty="0" err="1" smtClean="0">
                <a:latin typeface="+mn-lt"/>
              </a:rPr>
              <a:t>flowmap</a:t>
            </a:r>
            <a:r>
              <a:rPr lang="en-US" sz="2400" dirty="0" smtClean="0">
                <a:latin typeface="+mn-lt"/>
              </a:rPr>
              <a:t> </a:t>
            </a:r>
            <a:r>
              <a:rPr lang="en-US" sz="2400" dirty="0" err="1" smtClean="0">
                <a:latin typeface="+mn-lt"/>
              </a:rPr>
              <a:t>merupakan</a:t>
            </a:r>
            <a:r>
              <a:rPr lang="en-US" sz="2400" dirty="0" smtClean="0">
                <a:latin typeface="+mn-lt"/>
              </a:rPr>
              <a:t> </a:t>
            </a:r>
            <a:r>
              <a:rPr lang="en-US" sz="2400" dirty="0" err="1" smtClean="0">
                <a:latin typeface="+mn-lt"/>
              </a:rPr>
              <a:t>hubungan</a:t>
            </a:r>
            <a:r>
              <a:rPr lang="en-US" sz="2400" dirty="0" smtClean="0">
                <a:latin typeface="+mn-lt"/>
              </a:rPr>
              <a:t> </a:t>
            </a:r>
            <a:r>
              <a:rPr lang="en-US" sz="2400" b="1" dirty="0" err="1" smtClean="0">
                <a:latin typeface="+mn-lt"/>
              </a:rPr>
              <a:t>sebab</a:t>
            </a:r>
            <a:r>
              <a:rPr lang="en-US" sz="2400" b="1" dirty="0" err="1">
                <a:latin typeface="+mn-lt"/>
              </a:rPr>
              <a:t>-</a:t>
            </a:r>
            <a:r>
              <a:rPr lang="en-US" sz="2400" b="1" dirty="0" err="1" smtClean="0">
                <a:latin typeface="+mn-lt"/>
              </a:rPr>
              <a:t>akibat</a:t>
            </a:r>
            <a:endParaRPr lang="en-US" sz="2400" b="1" dirty="0">
              <a:latin typeface="+mn-lt"/>
            </a:endParaRPr>
          </a:p>
        </p:txBody>
      </p:sp>
      <p:pic>
        <p:nvPicPr>
          <p:cNvPr id="5" name="Picture 4" descr="http://1.bp.blogspot.com/-XBobA49o_kE/Tvxse17jDaI/AAAAAAAAAds/CUWJYpnitW4/s320/image002.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486400" cy="3962400"/>
          </a:xfrm>
          <a:prstGeom prst="rect">
            <a:avLst/>
          </a:prstGeom>
          <a:noFill/>
          <a:ln>
            <a:noFill/>
          </a:ln>
        </p:spPr>
      </p:pic>
    </p:spTree>
    <p:extLst>
      <p:ext uri="{BB962C8B-B14F-4D97-AF65-F5344CB8AC3E}">
        <p14:creationId xmlns:p14="http://schemas.microsoft.com/office/powerpoint/2010/main" val="250267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Simbol</a:t>
            </a:r>
            <a:r>
              <a:rPr lang="en-US" dirty="0" smtClean="0"/>
              <a:t> </a:t>
            </a:r>
            <a:r>
              <a:rPr lang="en-US" dirty="0" err="1" smtClean="0"/>
              <a:t>Flowmap</a:t>
            </a:r>
            <a:r>
              <a:rPr lang="en-US" dirty="0" smtClean="0"/>
              <a:t>(1)</a:t>
            </a:r>
            <a:endParaRPr lang="en-US" dirty="0"/>
          </a:p>
        </p:txBody>
      </p:sp>
      <p:sp>
        <p:nvSpPr>
          <p:cNvPr id="3" name="Content Placeholder 2"/>
          <p:cNvSpPr>
            <a:spLocks noGrp="1"/>
          </p:cNvSpPr>
          <p:nvPr>
            <p:ph idx="1"/>
          </p:nvPr>
        </p:nvSpPr>
        <p:spPr>
          <a:xfrm>
            <a:off x="762000" y="685800"/>
            <a:ext cx="7543800" cy="4343400"/>
          </a:xfrm>
        </p:spPr>
        <p:txBody>
          <a:bodyPr/>
          <a:lstStyle/>
          <a:p>
            <a:pPr marL="0" indent="0">
              <a:buNone/>
            </a:pPr>
            <a:r>
              <a:rPr lang="en-US" sz="2800" dirty="0" err="1" smtClean="0"/>
              <a:t>Secara</a:t>
            </a:r>
            <a:r>
              <a:rPr lang="en-US" sz="2800" dirty="0" smtClean="0"/>
              <a:t> </a:t>
            </a:r>
            <a:r>
              <a:rPr lang="en-US" sz="2800" dirty="0" err="1" smtClean="0"/>
              <a:t>umum</a:t>
            </a:r>
            <a:r>
              <a:rPr lang="en-US" sz="2800" dirty="0" smtClean="0"/>
              <a:t> </a:t>
            </a:r>
            <a:r>
              <a:rPr lang="en-US" sz="2800" dirty="0" err="1" smtClean="0"/>
              <a:t>simbol</a:t>
            </a:r>
            <a:r>
              <a:rPr lang="en-US" sz="2800" dirty="0" smtClean="0"/>
              <a:t> </a:t>
            </a:r>
            <a:r>
              <a:rPr lang="en-US" sz="2800" dirty="0" err="1"/>
              <a:t>flowmap</a:t>
            </a:r>
            <a:r>
              <a:rPr lang="en-US" sz="2800" dirty="0"/>
              <a:t> </a:t>
            </a:r>
            <a:r>
              <a:rPr lang="en-US" sz="2800" dirty="0" err="1"/>
              <a:t>Cuma</a:t>
            </a:r>
            <a:r>
              <a:rPr lang="en-US" sz="2800" dirty="0"/>
              <a:t> </a:t>
            </a:r>
            <a:r>
              <a:rPr lang="en-US" sz="2800" dirty="0" err="1"/>
              <a:t>ada</a:t>
            </a:r>
            <a:r>
              <a:rPr lang="en-US" sz="2800" dirty="0"/>
              <a:t> 5, </a:t>
            </a:r>
            <a:r>
              <a:rPr lang="en-US" sz="2800" dirty="0" err="1"/>
              <a:t>yaitu</a:t>
            </a:r>
            <a:r>
              <a:rPr lang="en-US" sz="2800" dirty="0"/>
              <a:t>:</a:t>
            </a:r>
          </a:p>
          <a:p>
            <a:pPr lvl="0"/>
            <a:r>
              <a:rPr lang="en-US" sz="2800" dirty="0" err="1"/>
              <a:t>Simbol</a:t>
            </a:r>
            <a:r>
              <a:rPr lang="en-US" sz="2800" dirty="0"/>
              <a:t> terminator</a:t>
            </a:r>
          </a:p>
          <a:p>
            <a:pPr lvl="0"/>
            <a:r>
              <a:rPr lang="en-US" sz="2800" dirty="0" err="1"/>
              <a:t>Simbol</a:t>
            </a:r>
            <a:r>
              <a:rPr lang="en-US" sz="2800" dirty="0"/>
              <a:t> Proses/</a:t>
            </a:r>
            <a:r>
              <a:rPr lang="en-US" sz="2800" dirty="0" err="1"/>
              <a:t>Operasi</a:t>
            </a:r>
            <a:r>
              <a:rPr lang="en-US" sz="2800" dirty="0"/>
              <a:t> </a:t>
            </a:r>
            <a:r>
              <a:rPr lang="en-US" sz="2800" dirty="0" err="1"/>
              <a:t>Komputer</a:t>
            </a:r>
            <a:r>
              <a:rPr lang="en-US" sz="2800" dirty="0"/>
              <a:t> </a:t>
            </a:r>
          </a:p>
          <a:p>
            <a:pPr lvl="0"/>
            <a:r>
              <a:rPr lang="en-US" sz="2800" dirty="0" err="1"/>
              <a:t>Simbol</a:t>
            </a:r>
            <a:r>
              <a:rPr lang="en-US" sz="2800" dirty="0"/>
              <a:t> Decision </a:t>
            </a:r>
          </a:p>
          <a:p>
            <a:pPr lvl="0"/>
            <a:r>
              <a:rPr lang="en-US" sz="2800" dirty="0" err="1"/>
              <a:t>Simbol</a:t>
            </a:r>
            <a:r>
              <a:rPr lang="en-US" sz="2800" dirty="0"/>
              <a:t> </a:t>
            </a:r>
            <a:r>
              <a:rPr lang="en-US" sz="2800" dirty="0" err="1"/>
              <a:t>Dokumen</a:t>
            </a:r>
            <a:r>
              <a:rPr lang="en-US" sz="2800" dirty="0"/>
              <a:t> </a:t>
            </a:r>
          </a:p>
          <a:p>
            <a:pPr lvl="0"/>
            <a:r>
              <a:rPr lang="en-US" sz="2800" dirty="0" err="1"/>
              <a:t>Simbol</a:t>
            </a:r>
            <a:r>
              <a:rPr lang="en-US" sz="2800" dirty="0"/>
              <a:t> </a:t>
            </a:r>
            <a:r>
              <a:rPr lang="en-US" sz="2800" dirty="0" err="1"/>
              <a:t>Annotasi</a:t>
            </a:r>
            <a:endParaRPr lang="en-US" sz="2800" dirty="0"/>
          </a:p>
          <a:p>
            <a:endParaRPr lang="en-US" dirty="0"/>
          </a:p>
        </p:txBody>
      </p:sp>
    </p:spTree>
    <p:extLst>
      <p:ext uri="{BB962C8B-B14F-4D97-AF65-F5344CB8AC3E}">
        <p14:creationId xmlns:p14="http://schemas.microsoft.com/office/powerpoint/2010/main" val="235570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Simbol</a:t>
            </a:r>
            <a:r>
              <a:rPr lang="en-US" dirty="0" smtClean="0"/>
              <a:t> </a:t>
            </a:r>
            <a:r>
              <a:rPr lang="en-US" dirty="0" err="1" smtClean="0"/>
              <a:t>Flowmap</a:t>
            </a:r>
            <a:r>
              <a:rPr lang="en-US" dirty="0" smtClean="0"/>
              <a:t>(2)</a:t>
            </a:r>
            <a:endParaRPr lang="en-US" dirty="0"/>
          </a:p>
        </p:txBody>
      </p:sp>
      <p:sp>
        <p:nvSpPr>
          <p:cNvPr id="3" name="Content Placeholder 2"/>
          <p:cNvSpPr>
            <a:spLocks noGrp="1"/>
          </p:cNvSpPr>
          <p:nvPr>
            <p:ph idx="1"/>
          </p:nvPr>
        </p:nvSpPr>
        <p:spPr>
          <a:xfrm>
            <a:off x="762000" y="685800"/>
            <a:ext cx="5867400" cy="3886200"/>
          </a:xfrm>
        </p:spPr>
        <p:txBody>
          <a:bodyPr>
            <a:normAutofit fontScale="85000" lnSpcReduction="20000"/>
          </a:bodyPr>
          <a:lstStyle/>
          <a:p>
            <a:pPr lvl="0" algn="just"/>
            <a:r>
              <a:rPr lang="en-US" b="1" dirty="0"/>
              <a:t>Terminator:</a:t>
            </a:r>
            <a:r>
              <a:rPr lang="en-US" dirty="0"/>
              <a:t> </a:t>
            </a:r>
            <a:r>
              <a:rPr lang="en-US" dirty="0" err="1"/>
              <a:t>digunakan</a:t>
            </a:r>
            <a:r>
              <a:rPr lang="en-US" dirty="0"/>
              <a:t> </a:t>
            </a:r>
            <a:r>
              <a:rPr lang="en-US" dirty="0" err="1"/>
              <a:t>untuk</a:t>
            </a:r>
            <a:r>
              <a:rPr lang="en-US" dirty="0"/>
              <a:t> </a:t>
            </a:r>
            <a:r>
              <a:rPr lang="en-US" dirty="0" err="1"/>
              <a:t>menunjukkan</a:t>
            </a:r>
            <a:r>
              <a:rPr lang="en-US" dirty="0"/>
              <a:t> </a:t>
            </a:r>
            <a:r>
              <a:rPr lang="en-US" dirty="0" err="1"/>
              <a:t>awal</a:t>
            </a:r>
            <a:r>
              <a:rPr lang="en-US" dirty="0"/>
              <a:t> </a:t>
            </a:r>
            <a:r>
              <a:rPr lang="en-US" dirty="0" err="1"/>
              <a:t>dan</a:t>
            </a:r>
            <a:r>
              <a:rPr lang="en-US" dirty="0"/>
              <a:t> </a:t>
            </a:r>
            <a:r>
              <a:rPr lang="en-US" dirty="0" err="1"/>
              <a:t>akhir</a:t>
            </a:r>
            <a:r>
              <a:rPr lang="en-US" dirty="0"/>
              <a:t> </a:t>
            </a:r>
            <a:r>
              <a:rPr lang="en-US" dirty="0" err="1"/>
              <a:t>suatu</a:t>
            </a:r>
            <a:r>
              <a:rPr lang="en-US" dirty="0"/>
              <a:t> proses </a:t>
            </a:r>
            <a:r>
              <a:rPr lang="en-US" dirty="0" err="1"/>
              <a:t>bisnis</a:t>
            </a:r>
            <a:r>
              <a:rPr lang="en-US" dirty="0"/>
              <a:t> yang </a:t>
            </a:r>
            <a:r>
              <a:rPr lang="en-US" dirty="0" err="1" smtClean="0"/>
              <a:t>digambarkan</a:t>
            </a:r>
            <a:endParaRPr lang="en-US" dirty="0" smtClean="0"/>
          </a:p>
          <a:p>
            <a:pPr marL="0" lvl="0" indent="0" algn="just">
              <a:buNone/>
            </a:pPr>
            <a:endParaRPr lang="en-US" dirty="0" smtClean="0"/>
          </a:p>
          <a:p>
            <a:pPr lvl="0" algn="just"/>
            <a:r>
              <a:rPr lang="en-US" b="1" dirty="0" err="1"/>
              <a:t>Simbol</a:t>
            </a:r>
            <a:r>
              <a:rPr lang="en-US" b="1" dirty="0"/>
              <a:t> proses computer:</a:t>
            </a:r>
            <a:r>
              <a:rPr lang="en-US" dirty="0"/>
              <a:t> </a:t>
            </a:r>
            <a:r>
              <a:rPr lang="en-US" dirty="0" err="1"/>
              <a:t>Untuk</a:t>
            </a:r>
            <a:r>
              <a:rPr lang="en-US" dirty="0"/>
              <a:t> </a:t>
            </a:r>
            <a:r>
              <a:rPr lang="en-US" dirty="0" err="1"/>
              <a:t>menggambarkan</a:t>
            </a:r>
            <a:r>
              <a:rPr lang="en-US" dirty="0"/>
              <a:t> </a:t>
            </a:r>
            <a:r>
              <a:rPr lang="en-US" dirty="0" err="1"/>
              <a:t>jalannya</a:t>
            </a:r>
            <a:r>
              <a:rPr lang="en-US" dirty="0"/>
              <a:t> </a:t>
            </a:r>
            <a:r>
              <a:rPr lang="en-US" dirty="0" err="1"/>
              <a:t>sistem</a:t>
            </a:r>
            <a:r>
              <a:rPr lang="en-US" dirty="0"/>
              <a:t> yang </a:t>
            </a:r>
            <a:r>
              <a:rPr lang="en-US" dirty="0" err="1"/>
              <a:t>ada</a:t>
            </a:r>
            <a:r>
              <a:rPr lang="en-US" dirty="0"/>
              <a:t>. </a:t>
            </a:r>
            <a:r>
              <a:rPr lang="en-US" dirty="0" err="1"/>
              <a:t>Contohnya</a:t>
            </a:r>
            <a:r>
              <a:rPr lang="en-US" dirty="0" smtClean="0"/>
              <a:t>, </a:t>
            </a:r>
            <a:r>
              <a:rPr lang="en-US" dirty="0" err="1" smtClean="0"/>
              <a:t>apabila</a:t>
            </a:r>
            <a:r>
              <a:rPr lang="en-US" dirty="0" smtClean="0"/>
              <a:t> </a:t>
            </a:r>
            <a:r>
              <a:rPr lang="en-US" dirty="0" err="1" smtClean="0"/>
              <a:t>ingin</a:t>
            </a:r>
            <a:r>
              <a:rPr lang="en-US" dirty="0" smtClean="0"/>
              <a:t> </a:t>
            </a:r>
            <a:r>
              <a:rPr lang="en-US" dirty="0" err="1" smtClean="0"/>
              <a:t>menggambarkan</a:t>
            </a:r>
            <a:r>
              <a:rPr lang="en-US" dirty="0" smtClean="0"/>
              <a:t> </a:t>
            </a:r>
            <a:r>
              <a:rPr lang="en-US" dirty="0" err="1" smtClean="0"/>
              <a:t>aktivitas</a:t>
            </a:r>
            <a:r>
              <a:rPr lang="en-US" dirty="0" smtClean="0"/>
              <a:t> </a:t>
            </a:r>
            <a:r>
              <a:rPr lang="en-US" dirty="0" err="1" smtClean="0"/>
              <a:t>menggunakan</a:t>
            </a:r>
            <a:r>
              <a:rPr lang="en-US" dirty="0" smtClean="0"/>
              <a:t> excel</a:t>
            </a:r>
            <a:r>
              <a:rPr lang="en-US" dirty="0"/>
              <a:t>, </a:t>
            </a:r>
            <a:r>
              <a:rPr lang="en-US" dirty="0" err="1"/>
              <a:t>atau</a:t>
            </a:r>
            <a:r>
              <a:rPr lang="en-US" dirty="0"/>
              <a:t> </a:t>
            </a:r>
            <a:r>
              <a:rPr lang="en-US" dirty="0" smtClean="0"/>
              <a:t> </a:t>
            </a:r>
            <a:r>
              <a:rPr lang="en-US" dirty="0"/>
              <a:t>website </a:t>
            </a:r>
            <a:r>
              <a:rPr lang="en-US" dirty="0" err="1" smtClean="0"/>
              <a:t>untuk</a:t>
            </a:r>
            <a:r>
              <a:rPr lang="en-US" dirty="0" smtClean="0"/>
              <a:t> </a:t>
            </a:r>
            <a:r>
              <a:rPr lang="en-US" dirty="0" err="1" smtClean="0"/>
              <a:t>menyimpan</a:t>
            </a:r>
            <a:r>
              <a:rPr lang="en-US" dirty="0" smtClean="0"/>
              <a:t>/insert/update/delete data </a:t>
            </a:r>
            <a:r>
              <a:rPr lang="en-US" dirty="0" err="1" smtClean="0"/>
              <a:t>maka</a:t>
            </a:r>
            <a:r>
              <a:rPr lang="en-US" dirty="0" smtClean="0"/>
              <a:t> </a:t>
            </a:r>
            <a:r>
              <a:rPr lang="en-US" dirty="0" err="1" smtClean="0"/>
              <a:t>gunakan</a:t>
            </a:r>
            <a:r>
              <a:rPr lang="en-US" dirty="0" smtClean="0"/>
              <a:t> </a:t>
            </a:r>
            <a:r>
              <a:rPr lang="en-US" dirty="0" err="1"/>
              <a:t>simbol</a:t>
            </a:r>
            <a:r>
              <a:rPr lang="en-US" dirty="0"/>
              <a:t> </a:t>
            </a:r>
            <a:r>
              <a:rPr lang="en-US" dirty="0" err="1" smtClean="0"/>
              <a:t>ini</a:t>
            </a:r>
            <a:endParaRPr lang="en-US" dirty="0" smtClean="0"/>
          </a:p>
          <a:p>
            <a:pPr marL="0" lvl="0" indent="0" algn="just">
              <a:buNone/>
            </a:pPr>
            <a:endParaRPr lang="en-US" dirty="0" smtClean="0"/>
          </a:p>
          <a:p>
            <a:pPr lvl="0" algn="just"/>
            <a:r>
              <a:rPr lang="en-US" b="1" dirty="0" err="1" smtClean="0"/>
              <a:t>Simbol</a:t>
            </a:r>
            <a:r>
              <a:rPr lang="en-US" b="1" dirty="0" smtClean="0"/>
              <a:t> </a:t>
            </a:r>
            <a:r>
              <a:rPr lang="en-US" b="1" dirty="0"/>
              <a:t>decision:</a:t>
            </a:r>
            <a:r>
              <a:rPr lang="en-US" dirty="0"/>
              <a:t> </a:t>
            </a:r>
            <a:r>
              <a:rPr lang="en-US" dirty="0" err="1"/>
              <a:t>Digunakan</a:t>
            </a:r>
            <a:r>
              <a:rPr lang="en-US" dirty="0"/>
              <a:t> </a:t>
            </a:r>
            <a:r>
              <a:rPr lang="en-US" dirty="0" err="1" smtClean="0"/>
              <a:t>apabila</a:t>
            </a:r>
            <a:r>
              <a:rPr lang="en-US" dirty="0" smtClean="0"/>
              <a:t> </a:t>
            </a:r>
            <a:r>
              <a:rPr lang="en-US" dirty="0" err="1"/>
              <a:t>melakukan</a:t>
            </a:r>
            <a:r>
              <a:rPr lang="en-US" dirty="0"/>
              <a:t> </a:t>
            </a:r>
            <a:r>
              <a:rPr lang="en-US" dirty="0" err="1"/>
              <a:t>pemilihan</a:t>
            </a:r>
            <a:r>
              <a:rPr lang="en-US" dirty="0"/>
              <a:t>. </a:t>
            </a:r>
            <a:r>
              <a:rPr lang="en-US" dirty="0" err="1"/>
              <a:t>Biasanya</a:t>
            </a:r>
            <a:r>
              <a:rPr lang="en-US" dirty="0"/>
              <a:t> </a:t>
            </a:r>
            <a:r>
              <a:rPr lang="en-US" dirty="0" err="1"/>
              <a:t>terkait</a:t>
            </a:r>
            <a:r>
              <a:rPr lang="en-US" dirty="0"/>
              <a:t> </a:t>
            </a:r>
            <a:r>
              <a:rPr lang="en-US" dirty="0" err="1"/>
              <a:t>dengan</a:t>
            </a:r>
            <a:r>
              <a:rPr lang="en-US" dirty="0"/>
              <a:t> </a:t>
            </a:r>
            <a:r>
              <a:rPr lang="en-US" dirty="0" err="1" smtClean="0"/>
              <a:t>logika</a:t>
            </a:r>
            <a:r>
              <a:rPr lang="en-US" dirty="0" smtClean="0"/>
              <a:t> valid </a:t>
            </a:r>
            <a:r>
              <a:rPr lang="en-US" dirty="0" err="1"/>
              <a:t>atau</a:t>
            </a:r>
            <a:r>
              <a:rPr lang="en-US" dirty="0"/>
              <a:t> </a:t>
            </a:r>
            <a:r>
              <a:rPr lang="en-US" dirty="0" err="1"/>
              <a:t>belum</a:t>
            </a:r>
            <a:r>
              <a:rPr lang="en-US" dirty="0"/>
              <a:t>? </a:t>
            </a:r>
            <a:r>
              <a:rPr lang="en-US" dirty="0" err="1"/>
              <a:t>Berkas</a:t>
            </a:r>
            <a:r>
              <a:rPr lang="en-US" dirty="0"/>
              <a:t> </a:t>
            </a:r>
            <a:r>
              <a:rPr lang="en-US" dirty="0" err="1" smtClean="0"/>
              <a:t>sudah</a:t>
            </a:r>
            <a:r>
              <a:rPr lang="en-US" dirty="0" smtClean="0"/>
              <a:t> </a:t>
            </a:r>
            <a:r>
              <a:rPr lang="en-US" dirty="0" err="1"/>
              <a:t>lengkap</a:t>
            </a:r>
            <a:r>
              <a:rPr lang="en-US" dirty="0"/>
              <a:t> </a:t>
            </a:r>
            <a:r>
              <a:rPr lang="en-US" dirty="0" err="1"/>
              <a:t>atau</a:t>
            </a:r>
            <a:r>
              <a:rPr lang="en-US" dirty="0"/>
              <a:t> </a:t>
            </a:r>
            <a:r>
              <a:rPr lang="en-US" dirty="0" err="1"/>
              <a:t>belum</a:t>
            </a:r>
            <a:r>
              <a:rPr lang="en-US" dirty="0"/>
              <a:t>? Dan lain-lain</a:t>
            </a:r>
          </a:p>
          <a:p>
            <a:pPr algn="just"/>
            <a:endParaRPr lang="en-US" dirty="0"/>
          </a:p>
        </p:txBody>
      </p:sp>
      <p:sp>
        <p:nvSpPr>
          <p:cNvPr id="5" name="Flowchart: Terminator 4"/>
          <p:cNvSpPr/>
          <p:nvPr/>
        </p:nvSpPr>
        <p:spPr>
          <a:xfrm>
            <a:off x="6972300" y="762000"/>
            <a:ext cx="1333500" cy="609600"/>
          </a:xfrm>
          <a:prstGeom prst="flowChartTerminator">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972300" y="1828800"/>
            <a:ext cx="1333500" cy="762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Decision 6"/>
          <p:cNvSpPr/>
          <p:nvPr/>
        </p:nvSpPr>
        <p:spPr>
          <a:xfrm>
            <a:off x="7005802" y="3048000"/>
            <a:ext cx="1162050" cy="1219200"/>
          </a:xfrm>
          <a:prstGeom prst="flowChartDecision">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749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Simbol</a:t>
            </a:r>
            <a:r>
              <a:rPr lang="en-US" dirty="0" smtClean="0"/>
              <a:t> </a:t>
            </a:r>
            <a:r>
              <a:rPr lang="en-US" dirty="0" err="1" smtClean="0"/>
              <a:t>Flowmap</a:t>
            </a:r>
            <a:r>
              <a:rPr lang="en-US" dirty="0" smtClean="0"/>
              <a:t>(3)</a:t>
            </a:r>
            <a:endParaRPr lang="en-US" dirty="0"/>
          </a:p>
        </p:txBody>
      </p:sp>
      <p:sp>
        <p:nvSpPr>
          <p:cNvPr id="3" name="Content Placeholder 2"/>
          <p:cNvSpPr>
            <a:spLocks noGrp="1"/>
          </p:cNvSpPr>
          <p:nvPr>
            <p:ph idx="1"/>
          </p:nvPr>
        </p:nvSpPr>
        <p:spPr>
          <a:xfrm>
            <a:off x="762000" y="685800"/>
            <a:ext cx="5867400" cy="3886200"/>
          </a:xfrm>
        </p:spPr>
        <p:txBody>
          <a:bodyPr>
            <a:normAutofit/>
          </a:bodyPr>
          <a:lstStyle/>
          <a:p>
            <a:pPr algn="just"/>
            <a:r>
              <a:rPr lang="en-US" sz="2000" b="1" dirty="0" err="1"/>
              <a:t>Simbol</a:t>
            </a:r>
            <a:r>
              <a:rPr lang="en-US" sz="2000" b="1" dirty="0"/>
              <a:t>  </a:t>
            </a:r>
            <a:r>
              <a:rPr lang="en-US" sz="2000" b="1" dirty="0" err="1"/>
              <a:t>Dokumen</a:t>
            </a:r>
            <a:r>
              <a:rPr lang="en-US" sz="2000" b="1" dirty="0"/>
              <a:t>:</a:t>
            </a:r>
            <a:r>
              <a:rPr lang="en-US" sz="2000" dirty="0"/>
              <a:t> </a:t>
            </a:r>
            <a:r>
              <a:rPr lang="en-US" sz="2000" dirty="0" err="1"/>
              <a:t>digunakan</a:t>
            </a:r>
            <a:r>
              <a:rPr lang="en-US" sz="2000" dirty="0"/>
              <a:t> </a:t>
            </a:r>
            <a:r>
              <a:rPr lang="en-US" sz="2000" dirty="0" err="1"/>
              <a:t>untuk</a:t>
            </a:r>
            <a:r>
              <a:rPr lang="en-US" sz="2000" dirty="0"/>
              <a:t> </a:t>
            </a:r>
            <a:r>
              <a:rPr lang="en-US" sz="2000" dirty="0" err="1"/>
              <a:t>menggambarkan</a:t>
            </a:r>
            <a:r>
              <a:rPr lang="en-US" sz="2000" dirty="0"/>
              <a:t> input-output </a:t>
            </a:r>
            <a:r>
              <a:rPr lang="en-US" sz="2000" dirty="0" err="1"/>
              <a:t>berupa</a:t>
            </a:r>
            <a:r>
              <a:rPr lang="en-US" sz="2000" dirty="0"/>
              <a:t> </a:t>
            </a:r>
            <a:r>
              <a:rPr lang="en-US" sz="2000" dirty="0" err="1"/>
              <a:t>dokumen</a:t>
            </a:r>
            <a:r>
              <a:rPr lang="en-US" sz="2000" dirty="0"/>
              <a:t> yang printable </a:t>
            </a:r>
            <a:r>
              <a:rPr lang="en-US" sz="2000" dirty="0" err="1"/>
              <a:t>dan</a:t>
            </a:r>
            <a:r>
              <a:rPr lang="en-US" sz="2000" dirty="0"/>
              <a:t> </a:t>
            </a:r>
            <a:r>
              <a:rPr lang="en-US" sz="2000" dirty="0" err="1" smtClean="0"/>
              <a:t>berwujud</a:t>
            </a:r>
            <a:r>
              <a:rPr lang="en-US" sz="2000" dirty="0"/>
              <a:t>, </a:t>
            </a:r>
            <a:r>
              <a:rPr lang="en-US" sz="2000" dirty="0" err="1"/>
              <a:t>contohnya</a:t>
            </a:r>
            <a:r>
              <a:rPr lang="en-US" sz="2000" dirty="0"/>
              <a:t>, </a:t>
            </a:r>
            <a:r>
              <a:rPr lang="en-US" sz="2000" dirty="0" err="1"/>
              <a:t>barang</a:t>
            </a:r>
            <a:r>
              <a:rPr lang="en-US" sz="2000" dirty="0"/>
              <a:t> yang </a:t>
            </a:r>
            <a:r>
              <a:rPr lang="en-US" sz="2000" dirty="0" err="1"/>
              <a:t>dibeli</a:t>
            </a:r>
            <a:r>
              <a:rPr lang="en-US" sz="2000" dirty="0"/>
              <a:t>, KTP, KTM, email (</a:t>
            </a:r>
            <a:r>
              <a:rPr lang="en-US" sz="2000" dirty="0" err="1"/>
              <a:t>karena</a:t>
            </a:r>
            <a:r>
              <a:rPr lang="en-US" sz="2000" dirty="0"/>
              <a:t> printable), </a:t>
            </a:r>
            <a:r>
              <a:rPr lang="en-US" sz="2000" dirty="0" err="1"/>
              <a:t>kwitansi</a:t>
            </a:r>
            <a:r>
              <a:rPr lang="en-US" sz="2000" dirty="0"/>
              <a:t> </a:t>
            </a:r>
            <a:r>
              <a:rPr lang="en-US" sz="2000" dirty="0" err="1"/>
              <a:t>dan</a:t>
            </a:r>
            <a:r>
              <a:rPr lang="en-US" sz="2000" dirty="0"/>
              <a:t> </a:t>
            </a:r>
            <a:r>
              <a:rPr lang="en-US" sz="2000" dirty="0" err="1"/>
              <a:t>lainnya</a:t>
            </a:r>
            <a:r>
              <a:rPr lang="en-US" sz="2000" dirty="0"/>
              <a:t>. </a:t>
            </a:r>
            <a:endParaRPr lang="en-US" sz="2000" dirty="0" smtClean="0"/>
          </a:p>
          <a:p>
            <a:pPr marL="0" indent="0" algn="just">
              <a:buNone/>
            </a:pPr>
            <a:endParaRPr lang="en-US" sz="2000" dirty="0" smtClean="0"/>
          </a:p>
          <a:p>
            <a:pPr lvl="0" algn="just"/>
            <a:r>
              <a:rPr lang="en-US" sz="2000" b="1" dirty="0" err="1"/>
              <a:t>Simbol</a:t>
            </a:r>
            <a:r>
              <a:rPr lang="en-US" sz="2000" b="1" dirty="0"/>
              <a:t> </a:t>
            </a:r>
            <a:r>
              <a:rPr lang="en-US" sz="2000" b="1" dirty="0" err="1"/>
              <a:t>annotasi</a:t>
            </a:r>
            <a:r>
              <a:rPr lang="en-US" sz="2000" b="1" dirty="0"/>
              <a:t>:</a:t>
            </a:r>
            <a:r>
              <a:rPr lang="en-US" sz="2000" dirty="0"/>
              <a:t> </a:t>
            </a:r>
            <a:r>
              <a:rPr lang="en-US" sz="2000" dirty="0" err="1"/>
              <a:t>berupa</a:t>
            </a:r>
            <a:r>
              <a:rPr lang="en-US" sz="2000" dirty="0"/>
              <a:t> </a:t>
            </a:r>
            <a:r>
              <a:rPr lang="en-US" sz="2000" dirty="0" err="1"/>
              <a:t>simbol</a:t>
            </a:r>
            <a:r>
              <a:rPr lang="en-US" sz="2000" dirty="0"/>
              <a:t> </a:t>
            </a:r>
            <a:r>
              <a:rPr lang="en-US" sz="2000" dirty="0" err="1"/>
              <a:t>untuk</a:t>
            </a:r>
            <a:r>
              <a:rPr lang="en-US" sz="2000" dirty="0"/>
              <a:t> </a:t>
            </a:r>
            <a:r>
              <a:rPr lang="en-US" sz="2000" dirty="0" err="1"/>
              <a:t>memasukkan</a:t>
            </a:r>
            <a:r>
              <a:rPr lang="en-US" sz="2000" dirty="0"/>
              <a:t> </a:t>
            </a:r>
            <a:r>
              <a:rPr lang="en-US" sz="2000" dirty="0" err="1"/>
              <a:t>komentar</a:t>
            </a:r>
            <a:r>
              <a:rPr lang="en-US" sz="2000" dirty="0"/>
              <a:t> </a:t>
            </a:r>
            <a:r>
              <a:rPr lang="en-US" sz="2000" dirty="0" err="1"/>
              <a:t>ke</a:t>
            </a:r>
            <a:r>
              <a:rPr lang="en-US" sz="2000" dirty="0"/>
              <a:t> </a:t>
            </a:r>
            <a:r>
              <a:rPr lang="en-US" sz="2000" dirty="0" err="1"/>
              <a:t>sebuah</a:t>
            </a:r>
            <a:r>
              <a:rPr lang="en-US" sz="2000" dirty="0"/>
              <a:t> </a:t>
            </a:r>
            <a:r>
              <a:rPr lang="en-US" sz="2000" dirty="0" err="1"/>
              <a:t>flowmap</a:t>
            </a:r>
            <a:endParaRPr lang="en-US" sz="2000" dirty="0"/>
          </a:p>
          <a:p>
            <a:pPr marL="0" indent="0" algn="just">
              <a:buNone/>
            </a:pPr>
            <a:endParaRPr lang="en-US" sz="2000" dirty="0"/>
          </a:p>
        </p:txBody>
      </p:sp>
      <p:sp>
        <p:nvSpPr>
          <p:cNvPr id="4" name="Flowchart: Document 3"/>
          <p:cNvSpPr/>
          <p:nvPr/>
        </p:nvSpPr>
        <p:spPr>
          <a:xfrm>
            <a:off x="6858000" y="1295400"/>
            <a:ext cx="1524000" cy="990600"/>
          </a:xfrm>
          <a:prstGeom prst="flowChartDocumen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ine Callout 1 5"/>
          <p:cNvSpPr/>
          <p:nvPr/>
        </p:nvSpPr>
        <p:spPr>
          <a:xfrm>
            <a:off x="6886903" y="3048000"/>
            <a:ext cx="1524000" cy="1066800"/>
          </a:xfrm>
          <a:prstGeom prst="borderCallout1">
            <a:avLst>
              <a:gd name="adj1" fmla="val 49784"/>
              <a:gd name="adj2" fmla="val -57"/>
              <a:gd name="adj3" fmla="val 112500"/>
              <a:gd name="adj4" fmla="val -38333"/>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669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600" dirty="0" err="1" smtClean="0"/>
              <a:t>Namun</a:t>
            </a:r>
            <a:r>
              <a:rPr lang="en-US" sz="3600" dirty="0" smtClean="0"/>
              <a:t> </a:t>
            </a:r>
            <a:r>
              <a:rPr lang="en-US" sz="3600" dirty="0" err="1" smtClean="0"/>
              <a:t>untuk</a:t>
            </a:r>
            <a:r>
              <a:rPr lang="en-US" sz="3600" dirty="0" smtClean="0"/>
              <a:t> </a:t>
            </a:r>
            <a:r>
              <a:rPr lang="en-US" sz="3600" dirty="0" err="1" smtClean="0"/>
              <a:t>menggambarkan</a:t>
            </a:r>
            <a:r>
              <a:rPr lang="en-US" sz="3600" dirty="0" smtClean="0"/>
              <a:t> Proses </a:t>
            </a:r>
            <a:r>
              <a:rPr lang="en-US" sz="3600" dirty="0" err="1" smtClean="0"/>
              <a:t>lebih</a:t>
            </a:r>
            <a:r>
              <a:rPr lang="en-US" sz="3600" dirty="0" smtClean="0"/>
              <a:t> detail </a:t>
            </a:r>
            <a:r>
              <a:rPr lang="en-US" sz="3600" dirty="0" err="1" smtClean="0"/>
              <a:t>terkadang</a:t>
            </a:r>
            <a:r>
              <a:rPr lang="en-US" sz="3600" dirty="0" smtClean="0"/>
              <a:t> </a:t>
            </a:r>
            <a:r>
              <a:rPr lang="en-US" sz="3600" dirty="0" err="1" smtClean="0"/>
              <a:t>tidak</a:t>
            </a:r>
            <a:r>
              <a:rPr lang="en-US" sz="3600" dirty="0" smtClean="0"/>
              <a:t> </a:t>
            </a:r>
            <a:r>
              <a:rPr lang="en-US" sz="3600" dirty="0" err="1" smtClean="0"/>
              <a:t>cukup</a:t>
            </a:r>
            <a:r>
              <a:rPr lang="en-US" sz="3600" dirty="0" smtClean="0"/>
              <a:t> </a:t>
            </a:r>
            <a:r>
              <a:rPr lang="en-US" sz="3600" dirty="0" err="1" smtClean="0"/>
              <a:t>hanya</a:t>
            </a:r>
            <a:r>
              <a:rPr lang="en-US" sz="3600" dirty="0" smtClean="0"/>
              <a:t> </a:t>
            </a:r>
            <a:r>
              <a:rPr lang="en-US" sz="3600" dirty="0" err="1" smtClean="0"/>
              <a:t>menggunakan</a:t>
            </a:r>
            <a:r>
              <a:rPr lang="en-US" sz="3600" dirty="0" smtClean="0"/>
              <a:t> </a:t>
            </a:r>
            <a:r>
              <a:rPr lang="en-US" sz="3600" dirty="0" err="1" smtClean="0"/>
              <a:t>simbol</a:t>
            </a:r>
            <a:r>
              <a:rPr lang="en-US" sz="3600" dirty="0" smtClean="0"/>
              <a:t> </a:t>
            </a:r>
            <a:r>
              <a:rPr lang="en-US" sz="3600" dirty="0" err="1" smtClean="0"/>
              <a:t>dari</a:t>
            </a:r>
            <a:r>
              <a:rPr lang="en-US" sz="3600" dirty="0" smtClean="0"/>
              <a:t> </a:t>
            </a:r>
            <a:r>
              <a:rPr lang="en-US" sz="3600" dirty="0" err="1" smtClean="0"/>
              <a:t>flowmap</a:t>
            </a:r>
            <a:r>
              <a:rPr lang="en-US" sz="3600" dirty="0" smtClean="0"/>
              <a:t> </a:t>
            </a:r>
            <a:r>
              <a:rPr lang="en-US" sz="3600" dirty="0" err="1" smtClean="0"/>
              <a:t>saja</a:t>
            </a:r>
            <a:r>
              <a:rPr lang="en-US" sz="3600" dirty="0" smtClean="0"/>
              <a:t>, </a:t>
            </a:r>
            <a:r>
              <a:rPr lang="en-US" sz="3600" dirty="0" err="1" smtClean="0"/>
              <a:t>sehingga</a:t>
            </a:r>
            <a:r>
              <a:rPr lang="en-US" sz="3600" dirty="0" smtClean="0"/>
              <a:t> </a:t>
            </a:r>
            <a:r>
              <a:rPr lang="en-US" sz="3600" dirty="0" err="1" smtClean="0"/>
              <a:t>perlu</a:t>
            </a:r>
            <a:r>
              <a:rPr lang="en-US" sz="3600" dirty="0" smtClean="0"/>
              <a:t> </a:t>
            </a:r>
            <a:r>
              <a:rPr lang="en-US" sz="3600" dirty="0" err="1" smtClean="0"/>
              <a:t>dilengkapi</a:t>
            </a:r>
            <a:r>
              <a:rPr lang="en-US" sz="3600" dirty="0" smtClean="0"/>
              <a:t> </a:t>
            </a:r>
            <a:r>
              <a:rPr lang="en-US" sz="3600" dirty="0" err="1" smtClean="0"/>
              <a:t>simbol</a:t>
            </a:r>
            <a:r>
              <a:rPr lang="en-US" sz="3600" dirty="0" smtClean="0"/>
              <a:t> yang </a:t>
            </a:r>
            <a:r>
              <a:rPr lang="en-US" sz="3600" dirty="0" err="1" smtClean="0"/>
              <a:t>biasa</a:t>
            </a:r>
            <a:r>
              <a:rPr lang="en-US" sz="3600" dirty="0" smtClean="0"/>
              <a:t> </a:t>
            </a:r>
            <a:r>
              <a:rPr lang="en-US" sz="3600" dirty="0" err="1" smtClean="0"/>
              <a:t>digunakan</a:t>
            </a:r>
            <a:r>
              <a:rPr lang="en-US" sz="3600" dirty="0" smtClean="0"/>
              <a:t> di </a:t>
            </a:r>
            <a:r>
              <a:rPr lang="en-US" sz="3600" b="1" dirty="0" smtClean="0"/>
              <a:t>Flowchart</a:t>
            </a:r>
            <a:r>
              <a:rPr lang="en-US" sz="3600" dirty="0" smtClean="0"/>
              <a:t>.</a:t>
            </a:r>
            <a:endParaRPr lang="en-US" sz="3600" dirty="0"/>
          </a:p>
        </p:txBody>
      </p:sp>
    </p:spTree>
    <p:extLst>
      <p:ext uri="{BB962C8B-B14F-4D97-AF65-F5344CB8AC3E}">
        <p14:creationId xmlns:p14="http://schemas.microsoft.com/office/powerpoint/2010/main" val="62384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Simbol</a:t>
            </a:r>
            <a:r>
              <a:rPr lang="en-US" dirty="0" smtClean="0"/>
              <a:t> Flowchart</a:t>
            </a:r>
            <a:endParaRPr lang="en-US" dirty="0"/>
          </a:p>
        </p:txBody>
      </p:sp>
      <p:sp>
        <p:nvSpPr>
          <p:cNvPr id="3" name="Content Placeholder 2"/>
          <p:cNvSpPr>
            <a:spLocks noGrp="1"/>
          </p:cNvSpPr>
          <p:nvPr>
            <p:ph idx="1"/>
          </p:nvPr>
        </p:nvSpPr>
        <p:spPr>
          <a:xfrm>
            <a:off x="762000" y="685800"/>
            <a:ext cx="6019800" cy="4648200"/>
          </a:xfrm>
        </p:spPr>
        <p:txBody>
          <a:bodyPr>
            <a:normAutofit/>
          </a:bodyPr>
          <a:lstStyle/>
          <a:p>
            <a:pPr algn="just"/>
            <a:r>
              <a:rPr lang="en-US" b="1" dirty="0" err="1"/>
              <a:t>Simbol</a:t>
            </a:r>
            <a:r>
              <a:rPr lang="en-US" b="1" dirty="0"/>
              <a:t> data:</a:t>
            </a:r>
            <a:r>
              <a:rPr lang="en-US" dirty="0"/>
              <a:t> </a:t>
            </a:r>
            <a:r>
              <a:rPr lang="en-US" dirty="0" err="1"/>
              <a:t>sama</a:t>
            </a:r>
            <a:r>
              <a:rPr lang="en-US" dirty="0"/>
              <a:t> </a:t>
            </a:r>
            <a:r>
              <a:rPr lang="en-US" dirty="0" err="1"/>
              <a:t>halnya</a:t>
            </a:r>
            <a:r>
              <a:rPr lang="en-US" dirty="0"/>
              <a:t> </a:t>
            </a:r>
            <a:r>
              <a:rPr lang="en-US" dirty="0" err="1" smtClean="0"/>
              <a:t>dengan</a:t>
            </a:r>
            <a:r>
              <a:rPr lang="en-US" dirty="0" smtClean="0"/>
              <a:t> </a:t>
            </a:r>
            <a:r>
              <a:rPr lang="en-US" dirty="0" err="1"/>
              <a:t>dokumen</a:t>
            </a:r>
            <a:r>
              <a:rPr lang="en-US" dirty="0"/>
              <a:t>, </a:t>
            </a:r>
            <a:r>
              <a:rPr lang="en-US" dirty="0" err="1"/>
              <a:t>digunakan</a:t>
            </a:r>
            <a:r>
              <a:rPr lang="en-US" dirty="0"/>
              <a:t> </a:t>
            </a:r>
            <a:r>
              <a:rPr lang="en-US" dirty="0" err="1"/>
              <a:t>untuk</a:t>
            </a:r>
            <a:r>
              <a:rPr lang="en-US" dirty="0"/>
              <a:t> </a:t>
            </a:r>
            <a:r>
              <a:rPr lang="en-US" dirty="0" err="1"/>
              <a:t>menggambarkan</a:t>
            </a:r>
            <a:r>
              <a:rPr lang="en-US" dirty="0"/>
              <a:t> input-output, </a:t>
            </a:r>
            <a:r>
              <a:rPr lang="en-US" dirty="0" err="1"/>
              <a:t>hanya</a:t>
            </a:r>
            <a:r>
              <a:rPr lang="en-US" dirty="0"/>
              <a:t> </a:t>
            </a:r>
            <a:r>
              <a:rPr lang="en-US" dirty="0" err="1"/>
              <a:t>saja</a:t>
            </a:r>
            <a:r>
              <a:rPr lang="en-US" dirty="0"/>
              <a:t> yang non-printable, </a:t>
            </a:r>
            <a:r>
              <a:rPr lang="en-US" dirty="0" err="1"/>
              <a:t>contohnya</a:t>
            </a:r>
            <a:r>
              <a:rPr lang="en-US" dirty="0"/>
              <a:t> data </a:t>
            </a:r>
            <a:r>
              <a:rPr lang="en-US" dirty="0" err="1"/>
              <a:t>diri</a:t>
            </a:r>
            <a:r>
              <a:rPr lang="en-US" dirty="0"/>
              <a:t> </a:t>
            </a:r>
            <a:r>
              <a:rPr lang="en-US" dirty="0" err="1" smtClean="0"/>
              <a:t>registrasi</a:t>
            </a:r>
            <a:r>
              <a:rPr lang="en-US" dirty="0" smtClean="0"/>
              <a:t> email</a:t>
            </a:r>
          </a:p>
          <a:p>
            <a:pPr algn="just"/>
            <a:r>
              <a:rPr lang="en-US" b="1" dirty="0" err="1"/>
              <a:t>Simbol</a:t>
            </a:r>
            <a:r>
              <a:rPr lang="en-US" b="1" dirty="0"/>
              <a:t> Storage:</a:t>
            </a:r>
            <a:r>
              <a:rPr lang="en-US" dirty="0"/>
              <a:t> </a:t>
            </a:r>
            <a:r>
              <a:rPr lang="en-US" dirty="0" err="1"/>
              <a:t>Simbol</a:t>
            </a:r>
            <a:r>
              <a:rPr lang="en-US" dirty="0"/>
              <a:t> </a:t>
            </a:r>
            <a:r>
              <a:rPr lang="en-US" dirty="0" err="1"/>
              <a:t>ini</a:t>
            </a:r>
            <a:r>
              <a:rPr lang="en-US" dirty="0"/>
              <a:t> </a:t>
            </a:r>
            <a:r>
              <a:rPr lang="en-US" dirty="0" err="1"/>
              <a:t>merupakan</a:t>
            </a:r>
            <a:r>
              <a:rPr lang="en-US" dirty="0"/>
              <a:t> </a:t>
            </a:r>
            <a:r>
              <a:rPr lang="en-US" dirty="0" err="1"/>
              <a:t>simbol</a:t>
            </a:r>
            <a:r>
              <a:rPr lang="en-US" dirty="0"/>
              <a:t> input-output, </a:t>
            </a:r>
            <a:r>
              <a:rPr lang="en-US" dirty="0" err="1"/>
              <a:t>tapi</a:t>
            </a:r>
            <a:r>
              <a:rPr lang="en-US" dirty="0"/>
              <a:t> </a:t>
            </a:r>
            <a:r>
              <a:rPr lang="en-US" dirty="0" err="1"/>
              <a:t>biasanya</a:t>
            </a:r>
            <a:r>
              <a:rPr lang="en-US" dirty="0"/>
              <a:t> </a:t>
            </a:r>
            <a:r>
              <a:rPr lang="en-US" dirty="0" err="1"/>
              <a:t>harus</a:t>
            </a:r>
            <a:r>
              <a:rPr lang="en-US" dirty="0"/>
              <a:t> </a:t>
            </a:r>
            <a:r>
              <a:rPr lang="en-US" dirty="0" err="1"/>
              <a:t>punya</a:t>
            </a:r>
            <a:r>
              <a:rPr lang="en-US" dirty="0"/>
              <a:t> </a:t>
            </a:r>
            <a:r>
              <a:rPr lang="en-US" dirty="0" err="1"/>
              <a:t>panah</a:t>
            </a:r>
            <a:r>
              <a:rPr lang="en-US" dirty="0"/>
              <a:t> </a:t>
            </a:r>
            <a:r>
              <a:rPr lang="en-US" dirty="0" err="1"/>
              <a:t>masuk</a:t>
            </a:r>
            <a:r>
              <a:rPr lang="en-US" dirty="0"/>
              <a:t> </a:t>
            </a:r>
            <a:r>
              <a:rPr lang="en-US" dirty="0" err="1"/>
              <a:t>dan</a:t>
            </a:r>
            <a:r>
              <a:rPr lang="en-US" dirty="0"/>
              <a:t> </a:t>
            </a:r>
            <a:r>
              <a:rPr lang="en-US" dirty="0" err="1"/>
              <a:t>keluar</a:t>
            </a:r>
            <a:r>
              <a:rPr lang="en-US" dirty="0"/>
              <a:t> </a:t>
            </a:r>
            <a:r>
              <a:rPr lang="en-US" dirty="0" err="1"/>
              <a:t>dari</a:t>
            </a:r>
            <a:r>
              <a:rPr lang="en-US" dirty="0"/>
              <a:t> proses yang </a:t>
            </a:r>
            <a:r>
              <a:rPr lang="en-US" dirty="0" err="1"/>
              <a:t>sifatnya</a:t>
            </a:r>
            <a:r>
              <a:rPr lang="en-US" dirty="0"/>
              <a:t> computerized </a:t>
            </a:r>
            <a:r>
              <a:rPr lang="en-US" dirty="0" smtClean="0"/>
              <a:t>(</a:t>
            </a:r>
            <a:r>
              <a:rPr lang="en-US" dirty="0" err="1" smtClean="0"/>
              <a:t>yg</a:t>
            </a:r>
            <a:r>
              <a:rPr lang="en-US" dirty="0" smtClean="0"/>
              <a:t> </a:t>
            </a:r>
            <a:r>
              <a:rPr lang="en-US" dirty="0" err="1" smtClean="0"/>
              <a:t>berbentuk</a:t>
            </a:r>
            <a:r>
              <a:rPr lang="en-US" dirty="0" smtClean="0"/>
              <a:t> </a:t>
            </a:r>
            <a:r>
              <a:rPr lang="en-US" dirty="0" err="1"/>
              <a:t>segi</a:t>
            </a:r>
            <a:r>
              <a:rPr lang="en-US" dirty="0"/>
              <a:t> </a:t>
            </a:r>
            <a:r>
              <a:rPr lang="en-US" dirty="0" err="1"/>
              <a:t>empat</a:t>
            </a:r>
            <a:r>
              <a:rPr lang="en-US" dirty="0" smtClean="0"/>
              <a:t>). </a:t>
            </a:r>
            <a:r>
              <a:rPr lang="en-US" dirty="0" err="1"/>
              <a:t>Simbol</a:t>
            </a:r>
            <a:r>
              <a:rPr lang="en-US" dirty="0"/>
              <a:t> </a:t>
            </a:r>
            <a:r>
              <a:rPr lang="en-US" dirty="0" err="1"/>
              <a:t>ini</a:t>
            </a:r>
            <a:r>
              <a:rPr lang="en-US" dirty="0"/>
              <a:t> </a:t>
            </a:r>
            <a:r>
              <a:rPr lang="en-US" dirty="0" err="1"/>
              <a:t>merupakan</a:t>
            </a:r>
            <a:r>
              <a:rPr lang="en-US" dirty="0"/>
              <a:t> </a:t>
            </a:r>
            <a:r>
              <a:rPr lang="en-US" dirty="0" err="1"/>
              <a:t>simbol</a:t>
            </a:r>
            <a:r>
              <a:rPr lang="en-US" dirty="0"/>
              <a:t> storage data </a:t>
            </a:r>
            <a:r>
              <a:rPr lang="en-US" dirty="0" err="1"/>
              <a:t>secara</a:t>
            </a:r>
            <a:r>
              <a:rPr lang="en-US" dirty="0"/>
              <a:t> </a:t>
            </a:r>
            <a:r>
              <a:rPr lang="en-US" dirty="0" err="1" smtClean="0"/>
              <a:t>umum</a:t>
            </a:r>
            <a:r>
              <a:rPr lang="en-US" dirty="0" smtClean="0"/>
              <a:t>.</a:t>
            </a:r>
          </a:p>
        </p:txBody>
      </p:sp>
      <p:pic>
        <p:nvPicPr>
          <p:cNvPr id="4" name="Picture 3" descr="http://2.bp.blogspot.com/-RTLF1rtGu0o/Tvxunu-W44I/AAAAAAAAAeE/iJPdeVon7Og/s1600/Data.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02517" y="1409700"/>
            <a:ext cx="1447800" cy="838200"/>
          </a:xfrm>
          <a:prstGeom prst="rect">
            <a:avLst/>
          </a:prstGeom>
          <a:noFill/>
          <a:ln>
            <a:noFill/>
          </a:ln>
        </p:spPr>
      </p:pic>
      <p:sp>
        <p:nvSpPr>
          <p:cNvPr id="5" name="Flowchart: Stored Data 4"/>
          <p:cNvSpPr/>
          <p:nvPr/>
        </p:nvSpPr>
        <p:spPr>
          <a:xfrm>
            <a:off x="7037990" y="3124200"/>
            <a:ext cx="1295400" cy="914400"/>
          </a:xfrm>
          <a:prstGeom prst="flowChartOnlineStorag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905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fontScale="90000"/>
          </a:bodyPr>
          <a:lstStyle/>
          <a:p>
            <a:r>
              <a:rPr lang="en-US" dirty="0" err="1"/>
              <a:t>Simbol</a:t>
            </a:r>
            <a:r>
              <a:rPr lang="en-US" dirty="0"/>
              <a:t> Flowchart</a:t>
            </a:r>
          </a:p>
        </p:txBody>
      </p:sp>
      <p:sp>
        <p:nvSpPr>
          <p:cNvPr id="3" name="Content Placeholder 2"/>
          <p:cNvSpPr>
            <a:spLocks noGrp="1"/>
          </p:cNvSpPr>
          <p:nvPr>
            <p:ph idx="1"/>
          </p:nvPr>
        </p:nvSpPr>
        <p:spPr>
          <a:xfrm>
            <a:off x="762000" y="685800"/>
            <a:ext cx="5943600" cy="4724400"/>
          </a:xfrm>
        </p:spPr>
        <p:txBody>
          <a:bodyPr>
            <a:normAutofit fontScale="92500" lnSpcReduction="10000"/>
          </a:bodyPr>
          <a:lstStyle/>
          <a:p>
            <a:pPr algn="just"/>
            <a:r>
              <a:rPr lang="en-US" b="1" dirty="0" err="1" smtClean="0"/>
              <a:t>Simbol</a:t>
            </a:r>
            <a:r>
              <a:rPr lang="en-US" b="1" dirty="0" smtClean="0"/>
              <a:t> storage </a:t>
            </a:r>
            <a:r>
              <a:rPr lang="en-US" b="1" dirty="0" err="1" smtClean="0"/>
              <a:t>sendiri</a:t>
            </a:r>
            <a:r>
              <a:rPr lang="en-US" b="1" dirty="0" smtClean="0"/>
              <a:t> </a:t>
            </a:r>
            <a:r>
              <a:rPr lang="en-US" b="1" dirty="0" err="1" smtClean="0"/>
              <a:t>ada</a:t>
            </a:r>
            <a:r>
              <a:rPr lang="en-US" b="1" dirty="0" smtClean="0"/>
              <a:t> </a:t>
            </a:r>
            <a:r>
              <a:rPr lang="en-US" b="1" dirty="0" err="1" smtClean="0"/>
              <a:t>tambahannya</a:t>
            </a:r>
            <a:r>
              <a:rPr lang="en-US" b="1" dirty="0" smtClean="0"/>
              <a:t> </a:t>
            </a:r>
            <a:r>
              <a:rPr lang="en-US" b="1" dirty="0" err="1" smtClean="0"/>
              <a:t>yaitu</a:t>
            </a:r>
            <a:r>
              <a:rPr lang="en-US" b="1" dirty="0" smtClean="0"/>
              <a:t> : </a:t>
            </a:r>
          </a:p>
          <a:p>
            <a:pPr marL="520700" indent="-284163" algn="just">
              <a:buFont typeface="Wingdings" pitchFamily="2" charset="2"/>
              <a:buChar char="ü"/>
            </a:pPr>
            <a:r>
              <a:rPr lang="en-US" b="1" dirty="0" smtClean="0"/>
              <a:t>Storage </a:t>
            </a:r>
            <a:r>
              <a:rPr lang="en-US" b="1" dirty="0" err="1" smtClean="0"/>
              <a:t>untuk</a:t>
            </a:r>
            <a:r>
              <a:rPr lang="en-US" b="1" dirty="0" smtClean="0"/>
              <a:t> </a:t>
            </a:r>
            <a:r>
              <a:rPr lang="en-US" dirty="0" smtClean="0"/>
              <a:t>database </a:t>
            </a:r>
            <a:r>
              <a:rPr lang="en-US" dirty="0"/>
              <a:t>(</a:t>
            </a:r>
            <a:r>
              <a:rPr lang="en-US" dirty="0" err="1"/>
              <a:t>kalo</a:t>
            </a:r>
            <a:r>
              <a:rPr lang="en-US" dirty="0"/>
              <a:t> </a:t>
            </a:r>
            <a:r>
              <a:rPr lang="en-US" dirty="0" err="1"/>
              <a:t>sistemnya</a:t>
            </a:r>
            <a:r>
              <a:rPr lang="en-US" dirty="0"/>
              <a:t> </a:t>
            </a:r>
            <a:r>
              <a:rPr lang="en-US" dirty="0" err="1" smtClean="0"/>
              <a:t>menggunakan</a:t>
            </a:r>
            <a:r>
              <a:rPr lang="en-US" dirty="0" smtClean="0"/>
              <a:t> DBMS </a:t>
            </a:r>
            <a:r>
              <a:rPr lang="en-US" dirty="0" err="1"/>
              <a:t>semacam</a:t>
            </a:r>
            <a:r>
              <a:rPr lang="en-US" dirty="0"/>
              <a:t> </a:t>
            </a:r>
            <a:r>
              <a:rPr lang="en-US" dirty="0" err="1"/>
              <a:t>MySql</a:t>
            </a:r>
            <a:r>
              <a:rPr lang="en-US" dirty="0"/>
              <a:t>, Oracle, Access </a:t>
            </a:r>
            <a:r>
              <a:rPr lang="en-US" dirty="0" err="1"/>
              <a:t>dll</a:t>
            </a:r>
            <a:r>
              <a:rPr lang="en-US" dirty="0" smtClean="0"/>
              <a:t>)</a:t>
            </a:r>
          </a:p>
          <a:p>
            <a:pPr marL="520700" indent="-284163" algn="just">
              <a:buFont typeface="Wingdings" pitchFamily="2" charset="2"/>
              <a:buChar char="ü"/>
            </a:pPr>
            <a:r>
              <a:rPr lang="en-US" dirty="0" smtClean="0"/>
              <a:t>Storage </a:t>
            </a:r>
            <a:r>
              <a:rPr lang="en-US" dirty="0" err="1" smtClean="0"/>
              <a:t>untuk</a:t>
            </a:r>
            <a:r>
              <a:rPr lang="en-US" dirty="0" smtClean="0"/>
              <a:t> Hard-Drive (secondary Storage) </a:t>
            </a:r>
            <a:r>
              <a:rPr lang="en-US" dirty="0" err="1" smtClean="0"/>
              <a:t>dalam</a:t>
            </a:r>
            <a:r>
              <a:rPr lang="en-US" dirty="0" smtClean="0"/>
              <a:t> </a:t>
            </a:r>
            <a:r>
              <a:rPr lang="en-US" dirty="0" err="1" smtClean="0"/>
              <a:t>arti</a:t>
            </a:r>
            <a:r>
              <a:rPr lang="en-US" dirty="0" smtClean="0"/>
              <a:t> yang </a:t>
            </a:r>
            <a:r>
              <a:rPr lang="en-US" dirty="0" err="1" smtClean="0"/>
              <a:t>disimpan</a:t>
            </a:r>
            <a:r>
              <a:rPr lang="en-US" dirty="0" smtClean="0"/>
              <a:t> </a:t>
            </a:r>
            <a:r>
              <a:rPr lang="en-US" dirty="0" err="1" smtClean="0"/>
              <a:t>berupa</a:t>
            </a:r>
            <a:r>
              <a:rPr lang="en-US" dirty="0" smtClean="0"/>
              <a:t> file </a:t>
            </a:r>
            <a:r>
              <a:rPr lang="en-US" dirty="0" err="1" smtClean="0"/>
              <a:t>dengan</a:t>
            </a:r>
            <a:r>
              <a:rPr lang="en-US" dirty="0" smtClean="0"/>
              <a:t> </a:t>
            </a:r>
            <a:r>
              <a:rPr lang="en-US" dirty="0" err="1" smtClean="0"/>
              <a:t>berbagai</a:t>
            </a:r>
            <a:r>
              <a:rPr lang="en-US" dirty="0" smtClean="0"/>
              <a:t> </a:t>
            </a:r>
            <a:r>
              <a:rPr lang="en-US" dirty="0" err="1" smtClean="0"/>
              <a:t>ekstensi</a:t>
            </a:r>
            <a:r>
              <a:rPr lang="en-US" dirty="0" smtClean="0"/>
              <a:t> </a:t>
            </a:r>
            <a:r>
              <a:rPr lang="en-US" dirty="0" err="1" smtClean="0"/>
              <a:t>seperti</a:t>
            </a:r>
            <a:r>
              <a:rPr lang="en-US" dirty="0" smtClean="0"/>
              <a:t> .html, .xml, .</a:t>
            </a:r>
            <a:r>
              <a:rPr lang="en-US" dirty="0" err="1" smtClean="0"/>
              <a:t>docx</a:t>
            </a:r>
            <a:r>
              <a:rPr lang="en-US" dirty="0" smtClean="0"/>
              <a:t>, .</a:t>
            </a:r>
            <a:r>
              <a:rPr lang="en-US" dirty="0" err="1" smtClean="0"/>
              <a:t>pdf</a:t>
            </a:r>
            <a:r>
              <a:rPr lang="en-US" dirty="0" smtClean="0"/>
              <a:t> </a:t>
            </a:r>
            <a:r>
              <a:rPr lang="en-US" dirty="0" err="1" smtClean="0"/>
              <a:t>dsb</a:t>
            </a:r>
            <a:endParaRPr lang="en-US" dirty="0"/>
          </a:p>
          <a:p>
            <a:pPr algn="just"/>
            <a:r>
              <a:rPr lang="en-US" b="1" dirty="0" err="1" smtClean="0"/>
              <a:t>Simbol</a:t>
            </a:r>
            <a:r>
              <a:rPr lang="en-US" b="1" dirty="0" smtClean="0"/>
              <a:t> </a:t>
            </a:r>
            <a:r>
              <a:rPr lang="en-US" b="1" dirty="0"/>
              <a:t>Proses manual:</a:t>
            </a:r>
            <a:r>
              <a:rPr lang="en-US" dirty="0"/>
              <a:t> </a:t>
            </a:r>
            <a:r>
              <a:rPr lang="en-US" dirty="0" err="1"/>
              <a:t>digunakan</a:t>
            </a:r>
            <a:r>
              <a:rPr lang="en-US" dirty="0"/>
              <a:t> </a:t>
            </a:r>
            <a:r>
              <a:rPr lang="en-US" dirty="0" err="1"/>
              <a:t>kalo</a:t>
            </a:r>
            <a:r>
              <a:rPr lang="en-US" dirty="0"/>
              <a:t> </a:t>
            </a:r>
            <a:r>
              <a:rPr lang="en-US" dirty="0" err="1"/>
              <a:t>mau</a:t>
            </a:r>
            <a:r>
              <a:rPr lang="en-US" dirty="0"/>
              <a:t> </a:t>
            </a:r>
            <a:r>
              <a:rPr lang="en-US" dirty="0" err="1"/>
              <a:t>ngelakuin</a:t>
            </a:r>
            <a:r>
              <a:rPr lang="en-US" dirty="0"/>
              <a:t> </a:t>
            </a:r>
            <a:r>
              <a:rPr lang="en-US" dirty="0" err="1"/>
              <a:t>sesuatu</a:t>
            </a:r>
            <a:r>
              <a:rPr lang="en-US" dirty="0"/>
              <a:t> yang </a:t>
            </a:r>
            <a:r>
              <a:rPr lang="en-US" dirty="0" err="1"/>
              <a:t>gak</a:t>
            </a:r>
            <a:r>
              <a:rPr lang="en-US" dirty="0"/>
              <a:t> </a:t>
            </a:r>
            <a:r>
              <a:rPr lang="en-US" dirty="0" err="1"/>
              <a:t>ditangani</a:t>
            </a:r>
            <a:r>
              <a:rPr lang="en-US" dirty="0"/>
              <a:t> </a:t>
            </a:r>
            <a:r>
              <a:rPr lang="en-US" dirty="0" err="1"/>
              <a:t>sistem</a:t>
            </a:r>
            <a:r>
              <a:rPr lang="en-US" dirty="0"/>
              <a:t>. </a:t>
            </a:r>
            <a:r>
              <a:rPr lang="en-US" dirty="0" err="1"/>
              <a:t>Contohnya</a:t>
            </a:r>
            <a:r>
              <a:rPr lang="en-US" dirty="0"/>
              <a:t>, </a:t>
            </a:r>
            <a:r>
              <a:rPr lang="en-US" dirty="0" err="1"/>
              <a:t>nulis</a:t>
            </a:r>
            <a:r>
              <a:rPr lang="en-US" dirty="0"/>
              <a:t> </a:t>
            </a:r>
            <a:r>
              <a:rPr lang="en-US" dirty="0" err="1"/>
              <a:t>kwitansi</a:t>
            </a:r>
            <a:r>
              <a:rPr lang="en-US" dirty="0"/>
              <a:t> </a:t>
            </a:r>
            <a:r>
              <a:rPr lang="en-US" dirty="0" err="1"/>
              <a:t>tapi</a:t>
            </a:r>
            <a:r>
              <a:rPr lang="en-US" dirty="0"/>
              <a:t> </a:t>
            </a:r>
            <a:r>
              <a:rPr lang="en-US" dirty="0" err="1"/>
              <a:t>gak</a:t>
            </a:r>
            <a:r>
              <a:rPr lang="en-US" dirty="0"/>
              <a:t> </a:t>
            </a:r>
            <a:r>
              <a:rPr lang="en-US" dirty="0" err="1"/>
              <a:t>dari</a:t>
            </a:r>
            <a:r>
              <a:rPr lang="en-US" dirty="0"/>
              <a:t> computer, </a:t>
            </a:r>
            <a:r>
              <a:rPr lang="en-US" dirty="0" err="1"/>
              <a:t>tapi</a:t>
            </a:r>
            <a:r>
              <a:rPr lang="en-US" dirty="0"/>
              <a:t> </a:t>
            </a:r>
            <a:r>
              <a:rPr lang="en-US" dirty="0" err="1"/>
              <a:t>pake</a:t>
            </a:r>
            <a:r>
              <a:rPr lang="en-US" dirty="0"/>
              <a:t> </a:t>
            </a:r>
            <a:r>
              <a:rPr lang="en-US" dirty="0" err="1"/>
              <a:t>buku</a:t>
            </a:r>
            <a:r>
              <a:rPr lang="en-US" dirty="0"/>
              <a:t> </a:t>
            </a:r>
            <a:r>
              <a:rPr lang="en-US" dirty="0" err="1"/>
              <a:t>kwitansi</a:t>
            </a:r>
            <a:r>
              <a:rPr lang="en-US" dirty="0"/>
              <a:t>. </a:t>
            </a:r>
            <a:r>
              <a:rPr lang="en-US" dirty="0" err="1"/>
              <a:t>Atau</a:t>
            </a:r>
            <a:r>
              <a:rPr lang="en-US" dirty="0"/>
              <a:t> </a:t>
            </a:r>
            <a:r>
              <a:rPr lang="en-US" dirty="0" err="1"/>
              <a:t>mau</a:t>
            </a:r>
            <a:r>
              <a:rPr lang="en-US" dirty="0"/>
              <a:t> </a:t>
            </a:r>
            <a:r>
              <a:rPr lang="en-US" dirty="0" err="1"/>
              <a:t>nyatet</a:t>
            </a:r>
            <a:r>
              <a:rPr lang="en-US" dirty="0"/>
              <a:t> di </a:t>
            </a:r>
            <a:r>
              <a:rPr lang="en-US" dirty="0" err="1"/>
              <a:t>buku</a:t>
            </a:r>
            <a:r>
              <a:rPr lang="en-US" dirty="0"/>
              <a:t> </a:t>
            </a:r>
            <a:r>
              <a:rPr lang="en-US" dirty="0" err="1"/>
              <a:t>catatan</a:t>
            </a:r>
            <a:r>
              <a:rPr lang="en-US" dirty="0"/>
              <a:t>, </a:t>
            </a:r>
            <a:r>
              <a:rPr lang="en-US" dirty="0" err="1"/>
              <a:t>maka</a:t>
            </a:r>
            <a:r>
              <a:rPr lang="en-US" dirty="0"/>
              <a:t> </a:t>
            </a:r>
            <a:r>
              <a:rPr lang="en-US" dirty="0" err="1"/>
              <a:t>pakailah</a:t>
            </a:r>
            <a:r>
              <a:rPr lang="en-US" dirty="0"/>
              <a:t> </a:t>
            </a:r>
            <a:r>
              <a:rPr lang="en-US" dirty="0" err="1"/>
              <a:t>simbol</a:t>
            </a:r>
            <a:r>
              <a:rPr lang="en-US" dirty="0"/>
              <a:t> </a:t>
            </a:r>
            <a:r>
              <a:rPr lang="en-US" dirty="0" err="1"/>
              <a:t>ini</a:t>
            </a:r>
            <a:endParaRPr lang="en-US" dirty="0"/>
          </a:p>
          <a:p>
            <a:pPr algn="just"/>
            <a:endParaRPr lang="en-US" dirty="0"/>
          </a:p>
        </p:txBody>
      </p:sp>
      <p:pic>
        <p:nvPicPr>
          <p:cNvPr id="4" name="Picture 3" descr="http://3.bp.blogspot.com/-fJ_MXm6LzKk/TvxvQiGx9-I/AAAAAAAAAeo/iko_YUePcvg/s1600/Databas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43000"/>
            <a:ext cx="1143000" cy="914400"/>
          </a:xfrm>
          <a:prstGeom prst="rect">
            <a:avLst/>
          </a:prstGeom>
          <a:noFill/>
          <a:ln>
            <a:noFill/>
          </a:ln>
        </p:spPr>
      </p:pic>
      <p:pic>
        <p:nvPicPr>
          <p:cNvPr id="5" name="Picture 4" descr="http://1.bp.blogspot.com/-pxDTmB8w_O4/Tvxva6j-pnI/AAAAAAAAAe0/0xFoZZ1ra9Q/s1600/Hard+Drive.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362200"/>
            <a:ext cx="1295400" cy="914400"/>
          </a:xfrm>
          <a:prstGeom prst="rect">
            <a:avLst/>
          </a:prstGeom>
          <a:noFill/>
          <a:ln>
            <a:noFill/>
          </a:ln>
        </p:spPr>
      </p:pic>
      <p:pic>
        <p:nvPicPr>
          <p:cNvPr id="6" name="Picture 5" descr="http://3.bp.blogspot.com/-kW00xBewWIo/Tvxv1dStKmI/AAAAAAAAAfM/tgvKkOzfp60/s1600/Proses+Manual.gif">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049814" y="3810000"/>
            <a:ext cx="1585704" cy="811848"/>
          </a:xfrm>
          <a:prstGeom prst="rect">
            <a:avLst/>
          </a:prstGeom>
          <a:noFill/>
          <a:ln>
            <a:noFill/>
          </a:ln>
        </p:spPr>
      </p:pic>
    </p:spTree>
    <p:extLst>
      <p:ext uri="{BB962C8B-B14F-4D97-AF65-F5344CB8AC3E}">
        <p14:creationId xmlns:p14="http://schemas.microsoft.com/office/powerpoint/2010/main" val="250500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Flowchart</a:t>
            </a:r>
          </a:p>
        </p:txBody>
      </p:sp>
      <p:sp>
        <p:nvSpPr>
          <p:cNvPr id="3" name="Content Placeholder 2"/>
          <p:cNvSpPr>
            <a:spLocks noGrp="1"/>
          </p:cNvSpPr>
          <p:nvPr>
            <p:ph idx="1"/>
          </p:nvPr>
        </p:nvSpPr>
        <p:spPr>
          <a:xfrm>
            <a:off x="762000" y="1143000"/>
            <a:ext cx="5638800" cy="3886200"/>
          </a:xfrm>
        </p:spPr>
        <p:txBody>
          <a:bodyPr>
            <a:normAutofit fontScale="77500" lnSpcReduction="20000"/>
          </a:bodyPr>
          <a:lstStyle/>
          <a:p>
            <a:pPr algn="just"/>
            <a:r>
              <a:rPr lang="en-US" b="1" dirty="0" err="1"/>
              <a:t>Simbol</a:t>
            </a:r>
            <a:r>
              <a:rPr lang="en-US" b="1" dirty="0"/>
              <a:t> </a:t>
            </a:r>
            <a:r>
              <a:rPr lang="en-US" b="1" dirty="0" err="1"/>
              <a:t>Konektor</a:t>
            </a:r>
            <a:r>
              <a:rPr lang="en-US" b="1" dirty="0"/>
              <a:t>:</a:t>
            </a:r>
            <a:r>
              <a:rPr lang="en-US" dirty="0"/>
              <a:t> </a:t>
            </a:r>
            <a:r>
              <a:rPr lang="en-US" dirty="0" err="1"/>
              <a:t>simbol</a:t>
            </a:r>
            <a:r>
              <a:rPr lang="en-US" dirty="0"/>
              <a:t> </a:t>
            </a:r>
            <a:r>
              <a:rPr lang="en-US" dirty="0" err="1"/>
              <a:t>konektor</a:t>
            </a:r>
            <a:r>
              <a:rPr lang="en-US" dirty="0"/>
              <a:t> </a:t>
            </a:r>
            <a:r>
              <a:rPr lang="en-US" dirty="0" err="1"/>
              <a:t>digunakan</a:t>
            </a:r>
            <a:r>
              <a:rPr lang="en-US" dirty="0"/>
              <a:t> </a:t>
            </a:r>
            <a:r>
              <a:rPr lang="en-US" dirty="0" err="1"/>
              <a:t>jika</a:t>
            </a:r>
            <a:r>
              <a:rPr lang="en-US" dirty="0"/>
              <a:t> </a:t>
            </a:r>
            <a:r>
              <a:rPr lang="en-US" dirty="0" err="1"/>
              <a:t>ada</a:t>
            </a:r>
            <a:r>
              <a:rPr lang="en-US" dirty="0"/>
              <a:t> </a:t>
            </a:r>
            <a:r>
              <a:rPr lang="en-US" dirty="0" err="1"/>
              <a:t>suatu</a:t>
            </a:r>
            <a:r>
              <a:rPr lang="en-US" dirty="0"/>
              <a:t> proses yang </a:t>
            </a:r>
            <a:r>
              <a:rPr lang="en-US" dirty="0" err="1"/>
              <a:t>putus</a:t>
            </a:r>
            <a:r>
              <a:rPr lang="en-US" dirty="0"/>
              <a:t> di 1 </a:t>
            </a:r>
            <a:r>
              <a:rPr lang="en-US" dirty="0" err="1"/>
              <a:t>halaman</a:t>
            </a:r>
            <a:r>
              <a:rPr lang="en-US" dirty="0"/>
              <a:t> </a:t>
            </a:r>
            <a:r>
              <a:rPr lang="en-US" dirty="0" err="1" smtClean="0"/>
              <a:t>kemudian</a:t>
            </a:r>
            <a:r>
              <a:rPr lang="en-US" dirty="0" smtClean="0"/>
              <a:t> </a:t>
            </a:r>
            <a:r>
              <a:rPr lang="en-US" dirty="0" err="1" smtClean="0"/>
              <a:t>ingin</a:t>
            </a:r>
            <a:r>
              <a:rPr lang="en-US" dirty="0" smtClean="0"/>
              <a:t> </a:t>
            </a:r>
            <a:r>
              <a:rPr lang="en-US" dirty="0" err="1" smtClean="0"/>
              <a:t>disambung</a:t>
            </a:r>
            <a:r>
              <a:rPr lang="en-US" dirty="0" smtClean="0"/>
              <a:t> </a:t>
            </a:r>
            <a:r>
              <a:rPr lang="en-US" dirty="0" err="1"/>
              <a:t>ke</a:t>
            </a:r>
            <a:r>
              <a:rPr lang="en-US" dirty="0"/>
              <a:t> </a:t>
            </a:r>
            <a:r>
              <a:rPr lang="en-US" dirty="0" err="1"/>
              <a:t>halaman</a:t>
            </a:r>
            <a:r>
              <a:rPr lang="en-US" dirty="0"/>
              <a:t> 2 </a:t>
            </a:r>
            <a:r>
              <a:rPr lang="en-US" dirty="0" err="1"/>
              <a:t>karena</a:t>
            </a:r>
            <a:r>
              <a:rPr lang="en-US" dirty="0"/>
              <a:t> </a:t>
            </a:r>
            <a:r>
              <a:rPr lang="en-US" dirty="0" err="1" smtClean="0"/>
              <a:t>kertas</a:t>
            </a:r>
            <a:r>
              <a:rPr lang="en-US" dirty="0" smtClean="0"/>
              <a:t> </a:t>
            </a:r>
            <a:r>
              <a:rPr lang="en-US" dirty="0" err="1" smtClean="0"/>
              <a:t>tidak</a:t>
            </a:r>
            <a:r>
              <a:rPr lang="en-US" dirty="0" smtClean="0"/>
              <a:t> </a:t>
            </a:r>
            <a:r>
              <a:rPr lang="en-US" dirty="0" err="1" smtClean="0"/>
              <a:t>cukup</a:t>
            </a:r>
            <a:r>
              <a:rPr lang="en-US" dirty="0" smtClean="0"/>
              <a:t> (</a:t>
            </a:r>
            <a:r>
              <a:rPr lang="en-US" dirty="0" err="1" smtClean="0"/>
              <a:t>atau</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disambung</a:t>
            </a:r>
            <a:r>
              <a:rPr lang="en-US" dirty="0" smtClean="0"/>
              <a:t> </a:t>
            </a:r>
            <a:r>
              <a:rPr lang="en-US" dirty="0" err="1" smtClean="0"/>
              <a:t>dengan</a:t>
            </a:r>
            <a:r>
              <a:rPr lang="en-US" dirty="0" smtClean="0"/>
              <a:t> </a:t>
            </a:r>
            <a:r>
              <a:rPr lang="en-US" dirty="0" err="1" smtClean="0"/>
              <a:t>garis</a:t>
            </a:r>
            <a:r>
              <a:rPr lang="en-US" dirty="0" smtClean="0"/>
              <a:t> </a:t>
            </a:r>
            <a:r>
              <a:rPr lang="en-US" dirty="0" err="1"/>
              <a:t>karena</a:t>
            </a:r>
            <a:r>
              <a:rPr lang="en-US" dirty="0"/>
              <a:t> </a:t>
            </a:r>
            <a:r>
              <a:rPr lang="en-US" dirty="0" err="1"/>
              <a:t>masalah</a:t>
            </a:r>
            <a:r>
              <a:rPr lang="en-US" dirty="0"/>
              <a:t> </a:t>
            </a:r>
            <a:r>
              <a:rPr lang="en-US" dirty="0" err="1"/>
              <a:t>ruang</a:t>
            </a:r>
            <a:r>
              <a:rPr lang="en-US" dirty="0"/>
              <a:t> </a:t>
            </a:r>
            <a:r>
              <a:rPr lang="en-US" dirty="0" err="1"/>
              <a:t>penggambaran</a:t>
            </a:r>
            <a:r>
              <a:rPr lang="en-US" dirty="0"/>
              <a:t>). </a:t>
            </a:r>
            <a:endParaRPr lang="en-US" dirty="0" smtClean="0"/>
          </a:p>
          <a:p>
            <a:pPr marL="0" indent="0" algn="just">
              <a:buNone/>
            </a:pPr>
            <a:endParaRPr lang="en-US" dirty="0" smtClean="0"/>
          </a:p>
          <a:p>
            <a:pPr marL="568325" indent="-284163" algn="just">
              <a:buFont typeface="Wingdings" pitchFamily="2" charset="2"/>
              <a:buChar char="ü"/>
            </a:pPr>
            <a:r>
              <a:rPr lang="en-US" dirty="0" err="1"/>
              <a:t>Simbol</a:t>
            </a:r>
            <a:r>
              <a:rPr lang="en-US" dirty="0"/>
              <a:t> </a:t>
            </a:r>
            <a:r>
              <a:rPr lang="en-US" dirty="0" err="1"/>
              <a:t>konektor</a:t>
            </a:r>
            <a:r>
              <a:rPr lang="en-US" dirty="0"/>
              <a:t> </a:t>
            </a:r>
            <a:r>
              <a:rPr lang="en-US" dirty="0" err="1"/>
              <a:t>sendiri</a:t>
            </a:r>
            <a:r>
              <a:rPr lang="en-US" dirty="0"/>
              <a:t> </a:t>
            </a:r>
            <a:r>
              <a:rPr lang="en-US" dirty="0" err="1"/>
              <a:t>ada</a:t>
            </a:r>
            <a:r>
              <a:rPr lang="en-US" dirty="0"/>
              <a:t> 2. </a:t>
            </a:r>
            <a:r>
              <a:rPr lang="en-US" dirty="0" err="1"/>
              <a:t>Jika</a:t>
            </a:r>
            <a:r>
              <a:rPr lang="en-US" dirty="0"/>
              <a:t> </a:t>
            </a:r>
            <a:r>
              <a:rPr lang="en-US" dirty="0" err="1"/>
              <a:t>mau</a:t>
            </a:r>
            <a:r>
              <a:rPr lang="en-US" dirty="0"/>
              <a:t> </a:t>
            </a:r>
            <a:r>
              <a:rPr lang="en-US" dirty="0" err="1"/>
              <a:t>nyambungin</a:t>
            </a:r>
            <a:r>
              <a:rPr lang="en-US" dirty="0"/>
              <a:t> proses di </a:t>
            </a:r>
            <a:r>
              <a:rPr lang="en-US" dirty="0" err="1"/>
              <a:t>halaman</a:t>
            </a:r>
            <a:r>
              <a:rPr lang="en-US" dirty="0"/>
              <a:t> yang </a:t>
            </a:r>
            <a:r>
              <a:rPr lang="en-US" dirty="0" err="1"/>
              <a:t>berbeda</a:t>
            </a:r>
            <a:r>
              <a:rPr lang="en-US" dirty="0"/>
              <a:t> </a:t>
            </a:r>
            <a:r>
              <a:rPr lang="en-US" dirty="0" err="1"/>
              <a:t>karena</a:t>
            </a:r>
            <a:r>
              <a:rPr lang="en-US" dirty="0"/>
              <a:t> </a:t>
            </a:r>
            <a:r>
              <a:rPr lang="en-US" dirty="0" err="1"/>
              <a:t>kertasnya</a:t>
            </a:r>
            <a:r>
              <a:rPr lang="en-US" dirty="0"/>
              <a:t> </a:t>
            </a:r>
            <a:r>
              <a:rPr lang="en-US" dirty="0" err="1" smtClean="0"/>
              <a:t>tidak</a:t>
            </a:r>
            <a:r>
              <a:rPr lang="en-US" dirty="0" smtClean="0"/>
              <a:t> </a:t>
            </a:r>
            <a:r>
              <a:rPr lang="en-US" dirty="0" err="1" smtClean="0"/>
              <a:t>cukup</a:t>
            </a:r>
            <a:r>
              <a:rPr lang="en-US" dirty="0" smtClean="0"/>
              <a:t>, </a:t>
            </a:r>
            <a:r>
              <a:rPr lang="en-US" dirty="0" err="1"/>
              <a:t>maka</a:t>
            </a:r>
            <a:r>
              <a:rPr lang="en-US" dirty="0"/>
              <a:t>  </a:t>
            </a:r>
            <a:r>
              <a:rPr lang="en-US" dirty="0" err="1" smtClean="0"/>
              <a:t>dapat</a:t>
            </a:r>
            <a:r>
              <a:rPr lang="en-US" dirty="0" smtClean="0"/>
              <a:t> </a:t>
            </a:r>
            <a:r>
              <a:rPr lang="en-US" dirty="0" err="1" smtClean="0"/>
              <a:t>menggunakan</a:t>
            </a:r>
            <a:r>
              <a:rPr lang="en-US" dirty="0" smtClean="0"/>
              <a:t> </a:t>
            </a:r>
            <a:r>
              <a:rPr lang="en-US" dirty="0" err="1" smtClean="0"/>
              <a:t>simbol</a:t>
            </a:r>
            <a:r>
              <a:rPr lang="en-US" dirty="0" smtClean="0"/>
              <a:t> </a:t>
            </a:r>
            <a:r>
              <a:rPr lang="en-US" dirty="0" err="1" smtClean="0"/>
              <a:t>ini</a:t>
            </a:r>
            <a:r>
              <a:rPr lang="en-US" dirty="0" smtClean="0"/>
              <a:t>.</a:t>
            </a:r>
          </a:p>
          <a:p>
            <a:pPr marL="284162" indent="0" algn="just">
              <a:buNone/>
            </a:pPr>
            <a:endParaRPr lang="en-US" dirty="0"/>
          </a:p>
          <a:p>
            <a:pPr marL="568325" indent="-284163" algn="just">
              <a:buFont typeface="Wingdings" pitchFamily="2" charset="2"/>
              <a:buChar char="ü"/>
            </a:pPr>
            <a:r>
              <a:rPr lang="en-US" dirty="0" err="1"/>
              <a:t>Sedangkan</a:t>
            </a:r>
            <a:r>
              <a:rPr lang="en-US" dirty="0"/>
              <a:t> </a:t>
            </a:r>
            <a:r>
              <a:rPr lang="en-US" dirty="0" err="1" smtClean="0"/>
              <a:t>apabila</a:t>
            </a:r>
            <a:r>
              <a:rPr lang="en-US" dirty="0" smtClean="0"/>
              <a:t> </a:t>
            </a:r>
            <a:r>
              <a:rPr lang="en-US" dirty="0" err="1"/>
              <a:t>masih</a:t>
            </a:r>
            <a:r>
              <a:rPr lang="en-US" dirty="0"/>
              <a:t> </a:t>
            </a:r>
            <a:r>
              <a:rPr lang="en-US" dirty="0" err="1"/>
              <a:t>dalam</a:t>
            </a:r>
            <a:r>
              <a:rPr lang="en-US" dirty="0"/>
              <a:t> </a:t>
            </a:r>
            <a:r>
              <a:rPr lang="en-US" dirty="0" err="1"/>
              <a:t>halaman</a:t>
            </a:r>
            <a:r>
              <a:rPr lang="en-US" dirty="0"/>
              <a:t> yang </a:t>
            </a:r>
            <a:r>
              <a:rPr lang="en-US" dirty="0" err="1"/>
              <a:t>sama</a:t>
            </a:r>
            <a:r>
              <a:rPr lang="en-US" dirty="0"/>
              <a:t>, </a:t>
            </a:r>
            <a:r>
              <a:rPr lang="en-US" dirty="0" err="1"/>
              <a:t>atau</a:t>
            </a:r>
            <a:r>
              <a:rPr lang="en-US" dirty="0"/>
              <a:t> </a:t>
            </a:r>
            <a:r>
              <a:rPr lang="en-US" dirty="0" err="1" smtClean="0"/>
              <a:t>ingin</a:t>
            </a:r>
            <a:r>
              <a:rPr lang="en-US" dirty="0" smtClean="0"/>
              <a:t> </a:t>
            </a:r>
            <a:r>
              <a:rPr lang="en-US" dirty="0" err="1" smtClean="0"/>
              <a:t>menghubungkan</a:t>
            </a:r>
            <a:r>
              <a:rPr lang="en-US" dirty="0" smtClean="0"/>
              <a:t> </a:t>
            </a:r>
            <a:r>
              <a:rPr lang="en-US" dirty="0" err="1" smtClean="0"/>
              <a:t>dengan</a:t>
            </a:r>
            <a:r>
              <a:rPr lang="en-US" dirty="0" smtClean="0"/>
              <a:t> proses lain </a:t>
            </a:r>
            <a:r>
              <a:rPr lang="en-US" dirty="0" err="1" smtClean="0"/>
              <a:t>maka</a:t>
            </a:r>
            <a:r>
              <a:rPr lang="en-US" dirty="0" smtClean="0"/>
              <a:t> </a:t>
            </a:r>
            <a:r>
              <a:rPr lang="en-US" dirty="0" err="1" smtClean="0"/>
              <a:t>dapat</a:t>
            </a:r>
            <a:r>
              <a:rPr lang="en-US" dirty="0" smtClean="0"/>
              <a:t> </a:t>
            </a:r>
            <a:r>
              <a:rPr lang="en-US" dirty="0" err="1" smtClean="0"/>
              <a:t>menggunakan</a:t>
            </a:r>
            <a:r>
              <a:rPr lang="en-US" dirty="0" smtClean="0"/>
              <a:t> </a:t>
            </a:r>
            <a:r>
              <a:rPr lang="en-US" dirty="0" err="1" smtClean="0"/>
              <a:t>simbol</a:t>
            </a:r>
            <a:r>
              <a:rPr lang="en-US" dirty="0"/>
              <a:t> </a:t>
            </a:r>
            <a:r>
              <a:rPr lang="en-US" dirty="0" err="1" smtClean="0"/>
              <a:t>ini</a:t>
            </a:r>
            <a:endParaRPr lang="en-US" dirty="0"/>
          </a:p>
          <a:p>
            <a:pPr marL="0" indent="0" algn="just">
              <a:buNone/>
            </a:pPr>
            <a:endParaRPr lang="en-US" dirty="0"/>
          </a:p>
          <a:p>
            <a:pPr algn="just"/>
            <a:endParaRPr lang="en-US" dirty="0"/>
          </a:p>
        </p:txBody>
      </p:sp>
      <p:pic>
        <p:nvPicPr>
          <p:cNvPr id="4" name="Picture 3" descr="http://1.bp.blogspot.com/--6s1Pk-Px9Q/TvxwEJz6zyI/AAAAAAAAAfY/7XTc23a17BI/s1600/Konektor+off-pag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0900" y="2438400"/>
            <a:ext cx="990600" cy="914400"/>
          </a:xfrm>
          <a:prstGeom prst="rect">
            <a:avLst/>
          </a:prstGeom>
          <a:noFill/>
          <a:ln>
            <a:noFill/>
          </a:ln>
        </p:spPr>
      </p:pic>
      <p:pic>
        <p:nvPicPr>
          <p:cNvPr id="5" name="Picture 4" descr="http://3.bp.blogspot.com/-hnqwz2M7ZvE/TvxwKACs54I/AAAAAAAAAfk/YGNEqU-xvkA/s1600/konektor.gif">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200900" y="3733800"/>
            <a:ext cx="1016953" cy="1016953"/>
          </a:xfrm>
          <a:prstGeom prst="rect">
            <a:avLst/>
          </a:prstGeom>
          <a:noFill/>
          <a:ln>
            <a:noFill/>
          </a:ln>
        </p:spPr>
      </p:pic>
    </p:spTree>
    <p:extLst>
      <p:ext uri="{BB962C8B-B14F-4D97-AF65-F5344CB8AC3E}">
        <p14:creationId xmlns:p14="http://schemas.microsoft.com/office/powerpoint/2010/main" val="1391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766" y="5715000"/>
            <a:ext cx="6781800" cy="533400"/>
          </a:xfrm>
        </p:spPr>
        <p:txBody>
          <a:bodyPr>
            <a:normAutofit fontScale="90000"/>
          </a:bodyPr>
          <a:lstStyle/>
          <a:p>
            <a:r>
              <a:rPr lang="en-US" dirty="0" err="1"/>
              <a:t>Simbol</a:t>
            </a:r>
            <a:r>
              <a:rPr lang="en-US" dirty="0"/>
              <a:t> Flowchart</a:t>
            </a:r>
          </a:p>
        </p:txBody>
      </p:sp>
      <p:sp>
        <p:nvSpPr>
          <p:cNvPr id="3" name="Content Placeholder 2"/>
          <p:cNvSpPr>
            <a:spLocks noGrp="1"/>
          </p:cNvSpPr>
          <p:nvPr>
            <p:ph idx="1"/>
          </p:nvPr>
        </p:nvSpPr>
        <p:spPr>
          <a:xfrm>
            <a:off x="762000" y="685800"/>
            <a:ext cx="5791200" cy="4800600"/>
          </a:xfrm>
        </p:spPr>
        <p:txBody>
          <a:bodyPr>
            <a:normAutofit fontScale="85000" lnSpcReduction="20000"/>
          </a:bodyPr>
          <a:lstStyle/>
          <a:p>
            <a:pPr algn="just"/>
            <a:r>
              <a:rPr lang="en-US" b="1" dirty="0" err="1"/>
              <a:t>Simbol</a:t>
            </a:r>
            <a:r>
              <a:rPr lang="en-US" b="1" dirty="0"/>
              <a:t> Manual input:</a:t>
            </a:r>
            <a:r>
              <a:rPr lang="en-US" dirty="0"/>
              <a:t> </a:t>
            </a:r>
            <a:r>
              <a:rPr lang="en-US" dirty="0" err="1"/>
              <a:t>biasa</a:t>
            </a:r>
            <a:r>
              <a:rPr lang="en-US" dirty="0"/>
              <a:t> </a:t>
            </a:r>
            <a:r>
              <a:rPr lang="en-US" dirty="0" err="1"/>
              <a:t>juga</a:t>
            </a:r>
            <a:r>
              <a:rPr lang="en-US" dirty="0"/>
              <a:t> </a:t>
            </a:r>
            <a:r>
              <a:rPr lang="en-US" dirty="0" err="1"/>
              <a:t>disebut</a:t>
            </a:r>
            <a:r>
              <a:rPr lang="en-US" dirty="0"/>
              <a:t> </a:t>
            </a:r>
            <a:r>
              <a:rPr lang="en-US" dirty="0" err="1"/>
              <a:t>simbol</a:t>
            </a:r>
            <a:r>
              <a:rPr lang="en-US" dirty="0"/>
              <a:t> keyboard. </a:t>
            </a:r>
            <a:r>
              <a:rPr lang="en-US" dirty="0" err="1" smtClean="0"/>
              <a:t>Simbol</a:t>
            </a:r>
            <a:r>
              <a:rPr lang="en-US" dirty="0" smtClean="0"/>
              <a:t> </a:t>
            </a:r>
            <a:r>
              <a:rPr lang="en-US" dirty="0" err="1" smtClean="0"/>
              <a:t>ini</a:t>
            </a:r>
            <a:r>
              <a:rPr lang="en-US" dirty="0" smtClean="0"/>
              <a:t> </a:t>
            </a:r>
            <a:r>
              <a:rPr lang="en-US" dirty="0" err="1" smtClean="0"/>
              <a:t>digunakan</a:t>
            </a:r>
            <a:r>
              <a:rPr lang="en-US" dirty="0" smtClean="0"/>
              <a:t> </a:t>
            </a:r>
            <a:r>
              <a:rPr lang="en-US" dirty="0" err="1" smtClean="0"/>
              <a:t>apabila</a:t>
            </a:r>
            <a:r>
              <a:rPr lang="en-US" dirty="0" smtClean="0"/>
              <a:t> </a:t>
            </a:r>
            <a:r>
              <a:rPr lang="en-US" dirty="0" err="1" smtClean="0"/>
              <a:t>terdapat</a:t>
            </a:r>
            <a:r>
              <a:rPr lang="en-US" dirty="0" smtClean="0"/>
              <a:t> input data </a:t>
            </a:r>
            <a:r>
              <a:rPr lang="en-US" dirty="0" err="1" smtClean="0"/>
              <a:t>menggunakan</a:t>
            </a:r>
            <a:r>
              <a:rPr lang="en-US" dirty="0" smtClean="0"/>
              <a:t> keyboard.</a:t>
            </a:r>
          </a:p>
          <a:p>
            <a:pPr marL="0" indent="0" algn="just">
              <a:buNone/>
            </a:pPr>
            <a:endParaRPr lang="en-US" dirty="0" smtClean="0"/>
          </a:p>
          <a:p>
            <a:pPr algn="just"/>
            <a:r>
              <a:rPr lang="en-US" b="1" dirty="0" smtClean="0"/>
              <a:t>Display</a:t>
            </a:r>
            <a:r>
              <a:rPr lang="en-US" b="1" dirty="0"/>
              <a:t>:</a:t>
            </a:r>
            <a:r>
              <a:rPr lang="en-US" dirty="0"/>
              <a:t> </a:t>
            </a:r>
            <a:r>
              <a:rPr lang="en-US" dirty="0" err="1" smtClean="0"/>
              <a:t>digunakan</a:t>
            </a:r>
            <a:r>
              <a:rPr lang="en-US" dirty="0" smtClean="0"/>
              <a:t> </a:t>
            </a:r>
            <a:r>
              <a:rPr lang="en-US" dirty="0" err="1" smtClean="0"/>
              <a:t>apabila</a:t>
            </a:r>
            <a:r>
              <a:rPr lang="en-US" dirty="0" smtClean="0"/>
              <a:t> </a:t>
            </a:r>
            <a:r>
              <a:rPr lang="en-US" dirty="0" err="1" smtClean="0"/>
              <a:t>ingin</a:t>
            </a:r>
            <a:r>
              <a:rPr lang="en-US" dirty="0" smtClean="0"/>
              <a:t> </a:t>
            </a:r>
            <a:r>
              <a:rPr lang="en-US" dirty="0" err="1" smtClean="0"/>
              <a:t>ditampilkan</a:t>
            </a:r>
            <a:r>
              <a:rPr lang="en-US" dirty="0" smtClean="0"/>
              <a:t> </a:t>
            </a:r>
            <a:r>
              <a:rPr lang="en-US" dirty="0" err="1"/>
              <a:t>ke</a:t>
            </a:r>
            <a:r>
              <a:rPr lang="en-US" dirty="0"/>
              <a:t> </a:t>
            </a:r>
            <a:r>
              <a:rPr lang="en-US" dirty="0" err="1"/>
              <a:t>layar</a:t>
            </a:r>
            <a:r>
              <a:rPr lang="en-US" dirty="0"/>
              <a:t> </a:t>
            </a:r>
            <a:r>
              <a:rPr lang="en-US" dirty="0" smtClean="0"/>
              <a:t>monitor</a:t>
            </a:r>
          </a:p>
          <a:p>
            <a:pPr marL="0" indent="0" algn="just">
              <a:buNone/>
            </a:pPr>
            <a:endParaRPr lang="en-US" dirty="0"/>
          </a:p>
          <a:p>
            <a:pPr lvl="0" algn="just"/>
            <a:r>
              <a:rPr lang="en-US" b="1" dirty="0"/>
              <a:t>Card:</a:t>
            </a:r>
            <a:r>
              <a:rPr lang="en-US" dirty="0"/>
              <a:t> </a:t>
            </a:r>
            <a:r>
              <a:rPr lang="en-US" dirty="0" err="1" smtClean="0"/>
              <a:t>simbol</a:t>
            </a:r>
            <a:r>
              <a:rPr lang="en-US" dirty="0" smtClean="0"/>
              <a:t> </a:t>
            </a:r>
            <a:r>
              <a:rPr lang="en-US" dirty="0" err="1" smtClean="0"/>
              <a:t>untuk</a:t>
            </a:r>
            <a:r>
              <a:rPr lang="en-US" dirty="0" smtClean="0"/>
              <a:t> </a:t>
            </a:r>
            <a:r>
              <a:rPr lang="en-US" dirty="0" err="1" smtClean="0"/>
              <a:t>menggambarkan</a:t>
            </a:r>
            <a:r>
              <a:rPr lang="en-US" dirty="0" smtClean="0"/>
              <a:t> </a:t>
            </a:r>
            <a:r>
              <a:rPr lang="en-US" dirty="0"/>
              <a:t>punch </a:t>
            </a:r>
            <a:r>
              <a:rPr lang="en-US" dirty="0" smtClean="0"/>
              <a:t>card</a:t>
            </a:r>
          </a:p>
          <a:p>
            <a:pPr marL="0" lvl="0" indent="0" algn="just">
              <a:buNone/>
            </a:pPr>
            <a:endParaRPr lang="en-US" dirty="0"/>
          </a:p>
          <a:p>
            <a:pPr lvl="0" algn="just"/>
            <a:r>
              <a:rPr lang="en-US" b="1" dirty="0"/>
              <a:t>Alternate process:</a:t>
            </a:r>
            <a:r>
              <a:rPr lang="en-US" dirty="0"/>
              <a:t> </a:t>
            </a:r>
            <a:r>
              <a:rPr lang="en-US" dirty="0" err="1" smtClean="0"/>
              <a:t>simbol</a:t>
            </a:r>
            <a:r>
              <a:rPr lang="en-US" dirty="0" smtClean="0"/>
              <a:t> </a:t>
            </a:r>
            <a:r>
              <a:rPr lang="en-US" dirty="0" err="1" smtClean="0"/>
              <a:t>untuk</a:t>
            </a:r>
            <a:r>
              <a:rPr lang="en-US" dirty="0" smtClean="0"/>
              <a:t> proses </a:t>
            </a:r>
            <a:r>
              <a:rPr lang="en-US" dirty="0"/>
              <a:t>alternative yang </a:t>
            </a:r>
            <a:r>
              <a:rPr lang="en-US" dirty="0" err="1"/>
              <a:t>bisa</a:t>
            </a:r>
            <a:r>
              <a:rPr lang="en-US" dirty="0"/>
              <a:t> </a:t>
            </a:r>
            <a:r>
              <a:rPr lang="en-US" dirty="0" err="1"/>
              <a:t>dilakukan</a:t>
            </a:r>
            <a:r>
              <a:rPr lang="en-US" dirty="0"/>
              <a:t> </a:t>
            </a:r>
            <a:r>
              <a:rPr lang="en-US" dirty="0" err="1"/>
              <a:t>selama</a:t>
            </a:r>
            <a:r>
              <a:rPr lang="en-US" dirty="0"/>
              <a:t> </a:t>
            </a:r>
            <a:r>
              <a:rPr lang="en-US" dirty="0" err="1"/>
              <a:t>menjalankan</a:t>
            </a:r>
            <a:r>
              <a:rPr lang="en-US" dirty="0"/>
              <a:t> proses </a:t>
            </a:r>
            <a:r>
              <a:rPr lang="en-US" dirty="0" err="1" smtClean="0"/>
              <a:t>bisnis</a:t>
            </a:r>
            <a:endParaRPr lang="en-US" dirty="0" smtClean="0"/>
          </a:p>
          <a:p>
            <a:pPr marL="0" lvl="0" indent="0" algn="just">
              <a:buNone/>
            </a:pPr>
            <a:endParaRPr lang="en-US" dirty="0"/>
          </a:p>
          <a:p>
            <a:pPr algn="just"/>
            <a:r>
              <a:rPr lang="en-US" b="1" dirty="0"/>
              <a:t>Delay:</a:t>
            </a:r>
            <a:r>
              <a:rPr lang="en-US" dirty="0"/>
              <a:t> </a:t>
            </a:r>
            <a:r>
              <a:rPr lang="en-US" dirty="0" err="1" smtClean="0"/>
              <a:t>digunakan</a:t>
            </a:r>
            <a:r>
              <a:rPr lang="en-US" dirty="0" smtClean="0"/>
              <a:t> </a:t>
            </a:r>
            <a:r>
              <a:rPr lang="en-US" dirty="0" err="1" smtClean="0"/>
              <a:t>apabila</a:t>
            </a:r>
            <a:r>
              <a:rPr lang="en-US" dirty="0" smtClean="0"/>
              <a:t> </a:t>
            </a:r>
            <a:r>
              <a:rPr lang="en-US" dirty="0" err="1" smtClean="0"/>
              <a:t>terjadi</a:t>
            </a:r>
            <a:r>
              <a:rPr lang="en-US" dirty="0" smtClean="0"/>
              <a:t> </a:t>
            </a:r>
            <a:r>
              <a:rPr lang="en-US" dirty="0" err="1" smtClean="0"/>
              <a:t>waktu</a:t>
            </a:r>
            <a:r>
              <a:rPr lang="en-US" dirty="0" smtClean="0"/>
              <a:t> </a:t>
            </a:r>
            <a:r>
              <a:rPr lang="en-US" dirty="0" err="1" smtClean="0"/>
              <a:t>tunggu</a:t>
            </a:r>
            <a:r>
              <a:rPr lang="en-US" dirty="0" smtClean="0"/>
              <a:t> </a:t>
            </a:r>
            <a:r>
              <a:rPr lang="en-US" dirty="0" err="1" smtClean="0"/>
              <a:t>dalam</a:t>
            </a:r>
            <a:r>
              <a:rPr lang="en-US" dirty="0" smtClean="0"/>
              <a:t> proses. </a:t>
            </a:r>
            <a:r>
              <a:rPr lang="en-US" dirty="0" err="1"/>
              <a:t>Contohnya</a:t>
            </a:r>
            <a:r>
              <a:rPr lang="en-US" dirty="0"/>
              <a:t>, </a:t>
            </a:r>
            <a:r>
              <a:rPr lang="en-US" dirty="0" err="1" smtClean="0"/>
              <a:t>pada</a:t>
            </a:r>
            <a:r>
              <a:rPr lang="en-US" dirty="0" smtClean="0"/>
              <a:t> </a:t>
            </a:r>
            <a:r>
              <a:rPr lang="en-US" dirty="0" err="1"/>
              <a:t>waktu</a:t>
            </a:r>
            <a:r>
              <a:rPr lang="en-US" dirty="0"/>
              <a:t> </a:t>
            </a:r>
            <a:r>
              <a:rPr lang="en-US" dirty="0" err="1" smtClean="0"/>
              <a:t>membuat</a:t>
            </a:r>
            <a:r>
              <a:rPr lang="en-US" dirty="0" smtClean="0"/>
              <a:t> </a:t>
            </a:r>
            <a:r>
              <a:rPr lang="en-US" dirty="0" err="1"/>
              <a:t>paspor</a:t>
            </a:r>
            <a:r>
              <a:rPr lang="en-US" dirty="0"/>
              <a:t>, </a:t>
            </a:r>
            <a:r>
              <a:rPr lang="en-US" dirty="0" err="1" smtClean="0"/>
              <a:t>terdapat</a:t>
            </a:r>
            <a:r>
              <a:rPr lang="en-US" dirty="0" smtClean="0"/>
              <a:t> proses </a:t>
            </a:r>
            <a:r>
              <a:rPr lang="en-US" dirty="0" err="1" smtClean="0"/>
              <a:t>tunggu</a:t>
            </a:r>
            <a:r>
              <a:rPr lang="en-US" dirty="0" smtClean="0"/>
              <a:t> 2 </a:t>
            </a:r>
            <a:r>
              <a:rPr lang="en-US" dirty="0" err="1" smtClean="0"/>
              <a:t>hari</a:t>
            </a:r>
            <a:r>
              <a:rPr lang="en-US" dirty="0" smtClean="0"/>
              <a:t>.</a:t>
            </a:r>
            <a:endParaRPr lang="en-US" dirty="0"/>
          </a:p>
        </p:txBody>
      </p:sp>
      <p:sp>
        <p:nvSpPr>
          <p:cNvPr id="4" name="Flowchart: Manual Input 3"/>
          <p:cNvSpPr/>
          <p:nvPr/>
        </p:nvSpPr>
        <p:spPr>
          <a:xfrm>
            <a:off x="6873766" y="838200"/>
            <a:ext cx="1371600" cy="762000"/>
          </a:xfrm>
          <a:prstGeom prst="flowChartManualInp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Flowchart: Display 4"/>
          <p:cNvSpPr/>
          <p:nvPr/>
        </p:nvSpPr>
        <p:spPr>
          <a:xfrm>
            <a:off x="6873766" y="1828800"/>
            <a:ext cx="1371600" cy="685800"/>
          </a:xfrm>
          <a:prstGeom prst="flowChartDisplay">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Card 5"/>
          <p:cNvSpPr/>
          <p:nvPr/>
        </p:nvSpPr>
        <p:spPr>
          <a:xfrm>
            <a:off x="6995949" y="2743200"/>
            <a:ext cx="1127234" cy="609600"/>
          </a:xfrm>
          <a:prstGeom prst="flowChartPunchedCard">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Alternate Process 6"/>
          <p:cNvSpPr/>
          <p:nvPr/>
        </p:nvSpPr>
        <p:spPr>
          <a:xfrm>
            <a:off x="6873766" y="3581400"/>
            <a:ext cx="1371600" cy="6096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Delay 7"/>
          <p:cNvSpPr/>
          <p:nvPr/>
        </p:nvSpPr>
        <p:spPr>
          <a:xfrm>
            <a:off x="6934200" y="4572000"/>
            <a:ext cx="1371600" cy="685800"/>
          </a:xfrm>
          <a:prstGeom prst="flowChartDelay">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377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2B57224C-1684-4B1E-BD61-4329F58066AE}" type="slidenum">
              <a:rPr lang="en-US" altLang="zh-TW" sz="1400">
                <a:solidFill>
                  <a:srgbClr val="99CC00"/>
                </a:solidFill>
              </a:rPr>
              <a:pPr eaLnBrk="1" hangingPunct="1"/>
              <a:t>2</a:t>
            </a:fld>
            <a:endParaRPr lang="en-US" altLang="zh-TW" sz="1400">
              <a:solidFill>
                <a:srgbClr val="99CC00"/>
              </a:solidFill>
            </a:endParaRPr>
          </a:p>
        </p:txBody>
      </p:sp>
      <p:pic>
        <p:nvPicPr>
          <p:cNvPr id="10244" name="Picture 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199" y="5832506"/>
            <a:ext cx="3354444" cy="369332"/>
          </a:xfrm>
          <a:prstGeom prst="rect">
            <a:avLst/>
          </a:prstGeom>
          <a:noFill/>
        </p:spPr>
        <p:txBody>
          <a:bodyPr wrap="none" rtlCol="0">
            <a:spAutoFit/>
          </a:bodyPr>
          <a:lstStyle/>
          <a:p>
            <a:r>
              <a:rPr lang="en-US" b="1" dirty="0" err="1" smtClean="0"/>
              <a:t>Fase-fase</a:t>
            </a:r>
            <a:r>
              <a:rPr lang="en-US" b="1" dirty="0" smtClean="0"/>
              <a:t> </a:t>
            </a:r>
            <a:r>
              <a:rPr lang="en-US" b="1" dirty="0" err="1" smtClean="0"/>
              <a:t>dalam</a:t>
            </a:r>
            <a:r>
              <a:rPr lang="en-US" b="1" dirty="0" smtClean="0"/>
              <a:t> Unified Process</a:t>
            </a:r>
            <a:endParaRPr lang="en-US" b="1" dirty="0"/>
          </a:p>
        </p:txBody>
      </p:sp>
    </p:spTree>
    <p:extLst>
      <p:ext uri="{BB962C8B-B14F-4D97-AF65-F5344CB8AC3E}">
        <p14:creationId xmlns:p14="http://schemas.microsoft.com/office/powerpoint/2010/main" val="342543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Simbol</a:t>
            </a:r>
            <a:r>
              <a:rPr lang="en-US" dirty="0"/>
              <a:t> Flowchart</a:t>
            </a:r>
          </a:p>
        </p:txBody>
      </p:sp>
      <p:sp>
        <p:nvSpPr>
          <p:cNvPr id="3" name="Content Placeholder 2"/>
          <p:cNvSpPr>
            <a:spLocks noGrp="1"/>
          </p:cNvSpPr>
          <p:nvPr>
            <p:ph idx="1"/>
          </p:nvPr>
        </p:nvSpPr>
        <p:spPr>
          <a:xfrm>
            <a:off x="762000" y="685800"/>
            <a:ext cx="5334000" cy="3886200"/>
          </a:xfrm>
        </p:spPr>
        <p:txBody>
          <a:bodyPr>
            <a:normAutofit fontScale="92500" lnSpcReduction="20000"/>
          </a:bodyPr>
          <a:lstStyle/>
          <a:p>
            <a:pPr algn="just"/>
            <a:r>
              <a:rPr lang="en-US" b="1" dirty="0"/>
              <a:t>Magnetic tape:</a:t>
            </a:r>
            <a:r>
              <a:rPr lang="en-US" dirty="0"/>
              <a:t> </a:t>
            </a:r>
            <a:r>
              <a:rPr lang="en-US" dirty="0" err="1" smtClean="0"/>
              <a:t>apabila</a:t>
            </a:r>
            <a:r>
              <a:rPr lang="en-US" dirty="0" smtClean="0"/>
              <a:t> </a:t>
            </a:r>
            <a:r>
              <a:rPr lang="en-US" dirty="0" err="1" smtClean="0"/>
              <a:t>menyimpan</a:t>
            </a:r>
            <a:r>
              <a:rPr lang="en-US" dirty="0" smtClean="0"/>
              <a:t> data </a:t>
            </a:r>
            <a:r>
              <a:rPr lang="en-US" dirty="0" err="1" smtClean="0"/>
              <a:t>dalam</a:t>
            </a:r>
            <a:r>
              <a:rPr lang="en-US" dirty="0" smtClean="0"/>
              <a:t> </a:t>
            </a:r>
            <a:r>
              <a:rPr lang="en-US" dirty="0" err="1" smtClean="0"/>
              <a:t>bentuk</a:t>
            </a:r>
            <a:r>
              <a:rPr lang="en-US" dirty="0" smtClean="0"/>
              <a:t> magnetic </a:t>
            </a:r>
            <a:r>
              <a:rPr lang="en-US" dirty="0"/>
              <a:t>tape, </a:t>
            </a:r>
            <a:r>
              <a:rPr lang="en-US" dirty="0" err="1" smtClean="0"/>
              <a:t>gunakan</a:t>
            </a:r>
            <a:r>
              <a:rPr lang="en-US" dirty="0" smtClean="0"/>
              <a:t> </a:t>
            </a:r>
            <a:r>
              <a:rPr lang="en-US" dirty="0" err="1"/>
              <a:t>simbol</a:t>
            </a:r>
            <a:r>
              <a:rPr lang="en-US" dirty="0"/>
              <a:t> </a:t>
            </a:r>
            <a:r>
              <a:rPr lang="en-US" dirty="0" err="1" smtClean="0"/>
              <a:t>ini</a:t>
            </a:r>
            <a:endParaRPr lang="en-US" dirty="0" smtClean="0"/>
          </a:p>
          <a:p>
            <a:pPr algn="just"/>
            <a:endParaRPr lang="en-US" dirty="0" smtClean="0"/>
          </a:p>
          <a:p>
            <a:pPr lvl="0" algn="just"/>
            <a:r>
              <a:rPr lang="en-US" b="1" dirty="0"/>
              <a:t>Predefine process:</a:t>
            </a:r>
            <a:r>
              <a:rPr lang="en-US" dirty="0"/>
              <a:t> </a:t>
            </a:r>
            <a:r>
              <a:rPr lang="en-US" dirty="0" smtClean="0"/>
              <a:t>proses </a:t>
            </a:r>
            <a:r>
              <a:rPr lang="en-US" dirty="0"/>
              <a:t>yang </a:t>
            </a:r>
            <a:r>
              <a:rPr lang="en-US" dirty="0" err="1"/>
              <a:t>sifatnya</a:t>
            </a:r>
            <a:r>
              <a:rPr lang="en-US" dirty="0"/>
              <a:t> predefine, </a:t>
            </a:r>
            <a:r>
              <a:rPr lang="en-US" dirty="0" err="1"/>
              <a:t>berupa</a:t>
            </a:r>
            <a:r>
              <a:rPr lang="en-US" dirty="0"/>
              <a:t> proses lain yang </a:t>
            </a:r>
            <a:r>
              <a:rPr lang="en-US" dirty="0" err="1" smtClean="0"/>
              <a:t>tidak</a:t>
            </a:r>
            <a:r>
              <a:rPr lang="en-US" dirty="0" smtClean="0"/>
              <a:t> </a:t>
            </a:r>
            <a:r>
              <a:rPr lang="en-US" dirty="0" err="1"/>
              <a:t>ada</a:t>
            </a:r>
            <a:r>
              <a:rPr lang="en-US" dirty="0"/>
              <a:t> </a:t>
            </a:r>
            <a:r>
              <a:rPr lang="en-US" dirty="0" err="1"/>
              <a:t>dalam</a:t>
            </a:r>
            <a:r>
              <a:rPr lang="en-US" dirty="0"/>
              <a:t> </a:t>
            </a:r>
            <a:r>
              <a:rPr lang="en-US" dirty="0" err="1"/>
              <a:t>cakupan</a:t>
            </a:r>
            <a:r>
              <a:rPr lang="en-US" dirty="0"/>
              <a:t> proses yang </a:t>
            </a:r>
            <a:r>
              <a:rPr lang="en-US" dirty="0" err="1" smtClean="0"/>
              <a:t>digambarkan</a:t>
            </a:r>
            <a:r>
              <a:rPr lang="en-US" dirty="0" smtClean="0"/>
              <a:t>.</a:t>
            </a:r>
          </a:p>
          <a:p>
            <a:pPr lvl="0" algn="just"/>
            <a:endParaRPr lang="en-US" dirty="0"/>
          </a:p>
          <a:p>
            <a:pPr algn="just"/>
            <a:r>
              <a:rPr lang="en-US" b="1" dirty="0"/>
              <a:t>Preparation process:</a:t>
            </a:r>
            <a:r>
              <a:rPr lang="en-US" dirty="0"/>
              <a:t> </a:t>
            </a:r>
            <a:r>
              <a:rPr lang="en-US" dirty="0" err="1" smtClean="0"/>
              <a:t>merupakan</a:t>
            </a:r>
            <a:r>
              <a:rPr lang="en-US" dirty="0" smtClean="0"/>
              <a:t> proses </a:t>
            </a:r>
            <a:r>
              <a:rPr lang="en-US" dirty="0" err="1" smtClean="0"/>
              <a:t>persiapan</a:t>
            </a:r>
            <a:r>
              <a:rPr lang="en-US" dirty="0" smtClean="0"/>
              <a:t>. </a:t>
            </a:r>
            <a:r>
              <a:rPr lang="en-US" dirty="0" err="1"/>
              <a:t>Biasanya</a:t>
            </a:r>
            <a:r>
              <a:rPr lang="en-US" dirty="0"/>
              <a:t> </a:t>
            </a:r>
            <a:r>
              <a:rPr lang="en-US" dirty="0" err="1"/>
              <a:t>digunakan</a:t>
            </a:r>
            <a:r>
              <a:rPr lang="en-US" dirty="0"/>
              <a:t> </a:t>
            </a:r>
            <a:r>
              <a:rPr lang="en-US" dirty="0" err="1"/>
              <a:t>untuk</a:t>
            </a:r>
            <a:r>
              <a:rPr lang="en-US" dirty="0"/>
              <a:t> proses yang </a:t>
            </a:r>
            <a:r>
              <a:rPr lang="en-US" dirty="0" err="1" smtClean="0"/>
              <a:t>tidak</a:t>
            </a:r>
            <a:r>
              <a:rPr lang="en-US" dirty="0" smtClean="0"/>
              <a:t> </a:t>
            </a:r>
            <a:r>
              <a:rPr lang="en-US" dirty="0" err="1" smtClean="0"/>
              <a:t>memiliki</a:t>
            </a:r>
            <a:r>
              <a:rPr lang="en-US" dirty="0" smtClean="0"/>
              <a:t> </a:t>
            </a:r>
            <a:r>
              <a:rPr lang="en-US" dirty="0"/>
              <a:t>input, </a:t>
            </a:r>
            <a:r>
              <a:rPr lang="en-US" dirty="0" err="1"/>
              <a:t>tapi</a:t>
            </a:r>
            <a:r>
              <a:rPr lang="en-US" dirty="0"/>
              <a:t> </a:t>
            </a:r>
            <a:r>
              <a:rPr lang="en-US" dirty="0" err="1" smtClean="0"/>
              <a:t>memiliki</a:t>
            </a:r>
            <a:r>
              <a:rPr lang="en-US" dirty="0" smtClean="0"/>
              <a:t> output.</a:t>
            </a:r>
            <a:endParaRPr lang="en-US" dirty="0"/>
          </a:p>
        </p:txBody>
      </p:sp>
      <p:sp>
        <p:nvSpPr>
          <p:cNvPr id="4" name="Flowchart: Sequential Access Storage 3"/>
          <p:cNvSpPr/>
          <p:nvPr/>
        </p:nvSpPr>
        <p:spPr>
          <a:xfrm>
            <a:off x="6858000" y="838200"/>
            <a:ext cx="914400" cy="838200"/>
          </a:xfrm>
          <a:prstGeom prst="flowChartMagneticTap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Flowchart: Predefined Process 4"/>
          <p:cNvSpPr/>
          <p:nvPr/>
        </p:nvSpPr>
        <p:spPr>
          <a:xfrm>
            <a:off x="6629400" y="2057400"/>
            <a:ext cx="1524000" cy="838200"/>
          </a:xfrm>
          <a:prstGeom prst="flowChartPredefined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Preparation 5"/>
          <p:cNvSpPr/>
          <p:nvPr/>
        </p:nvSpPr>
        <p:spPr>
          <a:xfrm>
            <a:off x="6629400" y="3352800"/>
            <a:ext cx="1524000" cy="762000"/>
          </a:xfrm>
          <a:prstGeom prst="flowChartPreparation">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4833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543800" cy="3276600"/>
          </a:xfrm>
        </p:spPr>
        <p:txBody>
          <a:bodyPr>
            <a:normAutofit/>
          </a:bodyPr>
          <a:lstStyle/>
          <a:p>
            <a:pPr marL="0" indent="0" algn="ctr">
              <a:buNone/>
            </a:pPr>
            <a:r>
              <a:rPr lang="en-US" sz="7200" dirty="0" smtClean="0"/>
              <a:t>SIMULASI</a:t>
            </a:r>
            <a:endParaRPr lang="en-US" sz="7200" dirty="0"/>
          </a:p>
        </p:txBody>
      </p:sp>
    </p:spTree>
    <p:extLst>
      <p:ext uri="{BB962C8B-B14F-4D97-AF65-F5344CB8AC3E}">
        <p14:creationId xmlns:p14="http://schemas.microsoft.com/office/powerpoint/2010/main" val="233339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Langkah</a:t>
            </a:r>
            <a:r>
              <a:rPr lang="en-US" sz="3600" dirty="0" smtClean="0"/>
              <a:t> </a:t>
            </a:r>
            <a:r>
              <a:rPr lang="en-US" sz="3600" dirty="0" err="1" smtClean="0"/>
              <a:t>Inti</a:t>
            </a:r>
            <a:r>
              <a:rPr lang="en-US" sz="3600" dirty="0" smtClean="0"/>
              <a:t> </a:t>
            </a:r>
            <a:r>
              <a:rPr lang="en-US" sz="3600" dirty="0" err="1" smtClean="0"/>
              <a:t>dalam</a:t>
            </a:r>
            <a:r>
              <a:rPr lang="en-US" sz="3600" dirty="0" smtClean="0"/>
              <a:t> Proses </a:t>
            </a:r>
            <a:r>
              <a:rPr lang="en-US" sz="3600" dirty="0" err="1" smtClean="0"/>
              <a:t>Insepsi</a:t>
            </a:r>
            <a:endParaRPr lang="en-US" sz="3600" dirty="0"/>
          </a:p>
        </p:txBody>
      </p:sp>
      <p:sp>
        <p:nvSpPr>
          <p:cNvPr id="3" name="Content Placeholder 2"/>
          <p:cNvSpPr>
            <a:spLocks noGrp="1"/>
          </p:cNvSpPr>
          <p:nvPr>
            <p:ph idx="1"/>
          </p:nvPr>
        </p:nvSpPr>
        <p:spPr>
          <a:xfrm>
            <a:off x="762000" y="685800"/>
            <a:ext cx="7543800" cy="4876800"/>
          </a:xfrm>
        </p:spPr>
        <p:txBody>
          <a:bodyPr>
            <a:normAutofit/>
          </a:bodyPr>
          <a:lstStyle/>
          <a:p>
            <a:pPr algn="just"/>
            <a:r>
              <a:rPr lang="en-US" sz="2800" dirty="0" err="1" smtClean="0"/>
              <a:t>Tentukan</a:t>
            </a:r>
            <a:r>
              <a:rPr lang="en-US" sz="2800" dirty="0" smtClean="0"/>
              <a:t> </a:t>
            </a:r>
            <a:r>
              <a:rPr lang="en-US" sz="2800" dirty="0" err="1" smtClean="0"/>
              <a:t>Obyek</a:t>
            </a:r>
            <a:r>
              <a:rPr lang="en-US" sz="2800" dirty="0" smtClean="0"/>
              <a:t> </a:t>
            </a:r>
            <a:r>
              <a:rPr lang="en-US" sz="2800" i="1" dirty="0" smtClean="0"/>
              <a:t>Person In charge</a:t>
            </a:r>
            <a:r>
              <a:rPr lang="en-US" sz="2800" dirty="0" smtClean="0"/>
              <a:t> (PIC)/actor </a:t>
            </a:r>
            <a:r>
              <a:rPr lang="en-US" sz="2800" dirty="0" err="1" smtClean="0"/>
              <a:t>dalam</a:t>
            </a:r>
            <a:r>
              <a:rPr lang="en-US" sz="2800" dirty="0" smtClean="0"/>
              <a:t> proses</a:t>
            </a:r>
          </a:p>
          <a:p>
            <a:pPr algn="just"/>
            <a:r>
              <a:rPr lang="en-US" sz="2800" dirty="0" err="1" smtClean="0"/>
              <a:t>Tentukan</a:t>
            </a:r>
            <a:r>
              <a:rPr lang="en-US" sz="2800" dirty="0" smtClean="0"/>
              <a:t> </a:t>
            </a:r>
            <a:r>
              <a:rPr lang="en-US" sz="2800" dirty="0" err="1" smtClean="0"/>
              <a:t>aktivitas</a:t>
            </a:r>
            <a:r>
              <a:rPr lang="en-US" sz="2800" dirty="0" smtClean="0"/>
              <a:t> </a:t>
            </a:r>
            <a:r>
              <a:rPr lang="en-US" sz="2800" dirty="0" err="1" smtClean="0"/>
              <a:t>dan</a:t>
            </a:r>
            <a:r>
              <a:rPr lang="en-US" sz="2800" dirty="0" smtClean="0"/>
              <a:t> </a:t>
            </a:r>
            <a:r>
              <a:rPr lang="en-US" sz="2800" dirty="0" err="1" smtClean="0"/>
              <a:t>segala</a:t>
            </a:r>
            <a:r>
              <a:rPr lang="en-US" sz="2800" dirty="0" smtClean="0"/>
              <a:t> </a:t>
            </a:r>
            <a:r>
              <a:rPr lang="en-US" sz="2800" dirty="0" err="1" smtClean="0"/>
              <a:t>keterkaitannya</a:t>
            </a:r>
            <a:r>
              <a:rPr lang="en-US" sz="2800" dirty="0" smtClean="0"/>
              <a:t> yang </a:t>
            </a:r>
            <a:r>
              <a:rPr lang="en-US" sz="2800" dirty="0" err="1" smtClean="0"/>
              <a:t>dilakukan</a:t>
            </a:r>
            <a:r>
              <a:rPr lang="en-US" sz="2800" dirty="0" smtClean="0"/>
              <a:t> </a:t>
            </a:r>
            <a:r>
              <a:rPr lang="en-US" sz="2800" dirty="0" err="1" smtClean="0"/>
              <a:t>oleh</a:t>
            </a:r>
            <a:r>
              <a:rPr lang="en-US" sz="2800" dirty="0" smtClean="0"/>
              <a:t> </a:t>
            </a:r>
            <a:r>
              <a:rPr lang="en-US" sz="2800" dirty="0" err="1" smtClean="0"/>
              <a:t>aktor</a:t>
            </a:r>
            <a:endParaRPr lang="en-US" sz="2800" dirty="0" smtClean="0"/>
          </a:p>
          <a:p>
            <a:pPr algn="just"/>
            <a:r>
              <a:rPr lang="en-US" sz="2800" dirty="0" err="1" smtClean="0"/>
              <a:t>Gambarkan</a:t>
            </a:r>
            <a:r>
              <a:rPr lang="en-US" sz="2800" dirty="0" smtClean="0"/>
              <a:t> Proses Existing</a:t>
            </a:r>
          </a:p>
          <a:p>
            <a:pPr algn="just"/>
            <a:r>
              <a:rPr lang="en-US" sz="2800" dirty="0" err="1" smtClean="0"/>
              <a:t>Analisis</a:t>
            </a:r>
            <a:r>
              <a:rPr lang="en-US" sz="2800" dirty="0" smtClean="0"/>
              <a:t> </a:t>
            </a:r>
            <a:r>
              <a:rPr lang="en-US" sz="2800" dirty="0" err="1" smtClean="0"/>
              <a:t>kekurangan</a:t>
            </a:r>
            <a:r>
              <a:rPr lang="en-US" sz="2800" dirty="0" smtClean="0"/>
              <a:t> Proses Existing</a:t>
            </a:r>
          </a:p>
          <a:p>
            <a:pPr algn="just"/>
            <a:r>
              <a:rPr lang="en-US" sz="2800" dirty="0" err="1" smtClean="0"/>
              <a:t>Gambarkan</a:t>
            </a:r>
            <a:r>
              <a:rPr lang="en-US" sz="2800" dirty="0" smtClean="0"/>
              <a:t> Proses </a:t>
            </a:r>
            <a:r>
              <a:rPr lang="en-US" sz="2800" dirty="0" err="1" smtClean="0"/>
              <a:t>Usulan</a:t>
            </a:r>
            <a:r>
              <a:rPr lang="en-US" sz="2800" dirty="0" smtClean="0"/>
              <a:t> yang </a:t>
            </a:r>
            <a:r>
              <a:rPr lang="en-US" sz="2800" dirty="0" err="1" smtClean="0"/>
              <a:t>menggunakan</a:t>
            </a:r>
            <a:r>
              <a:rPr lang="en-US" sz="2800" dirty="0" smtClean="0"/>
              <a:t> </a:t>
            </a:r>
            <a:r>
              <a:rPr lang="en-US" sz="2800" dirty="0" err="1" smtClean="0"/>
              <a:t>sistem</a:t>
            </a:r>
            <a:r>
              <a:rPr lang="en-US" sz="2800" dirty="0" smtClean="0"/>
              <a:t>/</a:t>
            </a:r>
            <a:r>
              <a:rPr lang="en-US" sz="2800" dirty="0" err="1" smtClean="0"/>
              <a:t>aplikasi</a:t>
            </a:r>
            <a:r>
              <a:rPr lang="en-US" sz="2800" dirty="0" smtClean="0"/>
              <a:t> yang </a:t>
            </a:r>
            <a:r>
              <a:rPr lang="en-US" sz="2800" dirty="0" err="1" smtClean="0"/>
              <a:t>akan</a:t>
            </a:r>
            <a:r>
              <a:rPr lang="en-US" sz="2800" dirty="0" smtClean="0"/>
              <a:t> </a:t>
            </a:r>
            <a:r>
              <a:rPr lang="en-US" sz="2800" dirty="0" err="1" smtClean="0"/>
              <a:t>dibangun</a:t>
            </a:r>
            <a:endParaRPr lang="en-US" sz="2800" dirty="0"/>
          </a:p>
        </p:txBody>
      </p:sp>
    </p:spTree>
    <p:extLst>
      <p:ext uri="{BB962C8B-B14F-4D97-AF65-F5344CB8AC3E}">
        <p14:creationId xmlns:p14="http://schemas.microsoft.com/office/powerpoint/2010/main" val="187005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543800" cy="5638800"/>
          </a:xfrm>
        </p:spPr>
        <p:txBody>
          <a:bodyPr>
            <a:normAutofit fontScale="70000" lnSpcReduction="20000"/>
          </a:bodyPr>
          <a:lstStyle/>
          <a:p>
            <a:pPr marL="0" indent="0" algn="just">
              <a:buNone/>
            </a:pPr>
            <a:r>
              <a:rPr lang="en-US" b="1" dirty="0" err="1" smtClean="0"/>
              <a:t>Perhatikan</a:t>
            </a:r>
            <a:r>
              <a:rPr lang="en-US" b="1" dirty="0" smtClean="0"/>
              <a:t> </a:t>
            </a:r>
            <a:r>
              <a:rPr lang="en-US" b="1" dirty="0" err="1" smtClean="0"/>
              <a:t>Kasus</a:t>
            </a:r>
            <a:r>
              <a:rPr lang="en-US" b="1" dirty="0" smtClean="0"/>
              <a:t> </a:t>
            </a:r>
            <a:r>
              <a:rPr lang="en-US" b="1" dirty="0" err="1" smtClean="0"/>
              <a:t>Berikut</a:t>
            </a:r>
            <a:endParaRPr lang="en-US" b="1" dirty="0" smtClean="0"/>
          </a:p>
          <a:p>
            <a:pPr marL="0" indent="0" algn="just" hangingPunct="0">
              <a:buNone/>
            </a:pPr>
            <a:r>
              <a:rPr lang="en-US" dirty="0" smtClean="0"/>
              <a:t>P</a:t>
            </a:r>
            <a:r>
              <a:rPr lang="id-ID" dirty="0" smtClean="0"/>
              <a:t>emilik </a:t>
            </a:r>
            <a:r>
              <a:rPr lang="id-ID" dirty="0"/>
              <a:t>bakery iyan </a:t>
            </a:r>
            <a:r>
              <a:rPr lang="en-US" dirty="0"/>
              <a:t>catering di Bandung </a:t>
            </a:r>
            <a:r>
              <a:rPr lang="en-US" dirty="0" err="1"/>
              <a:t>berencana</a:t>
            </a:r>
            <a:r>
              <a:rPr lang="en-US" dirty="0"/>
              <a:t> </a:t>
            </a:r>
            <a:r>
              <a:rPr lang="en-US" dirty="0" err="1"/>
              <a:t>membangun</a:t>
            </a:r>
            <a:r>
              <a:rPr lang="en-US" dirty="0"/>
              <a:t> </a:t>
            </a:r>
            <a:r>
              <a:rPr lang="en-US" dirty="0" err="1" smtClean="0"/>
              <a:t>Aplikasi</a:t>
            </a:r>
            <a:r>
              <a:rPr lang="en-US" dirty="0" smtClean="0"/>
              <a:t> </a:t>
            </a:r>
            <a:r>
              <a:rPr lang="id-ID" dirty="0" smtClean="0"/>
              <a:t>penyedia </a:t>
            </a:r>
            <a:r>
              <a:rPr lang="id-ID" dirty="0"/>
              <a:t>informasi jadwal dan data pesanan makanan</a:t>
            </a:r>
            <a:r>
              <a:rPr lang="en-US" dirty="0"/>
              <a:t>. </a:t>
            </a:r>
            <a:r>
              <a:rPr lang="en-US" dirty="0" err="1"/>
              <a:t>Saat</a:t>
            </a:r>
            <a:r>
              <a:rPr lang="en-US" dirty="0"/>
              <a:t> </a:t>
            </a:r>
            <a:r>
              <a:rPr lang="en-US" dirty="0" err="1"/>
              <a:t>ini</a:t>
            </a:r>
            <a:r>
              <a:rPr lang="en-US" dirty="0"/>
              <a:t> proses </a:t>
            </a:r>
            <a:r>
              <a:rPr lang="en-US" dirty="0" err="1"/>
              <a:t>pemesanan</a:t>
            </a:r>
            <a:r>
              <a:rPr lang="en-US" dirty="0"/>
              <a:t> </a:t>
            </a:r>
            <a:r>
              <a:rPr lang="en-US" dirty="0" err="1"/>
              <a:t>dan</a:t>
            </a:r>
            <a:r>
              <a:rPr lang="en-US" dirty="0"/>
              <a:t> </a:t>
            </a:r>
            <a:r>
              <a:rPr lang="en-US" dirty="0" err="1" smtClean="0"/>
              <a:t>penjadwalan</a:t>
            </a:r>
            <a:r>
              <a:rPr lang="en-US" dirty="0" smtClean="0"/>
              <a:t> </a:t>
            </a:r>
            <a:r>
              <a:rPr lang="en-US" dirty="0" err="1"/>
              <a:t>pesanan</a:t>
            </a:r>
            <a:r>
              <a:rPr lang="en-US" dirty="0"/>
              <a:t>  </a:t>
            </a:r>
            <a:r>
              <a:rPr lang="en-US" dirty="0" err="1"/>
              <a:t>masih</a:t>
            </a:r>
            <a:r>
              <a:rPr lang="en-US" dirty="0"/>
              <a:t> </a:t>
            </a:r>
            <a:r>
              <a:rPr lang="en-US" dirty="0" err="1"/>
              <a:t>dilakukan</a:t>
            </a:r>
            <a:r>
              <a:rPr lang="en-US" dirty="0"/>
              <a:t> </a:t>
            </a:r>
            <a:r>
              <a:rPr lang="en-US" dirty="0" err="1"/>
              <a:t>secara</a:t>
            </a:r>
            <a:r>
              <a:rPr lang="en-US" dirty="0"/>
              <a:t> manual </a:t>
            </a:r>
            <a:r>
              <a:rPr lang="en-US" dirty="0" err="1"/>
              <a:t>dimana</a:t>
            </a:r>
            <a:r>
              <a:rPr lang="en-US" dirty="0"/>
              <a:t> </a:t>
            </a:r>
            <a:r>
              <a:rPr lang="en-US" dirty="0" err="1"/>
              <a:t>ada</a:t>
            </a:r>
            <a:r>
              <a:rPr lang="en-US" dirty="0"/>
              <a:t> </a:t>
            </a:r>
            <a:r>
              <a:rPr lang="en-US" dirty="0" err="1"/>
              <a:t>beberapa</a:t>
            </a:r>
            <a:r>
              <a:rPr lang="en-US" dirty="0"/>
              <a:t> </a:t>
            </a:r>
            <a:r>
              <a:rPr lang="en-US" dirty="0" err="1"/>
              <a:t>aktifitas</a:t>
            </a:r>
            <a:r>
              <a:rPr lang="en-US" dirty="0"/>
              <a:t> yang </a:t>
            </a:r>
            <a:r>
              <a:rPr lang="en-US" dirty="0" err="1"/>
              <a:t>harus</a:t>
            </a:r>
            <a:r>
              <a:rPr lang="en-US" dirty="0"/>
              <a:t> </a:t>
            </a:r>
            <a:r>
              <a:rPr lang="en-US" dirty="0" err="1"/>
              <a:t>dilakukan</a:t>
            </a:r>
            <a:r>
              <a:rPr lang="en-US" dirty="0"/>
              <a:t> </a:t>
            </a:r>
            <a:r>
              <a:rPr lang="en-US" dirty="0" err="1"/>
              <a:t>yaitu</a:t>
            </a:r>
            <a:r>
              <a:rPr lang="en-US" dirty="0"/>
              <a:t>:</a:t>
            </a:r>
          </a:p>
          <a:p>
            <a:pPr lvl="0" algn="just"/>
            <a:r>
              <a:rPr lang="en-US" dirty="0" err="1"/>
              <a:t>Pemesanan</a:t>
            </a:r>
            <a:endParaRPr lang="en-US" dirty="0"/>
          </a:p>
          <a:p>
            <a:pPr marL="0" indent="0" algn="just">
              <a:buNone/>
            </a:pPr>
            <a:r>
              <a:rPr lang="en-US" dirty="0" smtClean="0"/>
              <a:t>	</a:t>
            </a:r>
            <a:r>
              <a:rPr lang="en-US" dirty="0" err="1" smtClean="0"/>
              <a:t>Pelanggan</a:t>
            </a:r>
            <a:r>
              <a:rPr lang="en-US" dirty="0" smtClean="0"/>
              <a:t> </a:t>
            </a:r>
            <a:r>
              <a:rPr lang="en-US" dirty="0" err="1"/>
              <a:t>harus</a:t>
            </a:r>
            <a:r>
              <a:rPr lang="en-US" dirty="0"/>
              <a:t> </a:t>
            </a:r>
            <a:r>
              <a:rPr lang="en-US" dirty="0" err="1" smtClean="0"/>
              <a:t>datang</a:t>
            </a:r>
            <a:r>
              <a:rPr lang="en-US" dirty="0" smtClean="0"/>
              <a:t> </a:t>
            </a:r>
            <a:r>
              <a:rPr lang="en-US" dirty="0" err="1"/>
              <a:t>ke</a:t>
            </a:r>
            <a:r>
              <a:rPr lang="en-US" dirty="0"/>
              <a:t> catering </a:t>
            </a:r>
            <a:r>
              <a:rPr lang="en-US" dirty="0" err="1"/>
              <a:t>untuk</a:t>
            </a:r>
            <a:r>
              <a:rPr lang="en-US" dirty="0"/>
              <a:t> </a:t>
            </a:r>
            <a:r>
              <a:rPr lang="en-US" dirty="0" err="1"/>
              <a:t>melakukan</a:t>
            </a:r>
            <a:r>
              <a:rPr lang="en-US" dirty="0"/>
              <a:t> </a:t>
            </a:r>
            <a:r>
              <a:rPr lang="en-US" dirty="0" err="1"/>
              <a:t>pemesanan</a:t>
            </a:r>
            <a:endParaRPr lang="en-US" dirty="0"/>
          </a:p>
          <a:p>
            <a:pPr lvl="0" algn="just"/>
            <a:r>
              <a:rPr lang="en-US" dirty="0" err="1"/>
              <a:t>Penyimpanan</a:t>
            </a:r>
            <a:r>
              <a:rPr lang="en-US" dirty="0"/>
              <a:t> data </a:t>
            </a:r>
            <a:r>
              <a:rPr lang="en-US" dirty="0" err="1"/>
              <a:t>pesanan</a:t>
            </a:r>
            <a:endParaRPr lang="en-US" dirty="0"/>
          </a:p>
          <a:p>
            <a:pPr marL="0" indent="0" algn="just">
              <a:buNone/>
            </a:pPr>
            <a:r>
              <a:rPr lang="en-US" dirty="0" smtClean="0"/>
              <a:t>	</a:t>
            </a:r>
            <a:r>
              <a:rPr lang="id-ID" dirty="0" smtClean="0"/>
              <a:t>pemilik </a:t>
            </a:r>
            <a:r>
              <a:rPr lang="id-ID" dirty="0"/>
              <a:t>catering </a:t>
            </a:r>
            <a:r>
              <a:rPr lang="en-US" dirty="0" err="1"/>
              <a:t>mencatat</a:t>
            </a:r>
            <a:r>
              <a:rPr lang="id-ID" dirty="0"/>
              <a:t> data pesanan yang masuk dari pelanggan</a:t>
            </a:r>
            <a:r>
              <a:rPr lang="en-US" dirty="0"/>
              <a:t>.</a:t>
            </a:r>
          </a:p>
          <a:p>
            <a:pPr lvl="0" algn="just"/>
            <a:r>
              <a:rPr lang="en-US" dirty="0" err="1"/>
              <a:t>Penjadwalan</a:t>
            </a:r>
            <a:r>
              <a:rPr lang="en-US" dirty="0"/>
              <a:t> </a:t>
            </a:r>
            <a:r>
              <a:rPr lang="en-US" dirty="0" err="1"/>
              <a:t>pesanan</a:t>
            </a:r>
            <a:endParaRPr lang="en-US" dirty="0"/>
          </a:p>
          <a:p>
            <a:pPr marL="0" indent="0" algn="just">
              <a:buNone/>
            </a:pPr>
            <a:r>
              <a:rPr lang="en-US" dirty="0" smtClean="0"/>
              <a:t>	P</a:t>
            </a:r>
            <a:r>
              <a:rPr lang="id-ID" dirty="0" smtClean="0"/>
              <a:t>emilik </a:t>
            </a:r>
            <a:r>
              <a:rPr lang="id-ID" dirty="0"/>
              <a:t>catering </a:t>
            </a:r>
            <a:r>
              <a:rPr lang="en-US" dirty="0" err="1"/>
              <a:t>mencatat</a:t>
            </a:r>
            <a:r>
              <a:rPr lang="id-ID" dirty="0"/>
              <a:t> informasi jadwal pesanan </a:t>
            </a:r>
            <a:r>
              <a:rPr lang="en-US" dirty="0"/>
              <a:t>agar </a:t>
            </a:r>
            <a:r>
              <a:rPr lang="en-US" dirty="0" err="1"/>
              <a:t>bisa</a:t>
            </a:r>
            <a:r>
              <a:rPr lang="id-ID" dirty="0"/>
              <a:t> mengingat </a:t>
            </a:r>
            <a:r>
              <a:rPr lang="en-US" dirty="0" smtClean="0"/>
              <a:t>	</a:t>
            </a:r>
            <a:r>
              <a:rPr lang="id-ID" dirty="0" smtClean="0"/>
              <a:t>kembali </a:t>
            </a:r>
            <a:r>
              <a:rPr lang="en-US" dirty="0" smtClean="0"/>
              <a:t>	</a:t>
            </a:r>
            <a:r>
              <a:rPr lang="id-ID" dirty="0" smtClean="0"/>
              <a:t>pesanan </a:t>
            </a:r>
            <a:r>
              <a:rPr lang="id-ID" dirty="0"/>
              <a:t>yang sebelumnya telah dipesan oleh pelanggan</a:t>
            </a:r>
            <a:endParaRPr lang="en-US" dirty="0"/>
          </a:p>
          <a:p>
            <a:pPr lvl="0" algn="just"/>
            <a:r>
              <a:rPr lang="en-US" dirty="0" err="1"/>
              <a:t>Pengecekan</a:t>
            </a:r>
            <a:r>
              <a:rPr lang="en-US" dirty="0"/>
              <a:t> </a:t>
            </a:r>
            <a:r>
              <a:rPr lang="en-US" dirty="0" err="1"/>
              <a:t>pesanan</a:t>
            </a:r>
            <a:endParaRPr lang="en-US" dirty="0"/>
          </a:p>
          <a:p>
            <a:pPr marL="0" indent="0" algn="just">
              <a:buNone/>
            </a:pPr>
            <a:r>
              <a:rPr lang="en-US" dirty="0" smtClean="0"/>
              <a:t>	</a:t>
            </a:r>
            <a:r>
              <a:rPr lang="en-US" dirty="0" err="1" smtClean="0"/>
              <a:t>Pelanggan</a:t>
            </a:r>
            <a:r>
              <a:rPr lang="en-US" dirty="0" smtClean="0"/>
              <a:t> </a:t>
            </a:r>
            <a:r>
              <a:rPr lang="en-US" dirty="0" err="1"/>
              <a:t>selalu</a:t>
            </a:r>
            <a:r>
              <a:rPr lang="en-US" dirty="0"/>
              <a:t> </a:t>
            </a:r>
            <a:r>
              <a:rPr lang="en-US" dirty="0" err="1"/>
              <a:t>pergi</a:t>
            </a:r>
            <a:r>
              <a:rPr lang="en-US" dirty="0"/>
              <a:t> </a:t>
            </a:r>
            <a:r>
              <a:rPr lang="en-US" dirty="0" err="1"/>
              <a:t>mendatangi</a:t>
            </a:r>
            <a:r>
              <a:rPr lang="en-US" dirty="0"/>
              <a:t> catering </a:t>
            </a:r>
            <a:r>
              <a:rPr lang="en-US" dirty="0" err="1"/>
              <a:t>atau</a:t>
            </a:r>
            <a:r>
              <a:rPr lang="en-US" dirty="0"/>
              <a:t> via </a:t>
            </a:r>
            <a:r>
              <a:rPr lang="en-US" dirty="0" err="1"/>
              <a:t>telepon</a:t>
            </a:r>
            <a:r>
              <a:rPr lang="en-US" dirty="0"/>
              <a:t> </a:t>
            </a:r>
            <a:r>
              <a:rPr lang="en-US" dirty="0" err="1"/>
              <a:t>untuk</a:t>
            </a:r>
            <a:r>
              <a:rPr lang="en-US" dirty="0"/>
              <a:t> </a:t>
            </a:r>
            <a:r>
              <a:rPr lang="en-US" dirty="0" err="1"/>
              <a:t>menanyakan</a:t>
            </a:r>
            <a:r>
              <a:rPr lang="en-US" dirty="0"/>
              <a:t> </a:t>
            </a:r>
            <a:r>
              <a:rPr lang="en-US" dirty="0" smtClean="0"/>
              <a:t>	status </a:t>
            </a:r>
            <a:r>
              <a:rPr lang="en-US" dirty="0" err="1"/>
              <a:t>pesanan</a:t>
            </a:r>
            <a:r>
              <a:rPr lang="en-US" dirty="0"/>
              <a:t> yang </a:t>
            </a:r>
            <a:r>
              <a:rPr lang="en-US" dirty="0" err="1"/>
              <a:t>sedang</a:t>
            </a:r>
            <a:r>
              <a:rPr lang="en-US" dirty="0"/>
              <a:t> </a:t>
            </a:r>
            <a:r>
              <a:rPr lang="en-US" dirty="0" err="1"/>
              <a:t>dikerjakan</a:t>
            </a:r>
            <a:endParaRPr lang="en-US" dirty="0"/>
          </a:p>
          <a:p>
            <a:pPr marL="0" indent="0" algn="just">
              <a:buNone/>
            </a:pPr>
            <a:endParaRPr lang="en-US" dirty="0" smtClean="0"/>
          </a:p>
          <a:p>
            <a:pPr marL="0" indent="0" algn="just">
              <a:buNone/>
            </a:pPr>
            <a:r>
              <a:rPr lang="en-US" dirty="0" err="1" smtClean="0"/>
              <a:t>Berdasarkan</a:t>
            </a:r>
            <a:r>
              <a:rPr lang="en-US" dirty="0" smtClean="0"/>
              <a:t> </a:t>
            </a:r>
            <a:r>
              <a:rPr lang="en-US" dirty="0" err="1"/>
              <a:t>pengumpulan</a:t>
            </a:r>
            <a:r>
              <a:rPr lang="en-US" dirty="0"/>
              <a:t> </a:t>
            </a:r>
            <a:r>
              <a:rPr lang="en-US" dirty="0" err="1"/>
              <a:t>informasi</a:t>
            </a:r>
            <a:r>
              <a:rPr lang="en-US" dirty="0"/>
              <a:t>, </a:t>
            </a:r>
            <a:r>
              <a:rPr lang="id-ID" dirty="0"/>
              <a:t> usaha Catering menunjukkan adanya berbagai masalah yang masih sering dihadapi oleh pemilik catering. Diantaranya pengusaha</a:t>
            </a:r>
            <a:r>
              <a:rPr lang="en-US" dirty="0"/>
              <a:t> catering</a:t>
            </a:r>
            <a:r>
              <a:rPr lang="id-ID" dirty="0"/>
              <a:t> tersebut mengatakan bahwa pencatatan pesanan masih menggunakan alat bantu seperti buku tulis dan papan tulis. Kendala yang sering dialami dalam melakukan pencatatan pesanan melalui buku tulis adalah lupa terhadap pesanan yang masuk dari pelanggan. </a:t>
            </a:r>
            <a:r>
              <a:rPr lang="en-US" dirty="0" err="1"/>
              <a:t>Pelanggan</a:t>
            </a:r>
            <a:r>
              <a:rPr lang="en-US" dirty="0"/>
              <a:t> </a:t>
            </a:r>
            <a:r>
              <a:rPr lang="en-US" dirty="0" err="1"/>
              <a:t>harus</a:t>
            </a:r>
            <a:r>
              <a:rPr lang="en-US" dirty="0"/>
              <a:t> dating </a:t>
            </a:r>
            <a:r>
              <a:rPr lang="en-US" dirty="0" err="1"/>
              <a:t>kecatering</a:t>
            </a:r>
            <a:r>
              <a:rPr lang="en-US" dirty="0"/>
              <a:t> </a:t>
            </a:r>
            <a:r>
              <a:rPr lang="en-US" dirty="0" err="1"/>
              <a:t>untuk</a:t>
            </a:r>
            <a:r>
              <a:rPr lang="en-US" dirty="0"/>
              <a:t> </a:t>
            </a:r>
            <a:r>
              <a:rPr lang="en-US" dirty="0" err="1"/>
              <a:t>melakukan</a:t>
            </a:r>
            <a:r>
              <a:rPr lang="en-US" dirty="0"/>
              <a:t> </a:t>
            </a:r>
            <a:r>
              <a:rPr lang="en-US" dirty="0" err="1"/>
              <a:t>pemesanan</a:t>
            </a:r>
            <a:r>
              <a:rPr lang="en-US" dirty="0"/>
              <a:t> </a:t>
            </a:r>
            <a:r>
              <a:rPr lang="en-US" dirty="0" err="1"/>
              <a:t>karena</a:t>
            </a:r>
            <a:r>
              <a:rPr lang="en-US" dirty="0"/>
              <a:t> </a:t>
            </a:r>
            <a:r>
              <a:rPr lang="en-US" dirty="0" err="1"/>
              <a:t>tidak</a:t>
            </a:r>
            <a:r>
              <a:rPr lang="en-US" dirty="0"/>
              <a:t> </a:t>
            </a:r>
            <a:r>
              <a:rPr lang="en-US" dirty="0" err="1"/>
              <a:t>memiliki</a:t>
            </a:r>
            <a:r>
              <a:rPr lang="en-US" dirty="0"/>
              <a:t> </a:t>
            </a:r>
            <a:r>
              <a:rPr lang="en-US" dirty="0" err="1"/>
              <a:t>daftar</a:t>
            </a:r>
            <a:r>
              <a:rPr lang="en-US" dirty="0"/>
              <a:t> </a:t>
            </a:r>
            <a:r>
              <a:rPr lang="en-US" dirty="0" err="1"/>
              <a:t>makanan</a:t>
            </a:r>
            <a:r>
              <a:rPr lang="en-US" dirty="0"/>
              <a:t> yang valid. </a:t>
            </a:r>
            <a:r>
              <a:rPr lang="en-US" dirty="0" err="1"/>
              <a:t>Pelanggan</a:t>
            </a:r>
            <a:r>
              <a:rPr lang="en-US" dirty="0"/>
              <a:t> </a:t>
            </a:r>
            <a:r>
              <a:rPr lang="en-US" dirty="0" err="1"/>
              <a:t>tidak</a:t>
            </a:r>
            <a:r>
              <a:rPr lang="en-US" dirty="0"/>
              <a:t> </a:t>
            </a:r>
            <a:r>
              <a:rPr lang="en-US" dirty="0" err="1"/>
              <a:t>dapat</a:t>
            </a:r>
            <a:r>
              <a:rPr lang="en-US" dirty="0"/>
              <a:t> </a:t>
            </a:r>
            <a:r>
              <a:rPr lang="en-US" dirty="0" err="1"/>
              <a:t>mengecek</a:t>
            </a:r>
            <a:r>
              <a:rPr lang="en-US" dirty="0"/>
              <a:t> </a:t>
            </a:r>
            <a:r>
              <a:rPr lang="en-US" dirty="0" err="1"/>
              <a:t>pesanan</a:t>
            </a:r>
            <a:r>
              <a:rPr lang="en-US" dirty="0"/>
              <a:t> yang </a:t>
            </a:r>
            <a:r>
              <a:rPr lang="en-US" dirty="0" err="1"/>
              <a:t>sedang</a:t>
            </a:r>
            <a:r>
              <a:rPr lang="en-US" dirty="0"/>
              <a:t> </a:t>
            </a:r>
            <a:r>
              <a:rPr lang="en-US" dirty="0" err="1"/>
              <a:t>dikerjakan</a:t>
            </a:r>
            <a:r>
              <a:rPr lang="en-US" dirty="0"/>
              <a:t> </a:t>
            </a:r>
            <a:r>
              <a:rPr lang="en-US" dirty="0" err="1"/>
              <a:t>apakah</a:t>
            </a:r>
            <a:r>
              <a:rPr lang="en-US" dirty="0"/>
              <a:t> </a:t>
            </a:r>
            <a:r>
              <a:rPr lang="en-US" dirty="0" err="1"/>
              <a:t>sudah</a:t>
            </a:r>
            <a:r>
              <a:rPr lang="en-US" dirty="0"/>
              <a:t> </a:t>
            </a:r>
            <a:r>
              <a:rPr lang="en-US" dirty="0" err="1"/>
              <a:t>selesai</a:t>
            </a:r>
            <a:r>
              <a:rPr lang="en-US" dirty="0"/>
              <a:t> </a:t>
            </a:r>
            <a:r>
              <a:rPr lang="en-US" dirty="0" err="1"/>
              <a:t>atau</a:t>
            </a:r>
            <a:r>
              <a:rPr lang="en-US" dirty="0"/>
              <a:t> </a:t>
            </a:r>
            <a:r>
              <a:rPr lang="en-US" dirty="0" err="1"/>
              <a:t>belum</a:t>
            </a:r>
            <a:r>
              <a:rPr lang="en-US" dirty="0"/>
              <a:t>.</a:t>
            </a:r>
            <a:endParaRPr lang="en-US" dirty="0"/>
          </a:p>
        </p:txBody>
      </p:sp>
    </p:spTree>
    <p:extLst>
      <p:ext uri="{BB962C8B-B14F-4D97-AF65-F5344CB8AC3E}">
        <p14:creationId xmlns:p14="http://schemas.microsoft.com/office/powerpoint/2010/main" val="108783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2133600"/>
          </a:xfrm>
        </p:spPr>
        <p:txBody>
          <a:bodyPr>
            <a:normAutofit fontScale="92500" lnSpcReduction="20000"/>
          </a:bodyPr>
          <a:lstStyle/>
          <a:p>
            <a:pPr marL="0" indent="0" algn="ctr">
              <a:buNone/>
            </a:pPr>
            <a:r>
              <a:rPr lang="en-US" b="1" dirty="0" err="1" smtClean="0"/>
              <a:t>Gambaran</a:t>
            </a:r>
            <a:r>
              <a:rPr lang="en-US" b="1" dirty="0" smtClean="0"/>
              <a:t> </a:t>
            </a:r>
            <a:r>
              <a:rPr lang="en-US" b="1" dirty="0" err="1" smtClean="0"/>
              <a:t>Sistem</a:t>
            </a:r>
            <a:r>
              <a:rPr lang="en-US" b="1" dirty="0" smtClean="0"/>
              <a:t> Yang </a:t>
            </a:r>
            <a:r>
              <a:rPr lang="en-US" b="1" dirty="0" err="1" smtClean="0"/>
              <a:t>terjadi</a:t>
            </a:r>
            <a:r>
              <a:rPr lang="en-US" b="1" dirty="0" smtClean="0"/>
              <a:t> </a:t>
            </a:r>
            <a:r>
              <a:rPr lang="en-US" b="1" dirty="0" err="1" smtClean="0"/>
              <a:t>Saat</a:t>
            </a:r>
            <a:r>
              <a:rPr lang="en-US" b="1" dirty="0" smtClean="0"/>
              <a:t> </a:t>
            </a:r>
            <a:r>
              <a:rPr lang="en-US" b="1" dirty="0" err="1" smtClean="0"/>
              <a:t>ini</a:t>
            </a:r>
            <a:endParaRPr lang="en-US" b="1" dirty="0" smtClean="0"/>
          </a:p>
          <a:p>
            <a:pPr marL="0" indent="0">
              <a:buNone/>
            </a:pPr>
            <a:endParaRPr lang="en-US" b="1" dirty="0"/>
          </a:p>
          <a:p>
            <a:pPr marL="0" indent="0" algn="just">
              <a:buNone/>
            </a:pPr>
            <a:r>
              <a:rPr lang="en-US" dirty="0" err="1" smtClean="0"/>
              <a:t>Untuk</a:t>
            </a:r>
            <a:r>
              <a:rPr lang="en-US" dirty="0" smtClean="0"/>
              <a:t> </a:t>
            </a:r>
            <a:r>
              <a:rPr lang="en-US" dirty="0" err="1" smtClean="0"/>
              <a:t>mendapatkan</a:t>
            </a:r>
            <a:r>
              <a:rPr lang="en-US" dirty="0" smtClean="0"/>
              <a:t> </a:t>
            </a:r>
            <a:r>
              <a:rPr lang="en-US" dirty="0" err="1" smtClean="0"/>
              <a:t>gambaran</a:t>
            </a:r>
            <a:r>
              <a:rPr lang="en-US" dirty="0" smtClean="0"/>
              <a:t> </a:t>
            </a:r>
            <a:r>
              <a:rPr lang="en-US" dirty="0" err="1" smtClean="0"/>
              <a:t>sistem</a:t>
            </a:r>
            <a:r>
              <a:rPr lang="en-US" dirty="0" smtClean="0"/>
              <a:t> yang </a:t>
            </a:r>
            <a:r>
              <a:rPr lang="en-US" dirty="0" err="1" smtClean="0"/>
              <a:t>terjadi</a:t>
            </a:r>
            <a:r>
              <a:rPr lang="en-US" dirty="0" smtClean="0"/>
              <a:t> </a:t>
            </a:r>
            <a:r>
              <a:rPr lang="en-US" dirty="0" err="1" smtClean="0"/>
              <a:t>saat</a:t>
            </a:r>
            <a:r>
              <a:rPr lang="en-US" dirty="0" smtClean="0"/>
              <a:t> </a:t>
            </a:r>
            <a:r>
              <a:rPr lang="en-US" dirty="0" err="1" smtClean="0"/>
              <a:t>ini</a:t>
            </a:r>
            <a:r>
              <a:rPr lang="en-US" dirty="0" smtClean="0"/>
              <a:t> (existing system) </a:t>
            </a:r>
            <a:r>
              <a:rPr lang="en-US" dirty="0" err="1" smtClean="0"/>
              <a:t>dapat</a:t>
            </a:r>
            <a:r>
              <a:rPr lang="en-US" dirty="0" smtClean="0"/>
              <a:t> </a:t>
            </a:r>
            <a:r>
              <a:rPr lang="en-US" dirty="0" err="1" smtClean="0"/>
              <a:t>diperoleh</a:t>
            </a:r>
            <a:r>
              <a:rPr lang="en-US" dirty="0" smtClean="0"/>
              <a:t> </a:t>
            </a:r>
            <a:r>
              <a:rPr lang="en-US" dirty="0" err="1" smtClean="0"/>
              <a:t>berdasarkan</a:t>
            </a:r>
            <a:r>
              <a:rPr lang="en-US" dirty="0"/>
              <a:t> </a:t>
            </a:r>
            <a:r>
              <a:rPr lang="en-US" dirty="0" err="1" smtClean="0"/>
              <a:t>informasi</a:t>
            </a:r>
            <a:r>
              <a:rPr lang="en-US" dirty="0" smtClean="0"/>
              <a:t> yang </a:t>
            </a:r>
            <a:r>
              <a:rPr lang="en-US" dirty="0" err="1" smtClean="0"/>
              <a:t>diperoleh</a:t>
            </a:r>
            <a:r>
              <a:rPr lang="en-US" dirty="0" smtClean="0"/>
              <a:t> </a:t>
            </a:r>
            <a:r>
              <a:rPr lang="en-US" dirty="0" err="1" smtClean="0"/>
              <a:t>dari</a:t>
            </a:r>
            <a:r>
              <a:rPr lang="en-US" dirty="0" smtClean="0"/>
              <a:t> Slide </a:t>
            </a:r>
            <a:r>
              <a:rPr lang="en-US" dirty="0" err="1" smtClean="0"/>
              <a:t>sebelumnya</a:t>
            </a:r>
            <a:r>
              <a:rPr lang="en-US" dirty="0" smtClean="0"/>
              <a:t> </a:t>
            </a:r>
            <a:r>
              <a:rPr lang="en-US" dirty="0" err="1" smtClean="0"/>
              <a:t>terkait</a:t>
            </a:r>
            <a:r>
              <a:rPr lang="en-US" dirty="0" smtClean="0"/>
              <a:t> </a:t>
            </a:r>
            <a:r>
              <a:rPr lang="en-US" dirty="0" err="1" smtClean="0"/>
              <a:t>Tabel</a:t>
            </a:r>
            <a:r>
              <a:rPr lang="en-US" dirty="0" smtClean="0"/>
              <a:t> </a:t>
            </a:r>
            <a:r>
              <a:rPr lang="en-US" dirty="0" err="1" smtClean="0"/>
              <a:t>analisis</a:t>
            </a:r>
            <a:r>
              <a:rPr lang="en-US" dirty="0" smtClean="0"/>
              <a:t> </a:t>
            </a:r>
            <a:r>
              <a:rPr lang="en-US" dirty="0" err="1" smtClean="0"/>
              <a:t>kebutuhan</a:t>
            </a:r>
            <a:r>
              <a:rPr lang="en-US" dirty="0" smtClean="0"/>
              <a:t>. </a:t>
            </a:r>
            <a:r>
              <a:rPr lang="en-US" dirty="0" err="1" smtClean="0"/>
              <a:t>Kenali</a:t>
            </a:r>
            <a:r>
              <a:rPr lang="en-US" dirty="0" smtClean="0"/>
              <a:t> </a:t>
            </a:r>
            <a:r>
              <a:rPr lang="en-US" dirty="0" err="1" smtClean="0"/>
              <a:t>sistem</a:t>
            </a:r>
            <a:r>
              <a:rPr lang="en-US" dirty="0" smtClean="0"/>
              <a:t> yang </a:t>
            </a:r>
            <a:r>
              <a:rPr lang="en-US" dirty="0" err="1" smtClean="0"/>
              <a:t>berjalan</a:t>
            </a:r>
            <a:r>
              <a:rPr lang="en-US" dirty="0" smtClean="0"/>
              <a:t>, </a:t>
            </a:r>
            <a:r>
              <a:rPr lang="en-US" dirty="0" err="1" smtClean="0"/>
              <a:t>kemudian</a:t>
            </a:r>
            <a:r>
              <a:rPr lang="en-US" dirty="0" smtClean="0"/>
              <a:t> </a:t>
            </a:r>
            <a:r>
              <a:rPr lang="en-US" dirty="0" err="1" smtClean="0"/>
              <a:t>gambarkan</a:t>
            </a:r>
            <a:r>
              <a:rPr lang="en-US" dirty="0" smtClean="0"/>
              <a:t> proses yang </a:t>
            </a:r>
            <a:r>
              <a:rPr lang="en-US" dirty="0" err="1" smtClean="0"/>
              <a:t>terjadi</a:t>
            </a:r>
            <a:endParaRPr lang="en-US" dirty="0" smtClean="0"/>
          </a:p>
          <a:p>
            <a:pPr marL="0" indent="0" algn="just">
              <a:buNone/>
            </a:pPr>
            <a:endParaRPr lang="en-US" dirty="0"/>
          </a:p>
          <a:p>
            <a:pPr marL="0" indent="0" algn="just">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416370068"/>
              </p:ext>
            </p:extLst>
          </p:nvPr>
        </p:nvGraphicFramePr>
        <p:xfrm>
          <a:off x="762000" y="3505200"/>
          <a:ext cx="7315201" cy="2590800"/>
        </p:xfrm>
        <a:graphic>
          <a:graphicData uri="http://schemas.openxmlformats.org/drawingml/2006/table">
            <a:tbl>
              <a:tblPr firstRow="1" firstCol="1" bandRow="1">
                <a:tableStyleId>{5C22544A-7EE6-4342-B048-85BDC9FD1C3A}</a:tableStyleId>
              </a:tblPr>
              <a:tblGrid>
                <a:gridCol w="451065"/>
                <a:gridCol w="1960023"/>
                <a:gridCol w="2272361"/>
                <a:gridCol w="2631752"/>
              </a:tblGrid>
              <a:tr h="647700">
                <a:tc>
                  <a:txBody>
                    <a:bodyPr/>
                    <a:lstStyle/>
                    <a:p>
                      <a:pPr marL="0" marR="0" algn="ctr" hangingPunct="0">
                        <a:spcBef>
                          <a:spcPts val="0"/>
                        </a:spcBef>
                        <a:spcAft>
                          <a:spcPts val="0"/>
                        </a:spcAft>
                      </a:pPr>
                      <a:r>
                        <a:rPr lang="en-US" sz="1200" dirty="0">
                          <a:effectLst/>
                        </a:rPr>
                        <a:t>No</a:t>
                      </a:r>
                      <a:endParaRPr lang="en-US" sz="1000" dirty="0">
                        <a:effectLst/>
                        <a:latin typeface="Times New Roman"/>
                        <a:ea typeface="Times New Roman"/>
                      </a:endParaRPr>
                    </a:p>
                  </a:txBody>
                  <a:tcPr marL="68580" marR="68580" marT="0" marB="0"/>
                </a:tc>
                <a:tc>
                  <a:txBody>
                    <a:bodyPr/>
                    <a:lstStyle/>
                    <a:p>
                      <a:pPr marL="0" marR="0" algn="ctr" hangingPunct="0">
                        <a:spcBef>
                          <a:spcPts val="0"/>
                        </a:spcBef>
                        <a:spcAft>
                          <a:spcPts val="0"/>
                        </a:spcAft>
                      </a:pPr>
                      <a:r>
                        <a:rPr lang="en-US" sz="1200">
                          <a:effectLst/>
                        </a:rPr>
                        <a:t>Tahapan</a:t>
                      </a:r>
                      <a:endParaRPr lang="en-US" sz="1000">
                        <a:effectLst/>
                        <a:latin typeface="Times New Roman"/>
                        <a:ea typeface="Times New Roman"/>
                      </a:endParaRPr>
                    </a:p>
                  </a:txBody>
                  <a:tcPr marL="68580" marR="68580" marT="0" marB="0"/>
                </a:tc>
                <a:tc>
                  <a:txBody>
                    <a:bodyPr/>
                    <a:lstStyle/>
                    <a:p>
                      <a:pPr marL="0" marR="0" algn="ctr" hangingPunct="0">
                        <a:spcBef>
                          <a:spcPts val="0"/>
                        </a:spcBef>
                        <a:spcAft>
                          <a:spcPts val="0"/>
                        </a:spcAft>
                      </a:pPr>
                      <a:r>
                        <a:rPr lang="en-US" sz="1200">
                          <a:effectLst/>
                        </a:rPr>
                        <a:t>Hasil</a:t>
                      </a:r>
                      <a:endParaRPr lang="en-US" sz="1000">
                        <a:effectLst/>
                        <a:latin typeface="Times New Roman"/>
                        <a:ea typeface="Times New Roman"/>
                      </a:endParaRPr>
                    </a:p>
                  </a:txBody>
                  <a:tcPr marL="68580" marR="68580" marT="0" marB="0"/>
                </a:tc>
                <a:tc>
                  <a:txBody>
                    <a:bodyPr/>
                    <a:lstStyle/>
                    <a:p>
                      <a:pPr marL="0" marR="0" algn="ctr" hangingPunct="0">
                        <a:spcBef>
                          <a:spcPts val="0"/>
                        </a:spcBef>
                        <a:spcAft>
                          <a:spcPts val="0"/>
                        </a:spcAft>
                      </a:pPr>
                      <a:r>
                        <a:rPr lang="en-US" sz="1200" dirty="0" err="1">
                          <a:effectLst/>
                        </a:rPr>
                        <a:t>Teknik</a:t>
                      </a:r>
                      <a:r>
                        <a:rPr lang="en-US" sz="1200" dirty="0">
                          <a:effectLst/>
                        </a:rPr>
                        <a:t> </a:t>
                      </a:r>
                      <a:r>
                        <a:rPr lang="en-US" sz="1200" dirty="0" err="1">
                          <a:effectLst/>
                        </a:rPr>
                        <a:t>Penggalian</a:t>
                      </a:r>
                      <a:r>
                        <a:rPr lang="en-US" sz="1200" dirty="0">
                          <a:effectLst/>
                        </a:rPr>
                        <a:t> </a:t>
                      </a:r>
                      <a:r>
                        <a:rPr lang="en-US" sz="1200" dirty="0" err="1">
                          <a:effectLst/>
                        </a:rPr>
                        <a:t>Kebutuhan</a:t>
                      </a:r>
                      <a:endParaRPr lang="en-US" sz="1000" dirty="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1</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Indentifikasi Masalah</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2</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Solusi</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3</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Aspek Teknologi</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4</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Aspek Proses Bisnis</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5</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Aspek SDM</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r>
              <a:tr h="323850">
                <a:tc>
                  <a:txBody>
                    <a:bodyPr/>
                    <a:lstStyle/>
                    <a:p>
                      <a:pPr marL="0" marR="0" algn="ctr" hangingPunct="0">
                        <a:spcBef>
                          <a:spcPts val="0"/>
                        </a:spcBef>
                        <a:spcAft>
                          <a:spcPts val="0"/>
                        </a:spcAft>
                      </a:pPr>
                      <a:r>
                        <a:rPr lang="en-US" sz="1200">
                          <a:effectLst/>
                        </a:rPr>
                        <a:t>6</a:t>
                      </a:r>
                      <a:endParaRPr lang="en-US" sz="1000">
                        <a:effectLst/>
                        <a:latin typeface="Times New Roman"/>
                        <a:ea typeface="Times New Roman"/>
                      </a:endParaRPr>
                    </a:p>
                  </a:txBody>
                  <a:tcPr marL="68580" marR="68580" marT="0" marB="0"/>
                </a:tc>
                <a:tc>
                  <a:txBody>
                    <a:bodyPr/>
                    <a:lstStyle/>
                    <a:p>
                      <a:pPr marL="0" marR="0" algn="just" hangingPunct="0">
                        <a:spcBef>
                          <a:spcPts val="0"/>
                        </a:spcBef>
                        <a:spcAft>
                          <a:spcPts val="0"/>
                        </a:spcAft>
                      </a:pPr>
                      <a:r>
                        <a:rPr lang="en-US" sz="1200">
                          <a:effectLst/>
                        </a:rPr>
                        <a:t>Scope</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a:effectLst/>
                        </a:rPr>
                        <a:t> </a:t>
                      </a:r>
                      <a:endParaRPr lang="en-US" sz="1000">
                        <a:effectLst/>
                        <a:latin typeface="Times New Roman"/>
                        <a:ea typeface="Times New Roman"/>
                      </a:endParaRPr>
                    </a:p>
                  </a:txBody>
                  <a:tcPr marL="68580" marR="68580" marT="0" marB="0"/>
                </a:tc>
                <a:tc>
                  <a:txBody>
                    <a:bodyPr/>
                    <a:lstStyle/>
                    <a:p>
                      <a:pPr marL="57150" marR="0" algn="just" hangingPunct="0">
                        <a:spcBef>
                          <a:spcPts val="0"/>
                        </a:spcBef>
                        <a:spcAft>
                          <a:spcPts val="0"/>
                        </a:spcAft>
                      </a:pPr>
                      <a:r>
                        <a:rPr lang="en-US" sz="1200" dirty="0">
                          <a:effectLst/>
                        </a:rPr>
                        <a:t> </a:t>
                      </a:r>
                      <a:endParaRPr lang="en-US" sz="1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3474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Menentukan</a:t>
            </a:r>
            <a:r>
              <a:rPr lang="en-US" dirty="0" smtClean="0"/>
              <a:t> </a:t>
            </a:r>
            <a:r>
              <a:rPr lang="en-US" dirty="0" err="1" smtClean="0"/>
              <a:t>aktor</a:t>
            </a:r>
            <a:r>
              <a:rPr lang="en-US" dirty="0" smtClean="0"/>
              <a:t>/PIC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5609578"/>
              </p:ext>
            </p:extLst>
          </p:nvPr>
        </p:nvGraphicFramePr>
        <p:xfrm>
          <a:off x="838200" y="609600"/>
          <a:ext cx="6248400" cy="2057400"/>
        </p:xfrm>
        <a:graphic>
          <a:graphicData uri="http://schemas.openxmlformats.org/drawingml/2006/table">
            <a:tbl>
              <a:tblPr firstRow="1" firstCol="1" bandRow="1">
                <a:tableStyleId>{5C22544A-7EE6-4342-B048-85BDC9FD1C3A}</a:tableStyleId>
              </a:tblPr>
              <a:tblGrid>
                <a:gridCol w="502248"/>
                <a:gridCol w="2873076"/>
                <a:gridCol w="2873076"/>
              </a:tblGrid>
              <a:tr h="331703">
                <a:tc>
                  <a:txBody>
                    <a:bodyPr/>
                    <a:lstStyle/>
                    <a:p>
                      <a:pPr marL="0" marR="0">
                        <a:lnSpc>
                          <a:spcPct val="115000"/>
                        </a:lnSpc>
                        <a:spcBef>
                          <a:spcPts val="0"/>
                        </a:spcBef>
                        <a:spcAft>
                          <a:spcPts val="0"/>
                        </a:spcAft>
                      </a:pPr>
                      <a:r>
                        <a:rPr lang="en-US" sz="1600" dirty="0">
                          <a:effectLst/>
                        </a:rPr>
                        <a:t>No </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a:effectLst/>
                        </a:rPr>
                        <a:t>Actor/PIC</a:t>
                      </a:r>
                      <a:endParaRPr lang="en-US" sz="16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a:effectLst/>
                        </a:rPr>
                        <a:t>Deskripsi</a:t>
                      </a:r>
                      <a:endParaRPr lang="en-US" sz="1600">
                        <a:effectLst/>
                        <a:latin typeface="Calibri"/>
                        <a:ea typeface="Calibri"/>
                        <a:cs typeface="Arial"/>
                      </a:endParaRPr>
                    </a:p>
                  </a:txBody>
                  <a:tcPr marL="68580" marR="68580" marT="0" marB="0"/>
                </a:tc>
              </a:tr>
              <a:tr h="1039897">
                <a:tc>
                  <a:txBody>
                    <a:bodyPr/>
                    <a:lstStyle/>
                    <a:p>
                      <a:pPr marL="0" marR="0">
                        <a:lnSpc>
                          <a:spcPct val="115000"/>
                        </a:lnSpc>
                        <a:spcBef>
                          <a:spcPts val="0"/>
                        </a:spcBef>
                        <a:spcAft>
                          <a:spcPts val="0"/>
                        </a:spcAft>
                      </a:pPr>
                      <a:r>
                        <a:rPr lang="en-US" sz="1600">
                          <a:effectLst/>
                        </a:rPr>
                        <a:t>1</a:t>
                      </a:r>
                      <a:endParaRPr lang="en-US" sz="16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err="1">
                          <a:effectLst/>
                        </a:rPr>
                        <a:t>Pelanggan</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a:effectLst/>
                        </a:rPr>
                        <a:t>Orang yang </a:t>
                      </a:r>
                      <a:r>
                        <a:rPr lang="en-US" sz="1600" dirty="0" err="1">
                          <a:effectLst/>
                        </a:rPr>
                        <a:t>melakukan</a:t>
                      </a:r>
                      <a:r>
                        <a:rPr lang="en-US" sz="1600" dirty="0">
                          <a:effectLst/>
                        </a:rPr>
                        <a:t> </a:t>
                      </a:r>
                      <a:r>
                        <a:rPr lang="en-US" sz="1600" dirty="0" err="1">
                          <a:effectLst/>
                        </a:rPr>
                        <a:t>pesanan</a:t>
                      </a:r>
                      <a:r>
                        <a:rPr lang="en-US" sz="1600" dirty="0">
                          <a:effectLst/>
                        </a:rPr>
                        <a:t> </a:t>
                      </a:r>
                      <a:r>
                        <a:rPr lang="en-US" sz="1600" dirty="0" err="1">
                          <a:effectLst/>
                        </a:rPr>
                        <a:t>baik</a:t>
                      </a:r>
                      <a:r>
                        <a:rPr lang="en-US" sz="1600" dirty="0">
                          <a:effectLst/>
                        </a:rPr>
                        <a:t> yang </a:t>
                      </a:r>
                      <a:r>
                        <a:rPr lang="en-US" sz="1600" dirty="0" err="1" smtClean="0">
                          <a:effectLst/>
                        </a:rPr>
                        <a:t>datang</a:t>
                      </a:r>
                      <a:r>
                        <a:rPr lang="en-US" sz="1600" dirty="0" smtClean="0">
                          <a:effectLst/>
                        </a:rPr>
                        <a:t> </a:t>
                      </a:r>
                      <a:r>
                        <a:rPr lang="en-US" sz="1600" dirty="0" err="1">
                          <a:effectLst/>
                        </a:rPr>
                        <a:t>maupun</a:t>
                      </a:r>
                      <a:r>
                        <a:rPr lang="en-US" sz="1600" dirty="0">
                          <a:effectLst/>
                        </a:rPr>
                        <a:t> via </a:t>
                      </a:r>
                      <a:r>
                        <a:rPr lang="en-US" sz="1600" dirty="0" err="1">
                          <a:effectLst/>
                        </a:rPr>
                        <a:t>telepon</a:t>
                      </a:r>
                      <a:endParaRPr lang="en-US" sz="1600" dirty="0">
                        <a:effectLst/>
                        <a:latin typeface="Calibri"/>
                        <a:ea typeface="Calibri"/>
                        <a:cs typeface="Arial"/>
                      </a:endParaRPr>
                    </a:p>
                  </a:txBody>
                  <a:tcPr marL="68580" marR="68580" marT="0" marB="0"/>
                </a:tc>
              </a:tr>
              <a:tr h="685800">
                <a:tc>
                  <a:txBody>
                    <a:bodyPr/>
                    <a:lstStyle/>
                    <a:p>
                      <a:pPr marL="0" marR="0">
                        <a:lnSpc>
                          <a:spcPct val="115000"/>
                        </a:lnSpc>
                        <a:spcBef>
                          <a:spcPts val="0"/>
                        </a:spcBef>
                        <a:spcAft>
                          <a:spcPts val="0"/>
                        </a:spcAft>
                      </a:pPr>
                      <a:r>
                        <a:rPr lang="en-US" sz="1600">
                          <a:effectLst/>
                        </a:rPr>
                        <a:t>2</a:t>
                      </a:r>
                      <a:endParaRPr lang="en-US" sz="16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a:effectLst/>
                        </a:rPr>
                        <a:t>Pemilik</a:t>
                      </a:r>
                      <a:endParaRPr lang="en-US" sz="16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err="1">
                          <a:effectLst/>
                        </a:rPr>
                        <a:t>Pemilik</a:t>
                      </a:r>
                      <a:r>
                        <a:rPr lang="en-US" sz="1600" dirty="0">
                          <a:effectLst/>
                        </a:rPr>
                        <a:t> catering yang </a:t>
                      </a:r>
                      <a:r>
                        <a:rPr lang="en-US" sz="1600" dirty="0" err="1">
                          <a:effectLst/>
                        </a:rPr>
                        <a:t>melayani</a:t>
                      </a:r>
                      <a:r>
                        <a:rPr lang="en-US" sz="1600" dirty="0">
                          <a:effectLst/>
                        </a:rPr>
                        <a:t> </a:t>
                      </a:r>
                      <a:r>
                        <a:rPr lang="en-US" sz="1600" dirty="0" err="1">
                          <a:effectLst/>
                        </a:rPr>
                        <a:t>pelanggan</a:t>
                      </a:r>
                      <a:endParaRPr lang="en-US" sz="1600" dirty="0">
                        <a:effectLst/>
                        <a:latin typeface="Calibri"/>
                        <a:ea typeface="Calibri"/>
                        <a:cs typeface="Arial"/>
                      </a:endParaRPr>
                    </a:p>
                  </a:txBody>
                  <a:tcPr marL="68580" marR="68580" marT="0" marB="0"/>
                </a:tc>
              </a:tr>
            </a:tbl>
          </a:graphicData>
        </a:graphic>
      </p:graphicFrame>
      <p:sp>
        <p:nvSpPr>
          <p:cNvPr id="5" name="TextBox 4"/>
          <p:cNvSpPr txBox="1"/>
          <p:nvPr/>
        </p:nvSpPr>
        <p:spPr>
          <a:xfrm>
            <a:off x="762000" y="2895600"/>
            <a:ext cx="7467600" cy="2308324"/>
          </a:xfrm>
          <a:prstGeom prst="rect">
            <a:avLst/>
          </a:prstGeom>
          <a:noFill/>
        </p:spPr>
        <p:txBody>
          <a:bodyPr wrap="square" rtlCol="0">
            <a:spAutoFit/>
          </a:bodyPr>
          <a:lstStyle/>
          <a:p>
            <a:pPr algn="just"/>
            <a:r>
              <a:rPr lang="en-US" sz="2400" dirty="0" err="1" smtClean="0"/>
              <a:t>Dalam</a:t>
            </a:r>
            <a:r>
              <a:rPr lang="en-US" sz="2400" dirty="0" smtClean="0"/>
              <a:t> </a:t>
            </a:r>
            <a:r>
              <a:rPr lang="en-US" sz="2400" dirty="0" err="1" smtClean="0"/>
              <a:t>konteks</a:t>
            </a:r>
            <a:r>
              <a:rPr lang="en-US" sz="2400" dirty="0" smtClean="0"/>
              <a:t> </a:t>
            </a:r>
            <a:r>
              <a:rPr lang="en-US" sz="2400" dirty="0" err="1" smtClean="0"/>
              <a:t>ini</a:t>
            </a:r>
            <a:r>
              <a:rPr lang="en-US" sz="2400" dirty="0" smtClean="0"/>
              <a:t> </a:t>
            </a:r>
            <a:r>
              <a:rPr lang="en-US" sz="2400" dirty="0" err="1" smtClean="0"/>
              <a:t>menentukan</a:t>
            </a:r>
            <a:r>
              <a:rPr lang="en-US" sz="2400" dirty="0" smtClean="0"/>
              <a:t> </a:t>
            </a:r>
            <a:r>
              <a:rPr lang="en-US" sz="2400" dirty="0" err="1" smtClean="0"/>
              <a:t>aktor</a:t>
            </a:r>
            <a:r>
              <a:rPr lang="en-US" sz="2400" dirty="0" smtClean="0"/>
              <a:t> yang </a:t>
            </a:r>
            <a:r>
              <a:rPr lang="en-US" sz="2400" dirty="0" err="1" smtClean="0"/>
              <a:t>terlibat</a:t>
            </a:r>
            <a:r>
              <a:rPr lang="en-US" sz="2400" dirty="0" smtClean="0"/>
              <a:t> </a:t>
            </a:r>
            <a:r>
              <a:rPr lang="en-US" sz="2400" dirty="0" err="1" smtClean="0"/>
              <a:t>dengan</a:t>
            </a:r>
            <a:r>
              <a:rPr lang="en-US" sz="2400" dirty="0" smtClean="0"/>
              <a:t> </a:t>
            </a:r>
            <a:r>
              <a:rPr lang="en-US" sz="2400" dirty="0" err="1" smtClean="0"/>
              <a:t>sistem</a:t>
            </a:r>
            <a:r>
              <a:rPr lang="en-US" sz="2400" dirty="0" smtClean="0"/>
              <a:t> yang </a:t>
            </a:r>
            <a:r>
              <a:rPr lang="en-US" sz="2400" dirty="0" err="1" smtClean="0"/>
              <a:t>berjalan</a:t>
            </a:r>
            <a:r>
              <a:rPr lang="en-US" sz="2400" dirty="0" smtClean="0"/>
              <a:t>, </a:t>
            </a:r>
            <a:r>
              <a:rPr lang="en-US" sz="2400" dirty="0" err="1" smtClean="0"/>
              <a:t>Setidaknya</a:t>
            </a:r>
            <a:r>
              <a:rPr lang="en-US" sz="2400" dirty="0" smtClean="0"/>
              <a:t> </a:t>
            </a:r>
            <a:r>
              <a:rPr lang="en-US" sz="2400" dirty="0" err="1" smtClean="0"/>
              <a:t>untuk</a:t>
            </a:r>
            <a:r>
              <a:rPr lang="en-US" sz="2400" dirty="0" smtClean="0"/>
              <a:t> </a:t>
            </a:r>
            <a:r>
              <a:rPr lang="en-US" sz="2400" dirty="0" err="1" smtClean="0"/>
              <a:t>melihat</a:t>
            </a:r>
            <a:r>
              <a:rPr lang="en-US" sz="2400" dirty="0" smtClean="0"/>
              <a:t> </a:t>
            </a:r>
            <a:r>
              <a:rPr lang="en-US" sz="2400" dirty="0" err="1" smtClean="0"/>
              <a:t>efektivitas</a:t>
            </a:r>
            <a:r>
              <a:rPr lang="en-US" sz="2400" dirty="0" smtClean="0"/>
              <a:t> </a:t>
            </a:r>
            <a:r>
              <a:rPr lang="en-US" sz="2400" dirty="0" err="1" smtClean="0"/>
              <a:t>dan</a:t>
            </a:r>
            <a:r>
              <a:rPr lang="en-US" sz="2400" dirty="0" smtClean="0"/>
              <a:t> </a:t>
            </a:r>
            <a:r>
              <a:rPr lang="en-US" sz="2400" dirty="0" err="1" smtClean="0"/>
              <a:t>efisiensi</a:t>
            </a:r>
            <a:r>
              <a:rPr lang="en-US" sz="2400" dirty="0" smtClean="0"/>
              <a:t> proses </a:t>
            </a:r>
            <a:r>
              <a:rPr lang="en-US" sz="2400" dirty="0" err="1" smtClean="0"/>
              <a:t>untuk</a:t>
            </a:r>
            <a:r>
              <a:rPr lang="en-US" sz="2400" dirty="0" smtClean="0"/>
              <a:t> </a:t>
            </a:r>
            <a:r>
              <a:rPr lang="en-US" sz="2400" dirty="0" err="1" smtClean="0"/>
              <a:t>memberikan</a:t>
            </a:r>
            <a:r>
              <a:rPr lang="en-US" sz="2400" dirty="0" smtClean="0"/>
              <a:t> </a:t>
            </a:r>
            <a:r>
              <a:rPr lang="en-US" sz="2400" dirty="0" err="1" smtClean="0"/>
              <a:t>masukan</a:t>
            </a:r>
            <a:r>
              <a:rPr lang="en-US" sz="2400" dirty="0" smtClean="0"/>
              <a:t>  </a:t>
            </a:r>
            <a:r>
              <a:rPr lang="en-US" sz="2400" dirty="0" err="1" smtClean="0"/>
              <a:t>pada</a:t>
            </a:r>
            <a:r>
              <a:rPr lang="en-US" sz="2400" dirty="0" smtClean="0"/>
              <a:t> </a:t>
            </a:r>
            <a:r>
              <a:rPr lang="en-US" sz="2400" dirty="0" err="1" smtClean="0"/>
              <a:t>sisterm</a:t>
            </a:r>
            <a:r>
              <a:rPr lang="en-US" sz="2400" dirty="0" smtClean="0"/>
              <a:t> yang </a:t>
            </a:r>
            <a:r>
              <a:rPr lang="en-US" sz="2400" dirty="0" err="1" smtClean="0"/>
              <a:t>akan</a:t>
            </a:r>
            <a:r>
              <a:rPr lang="en-US" sz="2400" dirty="0" smtClean="0"/>
              <a:t> </a:t>
            </a:r>
            <a:r>
              <a:rPr lang="en-US" sz="2400" dirty="0" err="1" smtClean="0"/>
              <a:t>diusulkan</a:t>
            </a:r>
            <a:r>
              <a:rPr lang="en-US" sz="2400" dirty="0" smtClean="0"/>
              <a:t>, </a:t>
            </a:r>
            <a:r>
              <a:rPr lang="en-US" sz="2400" dirty="0" err="1" smtClean="0"/>
              <a:t>bisa</a:t>
            </a:r>
            <a:r>
              <a:rPr lang="en-US" sz="2400" dirty="0" smtClean="0"/>
              <a:t> </a:t>
            </a:r>
            <a:r>
              <a:rPr lang="en-US" sz="2400" dirty="0" err="1" smtClean="0"/>
              <a:t>saja</a:t>
            </a:r>
            <a:r>
              <a:rPr lang="en-US" sz="2400" dirty="0" smtClean="0"/>
              <a:t> </a:t>
            </a:r>
            <a:r>
              <a:rPr lang="en-US" sz="2400" dirty="0" err="1" smtClean="0"/>
              <a:t>aktor</a:t>
            </a:r>
            <a:r>
              <a:rPr lang="en-US" sz="2400" dirty="0" smtClean="0"/>
              <a:t> </a:t>
            </a:r>
            <a:r>
              <a:rPr lang="en-US" sz="2400" b="1" dirty="0" err="1" smtClean="0"/>
              <a:t>berkurang</a:t>
            </a:r>
            <a:r>
              <a:rPr lang="en-US" sz="2400" dirty="0" smtClean="0"/>
              <a:t> </a:t>
            </a:r>
            <a:r>
              <a:rPr lang="en-US" sz="2400" dirty="0" err="1" smtClean="0"/>
              <a:t>bisa</a:t>
            </a:r>
            <a:r>
              <a:rPr lang="en-US" sz="2400" dirty="0" smtClean="0"/>
              <a:t> </a:t>
            </a:r>
            <a:r>
              <a:rPr lang="en-US" sz="2400" dirty="0" err="1" smtClean="0"/>
              <a:t>saja</a:t>
            </a:r>
            <a:r>
              <a:rPr lang="en-US" sz="2400" dirty="0" smtClean="0"/>
              <a:t> </a:t>
            </a:r>
            <a:r>
              <a:rPr lang="en-US" sz="2400" b="1" dirty="0" err="1" smtClean="0"/>
              <a:t>bertambah</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kebutuhan</a:t>
            </a:r>
            <a:r>
              <a:rPr lang="en-US" sz="2400" dirty="0" smtClean="0"/>
              <a:t> </a:t>
            </a:r>
            <a:r>
              <a:rPr lang="en-US" sz="2400" dirty="0" err="1" smtClean="0"/>
              <a:t>visi</a:t>
            </a:r>
            <a:r>
              <a:rPr lang="en-US" sz="2400" dirty="0" smtClean="0"/>
              <a:t> </a:t>
            </a:r>
            <a:r>
              <a:rPr lang="en-US" sz="2400" dirty="0" err="1" smtClean="0"/>
              <a:t>aplikasi</a:t>
            </a:r>
            <a:r>
              <a:rPr lang="en-US" sz="2400" dirty="0" smtClean="0"/>
              <a:t> yang </a:t>
            </a:r>
            <a:r>
              <a:rPr lang="en-US" sz="2400" dirty="0" err="1" smtClean="0"/>
              <a:t>akan</a:t>
            </a:r>
            <a:r>
              <a:rPr lang="en-US" sz="2400" dirty="0" smtClean="0"/>
              <a:t> </a:t>
            </a:r>
            <a:r>
              <a:rPr lang="en-US" sz="2400" dirty="0" err="1" smtClean="0"/>
              <a:t>dibangun</a:t>
            </a:r>
            <a:r>
              <a:rPr lang="en-US" sz="2400" dirty="0" smtClean="0"/>
              <a:t> </a:t>
            </a:r>
            <a:endParaRPr lang="en-US" sz="2400" dirty="0"/>
          </a:p>
        </p:txBody>
      </p:sp>
    </p:spTree>
    <p:extLst>
      <p:ext uri="{BB962C8B-B14F-4D97-AF65-F5344CB8AC3E}">
        <p14:creationId xmlns:p14="http://schemas.microsoft.com/office/powerpoint/2010/main" val="114382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7297299"/>
              </p:ext>
            </p:extLst>
          </p:nvPr>
        </p:nvGraphicFramePr>
        <p:xfrm>
          <a:off x="762000" y="428625"/>
          <a:ext cx="3124200" cy="6059871"/>
        </p:xfrm>
        <a:graphic>
          <a:graphicData uri="http://schemas.openxmlformats.org/presentationml/2006/ole">
            <mc:AlternateContent xmlns:mc="http://schemas.openxmlformats.org/markup-compatibility/2006">
              <mc:Choice xmlns:v="urn:schemas-microsoft-com:vml" Requires="v">
                <p:oleObj spid="_x0000_s1039" r:id="rId3" imgW="5152901" imgH="9991591" progId="Visio.Drawing.15">
                  <p:embed/>
                </p:oleObj>
              </mc:Choice>
              <mc:Fallback>
                <p:oleObj r:id="rId3" imgW="5152901" imgH="999159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8625"/>
                        <a:ext cx="3124200" cy="6059871"/>
                      </a:xfrm>
                      <a:prstGeom prst="rect">
                        <a:avLst/>
                      </a:prstGeom>
                      <a:noFill/>
                    </p:spPr>
                  </p:pic>
                </p:oleObj>
              </mc:Fallback>
            </mc:AlternateContent>
          </a:graphicData>
        </a:graphic>
      </p:graphicFrame>
      <p:sp>
        <p:nvSpPr>
          <p:cNvPr id="6" name="TextBox 5"/>
          <p:cNvSpPr txBox="1"/>
          <p:nvPr/>
        </p:nvSpPr>
        <p:spPr>
          <a:xfrm>
            <a:off x="4267201" y="914400"/>
            <a:ext cx="4191000" cy="3693319"/>
          </a:xfrm>
          <a:prstGeom prst="rect">
            <a:avLst/>
          </a:prstGeom>
          <a:noFill/>
        </p:spPr>
        <p:txBody>
          <a:bodyPr wrap="square" rtlCol="0">
            <a:spAutoFit/>
          </a:bodyPr>
          <a:lstStyle/>
          <a:p>
            <a:r>
              <a:rPr lang="en-US" dirty="0" err="1" smtClean="0"/>
              <a:t>Dalam</a:t>
            </a:r>
            <a:r>
              <a:rPr lang="en-US" dirty="0" smtClean="0"/>
              <a:t> </a:t>
            </a:r>
            <a:r>
              <a:rPr lang="en-US" dirty="0" err="1" smtClean="0"/>
              <a:t>flowmap</a:t>
            </a:r>
            <a:r>
              <a:rPr lang="en-US" dirty="0" smtClean="0"/>
              <a:t> </a:t>
            </a:r>
            <a:r>
              <a:rPr lang="en-US" dirty="0" err="1" smtClean="0"/>
              <a:t>terlihat</a:t>
            </a:r>
            <a:r>
              <a:rPr lang="en-US" dirty="0" smtClean="0"/>
              <a:t> </a:t>
            </a:r>
            <a:r>
              <a:rPr lang="en-US" dirty="0" err="1" smtClean="0"/>
              <a:t>bahwa</a:t>
            </a:r>
            <a:r>
              <a:rPr lang="id-ID" dirty="0" smtClean="0"/>
              <a:t>.</a:t>
            </a:r>
            <a:endParaRPr lang="en-US" dirty="0"/>
          </a:p>
          <a:p>
            <a:pPr marL="285750" lvl="0" indent="-285750">
              <a:buFont typeface="Arial" pitchFamily="34" charset="0"/>
              <a:buChar char="•"/>
            </a:pPr>
            <a:r>
              <a:rPr lang="id-ID" dirty="0"/>
              <a:t>Pemilik masih menggunakan sebuah buku catatan atau papan tulis yang di tempatkan pada dinding untuk mencatat berbagai pesanan dari pelanggan.</a:t>
            </a:r>
            <a:endParaRPr lang="en-US" dirty="0"/>
          </a:p>
          <a:p>
            <a:pPr marL="285750" lvl="0" indent="-285750">
              <a:buFont typeface="Arial" pitchFamily="34" charset="0"/>
              <a:buChar char="•"/>
            </a:pPr>
            <a:r>
              <a:rPr lang="id-ID" dirty="0"/>
              <a:t>Pemilik terkadang </a:t>
            </a:r>
            <a:r>
              <a:rPr lang="en-US" dirty="0" err="1" smtClean="0"/>
              <a:t>harus</a:t>
            </a:r>
            <a:r>
              <a:rPr lang="en-US" dirty="0" smtClean="0"/>
              <a:t> </a:t>
            </a:r>
            <a:r>
              <a:rPr lang="id-ID" dirty="0" smtClean="0"/>
              <a:t>mengingat </a:t>
            </a:r>
            <a:r>
              <a:rPr lang="id-ID" dirty="0"/>
              <a:t>pesanan yang sudah masuk dari pelanggan.</a:t>
            </a:r>
            <a:endParaRPr lang="en-US" dirty="0"/>
          </a:p>
          <a:p>
            <a:pPr marL="285750" lvl="0" indent="-285750">
              <a:buFont typeface="Arial" pitchFamily="34" charset="0"/>
              <a:buChar char="•"/>
            </a:pPr>
            <a:r>
              <a:rPr lang="id-ID" dirty="0" smtClean="0"/>
              <a:t>Terkadang </a:t>
            </a:r>
            <a:r>
              <a:rPr lang="id-ID" dirty="0"/>
              <a:t>data atau menu pesanan makanan sering tidak sesuai dengan menu yang sudah di pesan oleh pelanggan.</a:t>
            </a:r>
            <a:endParaRPr lang="en-US" dirty="0"/>
          </a:p>
          <a:p>
            <a:endParaRPr lang="en-US" dirty="0"/>
          </a:p>
        </p:txBody>
      </p:sp>
      <p:sp>
        <p:nvSpPr>
          <p:cNvPr id="7" name="Rectangle 6"/>
          <p:cNvSpPr/>
          <p:nvPr/>
        </p:nvSpPr>
        <p:spPr>
          <a:xfrm>
            <a:off x="4114800" y="545068"/>
            <a:ext cx="4267200" cy="307777"/>
          </a:xfrm>
          <a:prstGeom prst="rect">
            <a:avLst/>
          </a:prstGeom>
        </p:spPr>
        <p:txBody>
          <a:bodyPr wrap="square">
            <a:spAutoFit/>
          </a:bodyPr>
          <a:lstStyle/>
          <a:p>
            <a:r>
              <a:rPr lang="id-ID" sz="1400" b="1" dirty="0"/>
              <a:t>Flowmap Pencatatan Pesanan yang sedang berjalan</a:t>
            </a:r>
            <a:endParaRPr lang="en-US" sz="1400" b="1" dirty="0"/>
          </a:p>
        </p:txBody>
      </p:sp>
    </p:spTree>
    <p:extLst>
      <p:ext uri="{BB962C8B-B14F-4D97-AF65-F5344CB8AC3E}">
        <p14:creationId xmlns:p14="http://schemas.microsoft.com/office/powerpoint/2010/main" val="64082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25885158"/>
              </p:ext>
            </p:extLst>
          </p:nvPr>
        </p:nvGraphicFramePr>
        <p:xfrm>
          <a:off x="838200" y="381000"/>
          <a:ext cx="2514600" cy="5822815"/>
        </p:xfrm>
        <a:graphic>
          <a:graphicData uri="http://schemas.openxmlformats.org/presentationml/2006/ole">
            <mc:AlternateContent xmlns:mc="http://schemas.openxmlformats.org/markup-compatibility/2006">
              <mc:Choice xmlns:v="urn:schemas-microsoft-com:vml" Requires="v">
                <p:oleObj spid="_x0000_s6159" r:id="rId3" imgW="3914683" imgH="9096492" progId="Visio.Drawing.15">
                  <p:embed/>
                </p:oleObj>
              </mc:Choice>
              <mc:Fallback>
                <p:oleObj r:id="rId3" imgW="3914683" imgH="909649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
                        <a:ext cx="2514600" cy="5822815"/>
                      </a:xfrm>
                      <a:prstGeom prst="rect">
                        <a:avLst/>
                      </a:prstGeom>
                      <a:noFill/>
                    </p:spPr>
                  </p:pic>
                </p:oleObj>
              </mc:Fallback>
            </mc:AlternateContent>
          </a:graphicData>
        </a:graphic>
      </p:graphicFrame>
      <p:sp>
        <p:nvSpPr>
          <p:cNvPr id="6" name="TextBox 5"/>
          <p:cNvSpPr txBox="1"/>
          <p:nvPr/>
        </p:nvSpPr>
        <p:spPr>
          <a:xfrm>
            <a:off x="3810000" y="838200"/>
            <a:ext cx="4800600" cy="2862322"/>
          </a:xfrm>
          <a:prstGeom prst="rect">
            <a:avLst/>
          </a:prstGeom>
          <a:noFill/>
        </p:spPr>
        <p:txBody>
          <a:bodyPr wrap="square" rtlCol="0">
            <a:spAutoFit/>
          </a:bodyPr>
          <a:lstStyle/>
          <a:p>
            <a:r>
              <a:rPr lang="en-US" dirty="0" err="1" smtClean="0"/>
              <a:t>Dalam</a:t>
            </a:r>
            <a:r>
              <a:rPr lang="en-US" dirty="0" smtClean="0"/>
              <a:t> proses </a:t>
            </a:r>
            <a:r>
              <a:rPr lang="en-US" dirty="0" err="1" smtClean="0"/>
              <a:t>bisnis</a:t>
            </a:r>
            <a:r>
              <a:rPr lang="en-US" dirty="0" smtClean="0"/>
              <a:t> </a:t>
            </a:r>
            <a:r>
              <a:rPr lang="en-US" dirty="0" err="1" smtClean="0"/>
              <a:t>terlihat</a:t>
            </a:r>
            <a:r>
              <a:rPr lang="en-US" dirty="0" smtClean="0"/>
              <a:t> </a:t>
            </a:r>
            <a:r>
              <a:rPr lang="en-US" dirty="0" err="1" smtClean="0"/>
              <a:t>bahwa</a:t>
            </a:r>
            <a:endParaRPr lang="en-US" dirty="0" smtClean="0"/>
          </a:p>
          <a:p>
            <a:pPr marL="285750" indent="-285750" algn="just">
              <a:buFont typeface="Arial" pitchFamily="34" charset="0"/>
              <a:buChar char="•"/>
            </a:pPr>
            <a:r>
              <a:rPr lang="en-US" dirty="0" err="1" smtClean="0"/>
              <a:t>Pemilik</a:t>
            </a:r>
            <a:r>
              <a:rPr lang="en-US" dirty="0" smtClean="0"/>
              <a:t> </a:t>
            </a:r>
            <a:r>
              <a:rPr lang="en-US" dirty="0" err="1" smtClean="0"/>
              <a:t>terkadang</a:t>
            </a:r>
            <a:r>
              <a:rPr lang="en-US" dirty="0" smtClean="0"/>
              <a:t> </a:t>
            </a:r>
            <a:r>
              <a:rPr lang="en-US" dirty="0" err="1" smtClean="0"/>
              <a:t>lupa</a:t>
            </a:r>
            <a:r>
              <a:rPr lang="en-US" dirty="0" smtClean="0"/>
              <a:t> </a:t>
            </a:r>
            <a:r>
              <a:rPr lang="en-US" dirty="0" err="1" smtClean="0"/>
              <a:t>dengan</a:t>
            </a:r>
            <a:r>
              <a:rPr lang="en-US" dirty="0" smtClean="0"/>
              <a:t> </a:t>
            </a:r>
            <a:r>
              <a:rPr lang="en-US" dirty="0" err="1" smtClean="0"/>
              <a:t>pesanan</a:t>
            </a:r>
            <a:r>
              <a:rPr lang="en-US" dirty="0" smtClean="0"/>
              <a:t> yang </a:t>
            </a:r>
            <a:r>
              <a:rPr lang="en-US" dirty="0" err="1" smtClean="0"/>
              <a:t>tidak</a:t>
            </a:r>
            <a:r>
              <a:rPr lang="en-US" dirty="0" smtClean="0"/>
              <a:t> </a:t>
            </a:r>
            <a:r>
              <a:rPr lang="en-US" dirty="0" err="1" smtClean="0"/>
              <a:t>tercatat</a:t>
            </a:r>
            <a:endParaRPr lang="en-US" dirty="0" smtClean="0"/>
          </a:p>
          <a:p>
            <a:pPr marL="285750" indent="-285750" algn="just">
              <a:buFont typeface="Arial" pitchFamily="34" charset="0"/>
              <a:buChar char="•"/>
            </a:pPr>
            <a:r>
              <a:rPr lang="en-US" dirty="0" err="1" smtClean="0"/>
              <a:t>Pemilik</a:t>
            </a:r>
            <a:r>
              <a:rPr lang="en-US" dirty="0" smtClean="0"/>
              <a:t> </a:t>
            </a:r>
            <a:r>
              <a:rPr lang="en-US" dirty="0" err="1" smtClean="0"/>
              <a:t>harus</a:t>
            </a:r>
            <a:r>
              <a:rPr lang="en-US" dirty="0" smtClean="0"/>
              <a:t> </a:t>
            </a:r>
            <a:r>
              <a:rPr lang="en-US" dirty="0" err="1" smtClean="0"/>
              <a:t>menanyakan</a:t>
            </a:r>
            <a:r>
              <a:rPr lang="en-US" dirty="0" smtClean="0"/>
              <a:t> </a:t>
            </a:r>
            <a:r>
              <a:rPr lang="en-US" dirty="0" err="1" smtClean="0"/>
              <a:t>kembali</a:t>
            </a:r>
            <a:r>
              <a:rPr lang="en-US" dirty="0" smtClean="0"/>
              <a:t> </a:t>
            </a:r>
            <a:r>
              <a:rPr lang="en-US" dirty="0" err="1" smtClean="0"/>
              <a:t>pada</a:t>
            </a:r>
            <a:r>
              <a:rPr lang="en-US" dirty="0" smtClean="0"/>
              <a:t> </a:t>
            </a:r>
            <a:r>
              <a:rPr lang="en-US" dirty="0" err="1" smtClean="0"/>
              <a:t>pelanggan</a:t>
            </a:r>
            <a:r>
              <a:rPr lang="en-US" dirty="0" smtClean="0"/>
              <a:t> </a:t>
            </a:r>
            <a:r>
              <a:rPr lang="en-US" dirty="0" err="1" smtClean="0"/>
              <a:t>apabila</a:t>
            </a:r>
            <a:r>
              <a:rPr lang="en-US" dirty="0" smtClean="0"/>
              <a:t> </a:t>
            </a:r>
            <a:r>
              <a:rPr lang="en-US" dirty="0" err="1" smtClean="0"/>
              <a:t>terdapat</a:t>
            </a:r>
            <a:r>
              <a:rPr lang="en-US" dirty="0" smtClean="0"/>
              <a:t> </a:t>
            </a:r>
            <a:r>
              <a:rPr lang="en-US" dirty="0" err="1" smtClean="0"/>
              <a:t>pesanan</a:t>
            </a:r>
            <a:r>
              <a:rPr lang="en-US" dirty="0" smtClean="0"/>
              <a:t> yang </a:t>
            </a:r>
            <a:r>
              <a:rPr lang="en-US" dirty="0" err="1" smtClean="0"/>
              <a:t>lupa</a:t>
            </a:r>
            <a:endParaRPr lang="en-US" dirty="0" smtClean="0"/>
          </a:p>
          <a:p>
            <a:pPr marL="285750" lvl="0" indent="-285750" algn="just">
              <a:buFont typeface="Arial" pitchFamily="34" charset="0"/>
              <a:buChar char="•"/>
            </a:pPr>
            <a:r>
              <a:rPr lang="en-US" dirty="0" smtClean="0"/>
              <a:t>Hal </a:t>
            </a:r>
            <a:r>
              <a:rPr lang="en-US" dirty="0" err="1" smtClean="0"/>
              <a:t>tersebut</a:t>
            </a:r>
            <a:r>
              <a:rPr lang="en-US" dirty="0" smtClean="0"/>
              <a:t> </a:t>
            </a:r>
            <a:r>
              <a:rPr lang="en-US" dirty="0" err="1" smtClean="0"/>
              <a:t>mengakibatkan</a:t>
            </a:r>
            <a:r>
              <a:rPr lang="en-US" dirty="0" smtClean="0"/>
              <a:t> </a:t>
            </a:r>
            <a:r>
              <a:rPr lang="id-ID" dirty="0" smtClean="0"/>
              <a:t>Sering </a:t>
            </a:r>
            <a:r>
              <a:rPr lang="id-ID" dirty="0"/>
              <a:t>terlambat dalam melakukan pengiriman makanan atau tidak sesuai dengan jam pesanan makanan.</a:t>
            </a:r>
            <a:endParaRPr lang="en-US" dirty="0"/>
          </a:p>
          <a:p>
            <a:endParaRPr lang="en-US" dirty="0" smtClean="0"/>
          </a:p>
          <a:p>
            <a:endParaRPr lang="en-US" dirty="0"/>
          </a:p>
        </p:txBody>
      </p:sp>
      <p:sp>
        <p:nvSpPr>
          <p:cNvPr id="7" name="Rectangle 6"/>
          <p:cNvSpPr/>
          <p:nvPr/>
        </p:nvSpPr>
        <p:spPr>
          <a:xfrm>
            <a:off x="3581400" y="561201"/>
            <a:ext cx="5181600" cy="276999"/>
          </a:xfrm>
          <a:prstGeom prst="rect">
            <a:avLst/>
          </a:prstGeom>
        </p:spPr>
        <p:txBody>
          <a:bodyPr wrap="square">
            <a:spAutoFit/>
          </a:bodyPr>
          <a:lstStyle/>
          <a:p>
            <a:r>
              <a:rPr lang="id-ID" sz="1200" b="1" dirty="0"/>
              <a:t>Flowmap kegiatan pemilik melihat catatan pesanan melalui buku pesanan</a:t>
            </a:r>
            <a:endParaRPr lang="en-US" sz="1200" b="1" dirty="0"/>
          </a:p>
        </p:txBody>
      </p:sp>
    </p:spTree>
    <p:extLst>
      <p:ext uri="{BB962C8B-B14F-4D97-AF65-F5344CB8AC3E}">
        <p14:creationId xmlns:p14="http://schemas.microsoft.com/office/powerpoint/2010/main" val="332345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dirty="0" err="1" smtClean="0"/>
              <a:t>Analisis</a:t>
            </a:r>
            <a:r>
              <a:rPr lang="en-US" sz="3600" b="1" dirty="0" smtClean="0"/>
              <a:t> proses </a:t>
            </a:r>
            <a:r>
              <a:rPr lang="en-US" sz="3600" b="1" dirty="0" err="1" smtClean="0"/>
              <a:t>terkait</a:t>
            </a:r>
            <a:r>
              <a:rPr lang="en-US" sz="3600" b="1" dirty="0" smtClean="0"/>
              <a:t> </a:t>
            </a:r>
            <a:r>
              <a:rPr lang="en-US" sz="3600" b="1" dirty="0" err="1" smtClean="0"/>
              <a:t>dengan</a:t>
            </a:r>
            <a:r>
              <a:rPr lang="en-US" sz="3600" b="1" dirty="0" smtClean="0"/>
              <a:t> </a:t>
            </a:r>
          </a:p>
          <a:p>
            <a:pPr marL="0" indent="0" algn="ctr">
              <a:buNone/>
            </a:pPr>
            <a:r>
              <a:rPr lang="en-US" sz="3600" b="1" dirty="0" err="1" smtClean="0"/>
              <a:t>Sistem</a:t>
            </a:r>
            <a:r>
              <a:rPr lang="en-US" sz="3600" b="1" dirty="0" smtClean="0"/>
              <a:t> Yang </a:t>
            </a:r>
            <a:r>
              <a:rPr lang="en-US" sz="3600" b="1" dirty="0" err="1" smtClean="0"/>
              <a:t>diusulkan</a:t>
            </a:r>
            <a:endParaRPr lang="en-US" sz="3600" b="1" dirty="0"/>
          </a:p>
        </p:txBody>
      </p:sp>
    </p:spTree>
    <p:extLst>
      <p:ext uri="{BB962C8B-B14F-4D97-AF65-F5344CB8AC3E}">
        <p14:creationId xmlns:p14="http://schemas.microsoft.com/office/powerpoint/2010/main" val="84765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533400"/>
          </a:xfrm>
        </p:spPr>
        <p:txBody>
          <a:bodyPr>
            <a:normAutofit fontScale="90000"/>
          </a:bodyPr>
          <a:lstStyle/>
          <a:p>
            <a:r>
              <a:rPr lang="en-US" dirty="0" smtClean="0"/>
              <a:t>Analysis proses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94844488"/>
              </p:ext>
            </p:extLst>
          </p:nvPr>
        </p:nvGraphicFramePr>
        <p:xfrm>
          <a:off x="761998" y="297942"/>
          <a:ext cx="8001001" cy="6179057"/>
        </p:xfrm>
        <a:graphic>
          <a:graphicData uri="http://schemas.openxmlformats.org/drawingml/2006/table">
            <a:tbl>
              <a:tblPr firstRow="1" firstCol="1" bandRow="1">
                <a:tableStyleId>{5C22544A-7EE6-4342-B048-85BDC9FD1C3A}</a:tableStyleId>
              </a:tblPr>
              <a:tblGrid>
                <a:gridCol w="643123"/>
                <a:gridCol w="3678939"/>
                <a:gridCol w="3678939"/>
              </a:tblGrid>
              <a:tr h="257461">
                <a:tc>
                  <a:txBody>
                    <a:bodyPr/>
                    <a:lstStyle/>
                    <a:p>
                      <a:pPr marL="0" marR="0">
                        <a:lnSpc>
                          <a:spcPct val="115000"/>
                        </a:lnSpc>
                        <a:spcBef>
                          <a:spcPts val="0"/>
                        </a:spcBef>
                        <a:spcAft>
                          <a:spcPts val="0"/>
                        </a:spcAft>
                      </a:pPr>
                      <a:r>
                        <a:rPr lang="en-US" sz="1400" dirty="0">
                          <a:effectLst/>
                        </a:rPr>
                        <a:t>No</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Proses yang berjalan</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Proses yang diusulkan</a:t>
                      </a:r>
                      <a:endParaRPr lang="en-US" sz="1400">
                        <a:effectLst/>
                        <a:latin typeface="Calibri"/>
                        <a:ea typeface="Calibri"/>
                        <a:cs typeface="Arial"/>
                      </a:endParaRPr>
                    </a:p>
                  </a:txBody>
                  <a:tcPr marL="41892" marR="41892" marT="0" marB="0"/>
                </a:tc>
              </a:tr>
              <a:tr h="1802225">
                <a:tc>
                  <a:txBody>
                    <a:bodyPr/>
                    <a:lstStyle/>
                    <a:p>
                      <a:pPr marL="0" marR="0">
                        <a:lnSpc>
                          <a:spcPct val="115000"/>
                        </a:lnSpc>
                        <a:spcBef>
                          <a:spcPts val="0"/>
                        </a:spcBef>
                        <a:spcAft>
                          <a:spcPts val="0"/>
                        </a:spcAft>
                      </a:pPr>
                      <a:r>
                        <a:rPr lang="en-US" sz="1400">
                          <a:effectLst/>
                        </a:rPr>
                        <a:t>1</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Terkadang data atau menu pesanan makanan sering tidak sesuai dengan menu yang sudah di pesan oleh pelanggan.</a:t>
                      </a:r>
                      <a:endParaRPr lang="en-US" sz="1400">
                        <a:effectLst/>
                      </a:endParaRPr>
                    </a:p>
                    <a:p>
                      <a:pPr marL="0" marR="0">
                        <a:lnSpc>
                          <a:spcPct val="115000"/>
                        </a:lnSpc>
                        <a:spcBef>
                          <a:spcPts val="0"/>
                        </a:spcBef>
                        <a:spcAft>
                          <a:spcPts val="0"/>
                        </a:spcAft>
                      </a:pPr>
                      <a:r>
                        <a:rPr lang="en-US" sz="1400">
                          <a:effectLst/>
                        </a:rPr>
                        <a:t> </a:t>
                      </a:r>
                    </a:p>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pelanggan mendapatkan akses login atau masuk ke aplikasi dari pemilik, dapat melakukan pesanan makanan melalui aplikasi, pelanggan dapat melihat status pesanan yang dikerjakan oleh pemilik, pemesanan dilakukan oleh pelanggan bisa melalui sms dan akan tersimpan ke dalam database.</a:t>
                      </a:r>
                      <a:endParaRPr lang="en-US" sz="1400">
                        <a:effectLst/>
                        <a:latin typeface="Calibri"/>
                        <a:ea typeface="Calibri"/>
                        <a:cs typeface="Arial"/>
                      </a:endParaRPr>
                    </a:p>
                  </a:txBody>
                  <a:tcPr marL="41892" marR="41892" marT="0" marB="0"/>
                </a:tc>
              </a:tr>
              <a:tr h="772382">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Pemilik terkadang </a:t>
                      </a:r>
                      <a:r>
                        <a:rPr lang="en-US" sz="1400">
                          <a:effectLst/>
                        </a:rPr>
                        <a:t>harus </a:t>
                      </a:r>
                      <a:r>
                        <a:rPr lang="id-ID" sz="1400">
                          <a:effectLst/>
                        </a:rPr>
                        <a:t>mengingat pesanan yang sudah masuk dari pelanggan.</a:t>
                      </a:r>
                      <a:endParaRPr lang="en-US" sz="1400">
                        <a:effectLst/>
                      </a:endParaRPr>
                    </a:p>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Di sisi pemilik akan mendapatkan notifikasi di device android jika ada pesanan baru yang telah di pesan oleh pelanggan</a:t>
                      </a:r>
                      <a:endParaRPr lang="en-US" sz="1400">
                        <a:effectLst/>
                        <a:latin typeface="Calibri"/>
                        <a:ea typeface="Calibri"/>
                        <a:cs typeface="Arial"/>
                      </a:endParaRPr>
                    </a:p>
                  </a:txBody>
                  <a:tcPr marL="41892" marR="41892" marT="0" marB="0"/>
                </a:tc>
              </a:tr>
              <a:tr h="1029843">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Pemilik masih menggunakan sebuah buku catatan atau papan tulis yang di tempatkan pada dinding untuk mencatat berbagai pesanan dari pelanggan.</a:t>
                      </a:r>
                      <a:endParaRPr lang="en-US" sz="1400">
                        <a:effectLst/>
                      </a:endParaRPr>
                    </a:p>
                    <a:p>
                      <a:pPr marL="0" marR="0">
                        <a:lnSpc>
                          <a:spcPct val="115000"/>
                        </a:lnSpc>
                        <a:spcBef>
                          <a:spcPts val="0"/>
                        </a:spcBef>
                        <a:spcAft>
                          <a:spcPts val="0"/>
                        </a:spcAft>
                      </a:pPr>
                      <a:r>
                        <a:rPr lang="id-ID" sz="1400">
                          <a:effectLst/>
                        </a:rPr>
                        <a:t> </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Dan jika ada pelanggan yang datang langsung ke tempat, maka pemilik akan mencatat pesanan tersebut melalui aplikasi yang digunakan oleh pemilik.</a:t>
                      </a:r>
                      <a:endParaRPr lang="en-US" sz="1400">
                        <a:effectLst/>
                        <a:latin typeface="Calibri"/>
                        <a:ea typeface="Calibri"/>
                        <a:cs typeface="Arial"/>
                      </a:endParaRPr>
                    </a:p>
                  </a:txBody>
                  <a:tcPr marL="41892" marR="41892" marT="0" marB="0"/>
                </a:tc>
              </a:tr>
              <a:tr h="772382">
                <a:tc>
                  <a:txBody>
                    <a:bodyPr/>
                    <a:lstStyle/>
                    <a:p>
                      <a:pPr marL="0" marR="0">
                        <a:lnSpc>
                          <a:spcPct val="115000"/>
                        </a:lnSpc>
                        <a:spcBef>
                          <a:spcPts val="0"/>
                        </a:spcBef>
                        <a:spcAft>
                          <a:spcPts val="0"/>
                        </a:spcAft>
                      </a:pPr>
                      <a:r>
                        <a:rPr lang="en-US" sz="1400">
                          <a:effectLst/>
                        </a:rPr>
                        <a:t>4</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Pemilik masih mengandalkan catatan manual pesanan, terkadang lupa dengan pesanan</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a:effectLst/>
                        </a:rPr>
                        <a:t>Pemilik dapat memberikan sebuah struk bukti pesanan yang di hasilkan ketika mencatat pesanan dari pelanggan</a:t>
                      </a:r>
                      <a:endParaRPr lang="en-US" sz="1400">
                        <a:effectLst/>
                        <a:latin typeface="Calibri"/>
                        <a:ea typeface="Calibri"/>
                        <a:cs typeface="Arial"/>
                      </a:endParaRPr>
                    </a:p>
                  </a:txBody>
                  <a:tcPr marL="41892" marR="41892" marT="0" marB="0"/>
                </a:tc>
              </a:tr>
              <a:tr h="772382">
                <a:tc>
                  <a:txBody>
                    <a:bodyPr/>
                    <a:lstStyle/>
                    <a:p>
                      <a:pPr marL="0" marR="0">
                        <a:lnSpc>
                          <a:spcPct val="115000"/>
                        </a:lnSpc>
                        <a:spcBef>
                          <a:spcPts val="0"/>
                        </a:spcBef>
                        <a:spcAft>
                          <a:spcPts val="0"/>
                        </a:spcAft>
                      </a:pPr>
                      <a:r>
                        <a:rPr lang="en-US" sz="1400">
                          <a:effectLst/>
                        </a:rPr>
                        <a:t>5</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Pelanggan tidak dapat melihat/memonitor pesanan yang sedang dikerjakan</a:t>
                      </a:r>
                    </a:p>
                    <a:p>
                      <a:pPr marL="0" marR="0">
                        <a:lnSpc>
                          <a:spcPct val="115000"/>
                        </a:lnSpc>
                        <a:spcBef>
                          <a:spcPts val="0"/>
                        </a:spcBef>
                        <a:spcAft>
                          <a:spcPts val="0"/>
                        </a:spcAft>
                      </a:pPr>
                      <a:r>
                        <a:rPr lang="id-ID" sz="1400">
                          <a:effectLst/>
                        </a:rPr>
                        <a:t> </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a:effectLst/>
                        </a:rPr>
                        <a:t>P</a:t>
                      </a:r>
                      <a:r>
                        <a:rPr lang="id-ID" sz="1400">
                          <a:effectLst/>
                        </a:rPr>
                        <a:t>emilik dapat memasukkan proses kegiatan pembuatan pesanan kepada pelanggan melalui aplikasi.</a:t>
                      </a:r>
                      <a:endParaRPr lang="en-US" sz="1400">
                        <a:effectLst/>
                        <a:latin typeface="Calibri"/>
                        <a:ea typeface="Calibri"/>
                        <a:cs typeface="Arial"/>
                      </a:endParaRPr>
                    </a:p>
                  </a:txBody>
                  <a:tcPr marL="41892" marR="41892" marT="0" marB="0"/>
                </a:tc>
              </a:tr>
              <a:tr h="772382">
                <a:tc>
                  <a:txBody>
                    <a:bodyPr/>
                    <a:lstStyle/>
                    <a:p>
                      <a:pPr marL="0" marR="0">
                        <a:lnSpc>
                          <a:spcPct val="115000"/>
                        </a:lnSpc>
                        <a:spcBef>
                          <a:spcPts val="0"/>
                        </a:spcBef>
                        <a:spcAft>
                          <a:spcPts val="0"/>
                        </a:spcAft>
                      </a:pPr>
                      <a:r>
                        <a:rPr lang="en-US" sz="1400">
                          <a:effectLst/>
                        </a:rPr>
                        <a:t>6</a:t>
                      </a:r>
                      <a:endParaRPr lang="en-US" sz="140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en-US" sz="1400" dirty="0" err="1">
                          <a:effectLst/>
                        </a:rPr>
                        <a:t>Pemilik</a:t>
                      </a:r>
                      <a:r>
                        <a:rPr lang="en-US" sz="1400" dirty="0">
                          <a:effectLst/>
                        </a:rPr>
                        <a:t> </a:t>
                      </a:r>
                      <a:r>
                        <a:rPr lang="en-US" sz="1400" dirty="0" err="1">
                          <a:effectLst/>
                        </a:rPr>
                        <a:t>harus</a:t>
                      </a:r>
                      <a:r>
                        <a:rPr lang="en-US" sz="1400" dirty="0">
                          <a:effectLst/>
                        </a:rPr>
                        <a:t> </a:t>
                      </a:r>
                      <a:r>
                        <a:rPr lang="en-US" sz="1400" dirty="0" err="1">
                          <a:effectLst/>
                        </a:rPr>
                        <a:t>menanyakan</a:t>
                      </a:r>
                      <a:r>
                        <a:rPr lang="en-US" sz="1400" dirty="0">
                          <a:effectLst/>
                        </a:rPr>
                        <a:t> </a:t>
                      </a:r>
                      <a:r>
                        <a:rPr lang="en-US" sz="1400" dirty="0" err="1">
                          <a:effectLst/>
                        </a:rPr>
                        <a:t>kembali</a:t>
                      </a:r>
                      <a:r>
                        <a:rPr lang="en-US" sz="1400" dirty="0">
                          <a:effectLst/>
                        </a:rPr>
                        <a:t> </a:t>
                      </a:r>
                      <a:r>
                        <a:rPr lang="en-US" sz="1400" dirty="0" err="1">
                          <a:effectLst/>
                        </a:rPr>
                        <a:t>pada</a:t>
                      </a:r>
                      <a:r>
                        <a:rPr lang="en-US" sz="1400" dirty="0">
                          <a:effectLst/>
                        </a:rPr>
                        <a:t> </a:t>
                      </a:r>
                      <a:r>
                        <a:rPr lang="en-US" sz="1400" dirty="0" err="1">
                          <a:effectLst/>
                        </a:rPr>
                        <a:t>pelanggan</a:t>
                      </a:r>
                      <a:r>
                        <a:rPr lang="en-US" sz="1400" dirty="0">
                          <a:effectLst/>
                        </a:rPr>
                        <a:t> </a:t>
                      </a:r>
                      <a:r>
                        <a:rPr lang="en-US" sz="1400" dirty="0" err="1">
                          <a:effectLst/>
                        </a:rPr>
                        <a:t>apabila</a:t>
                      </a:r>
                      <a:r>
                        <a:rPr lang="en-US" sz="1400" dirty="0">
                          <a:effectLst/>
                        </a:rPr>
                        <a:t> </a:t>
                      </a:r>
                      <a:r>
                        <a:rPr lang="en-US" sz="1400" dirty="0" err="1">
                          <a:effectLst/>
                        </a:rPr>
                        <a:t>terdapat</a:t>
                      </a:r>
                      <a:r>
                        <a:rPr lang="en-US" sz="1400" dirty="0">
                          <a:effectLst/>
                        </a:rPr>
                        <a:t> </a:t>
                      </a:r>
                      <a:r>
                        <a:rPr lang="en-US" sz="1400" dirty="0" err="1">
                          <a:effectLst/>
                        </a:rPr>
                        <a:t>pesanan</a:t>
                      </a:r>
                      <a:r>
                        <a:rPr lang="en-US" sz="1400" dirty="0">
                          <a:effectLst/>
                        </a:rPr>
                        <a:t> yang </a:t>
                      </a:r>
                      <a:r>
                        <a:rPr lang="en-US" sz="1400" dirty="0" err="1">
                          <a:effectLst/>
                        </a:rPr>
                        <a:t>lupa</a:t>
                      </a:r>
                      <a:endParaRPr lang="en-US" sz="1400" dirty="0">
                        <a:effectLst/>
                      </a:endParaRPr>
                    </a:p>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1892" marR="41892" marT="0" marB="0"/>
                </a:tc>
                <a:tc>
                  <a:txBody>
                    <a:bodyPr/>
                    <a:lstStyle/>
                    <a:p>
                      <a:pPr marL="0" marR="0">
                        <a:lnSpc>
                          <a:spcPct val="115000"/>
                        </a:lnSpc>
                        <a:spcBef>
                          <a:spcPts val="0"/>
                        </a:spcBef>
                        <a:spcAft>
                          <a:spcPts val="0"/>
                        </a:spcAft>
                      </a:pPr>
                      <a:r>
                        <a:rPr lang="id-ID" sz="1400" dirty="0">
                          <a:effectLst/>
                        </a:rPr>
                        <a:t>Pemilik akan memberikan hak akses untuk login atau masuk ke aplikasi kepada pelanggan tertentu melalui sms gateway.</a:t>
                      </a:r>
                      <a:endParaRPr lang="en-US" sz="1400" dirty="0">
                        <a:effectLst/>
                        <a:latin typeface="Calibri"/>
                        <a:ea typeface="Calibri"/>
                        <a:cs typeface="Arial"/>
                      </a:endParaRPr>
                    </a:p>
                  </a:txBody>
                  <a:tcPr marL="41892" marR="41892" marT="0" marB="0"/>
                </a:tc>
              </a:tr>
            </a:tbl>
          </a:graphicData>
        </a:graphic>
      </p:graphicFrame>
    </p:spTree>
    <p:extLst>
      <p:ext uri="{BB962C8B-B14F-4D97-AF65-F5344CB8AC3E}">
        <p14:creationId xmlns:p14="http://schemas.microsoft.com/office/powerpoint/2010/main" val="201670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E3245C77-F133-436F-9165-D8BE7D1F622C}" type="slidenum">
              <a:rPr lang="en-US" altLang="zh-TW" sz="1400">
                <a:solidFill>
                  <a:srgbClr val="99CC00"/>
                </a:solidFill>
              </a:rPr>
              <a:pPr eaLnBrk="1" hangingPunct="1"/>
              <a:t>3</a:t>
            </a:fld>
            <a:endParaRPr lang="en-US" altLang="zh-TW" sz="1400">
              <a:solidFill>
                <a:srgbClr val="99CC00"/>
              </a:solidFill>
            </a:endParaRPr>
          </a:p>
        </p:txBody>
      </p:sp>
      <p:sp>
        <p:nvSpPr>
          <p:cNvPr id="11268" name="Rectangle 2"/>
          <p:cNvSpPr>
            <a:spLocks noGrp="1" noChangeArrowheads="1"/>
          </p:cNvSpPr>
          <p:nvPr>
            <p:ph type="title"/>
          </p:nvPr>
        </p:nvSpPr>
        <p:spPr/>
        <p:txBody>
          <a:bodyPr>
            <a:normAutofit fontScale="90000"/>
          </a:bodyPr>
          <a:lstStyle/>
          <a:p>
            <a:pPr eaLnBrk="1" hangingPunct="1"/>
            <a:r>
              <a:rPr lang="en-US" altLang="zh-TW" dirty="0" err="1" smtClean="0">
                <a:ea typeface="新細明體" pitchFamily="18" charset="-120"/>
                <a:cs typeface="Times New Roman" pitchFamily="18" charset="0"/>
              </a:rPr>
              <a:t>Fase</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Insepsi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Unified Process</a:t>
            </a:r>
            <a:endParaRPr lang="en-US" altLang="zh-TW" dirty="0" smtClean="0">
              <a:ea typeface="新細明體" pitchFamily="18" charset="-120"/>
              <a:cs typeface="Times New Roman" pitchFamily="18" charset="0"/>
            </a:endParaRPr>
          </a:p>
        </p:txBody>
      </p:sp>
      <p:sp>
        <p:nvSpPr>
          <p:cNvPr id="11269" name="Rectangle 3"/>
          <p:cNvSpPr>
            <a:spLocks noGrp="1" noChangeArrowheads="1"/>
          </p:cNvSpPr>
          <p:nvPr>
            <p:ph type="body" idx="1"/>
          </p:nvPr>
        </p:nvSpPr>
        <p:spPr>
          <a:xfrm>
            <a:off x="457200" y="609600"/>
            <a:ext cx="7772400" cy="3581400"/>
          </a:xfrm>
        </p:spPr>
        <p:txBody>
          <a:bodyPr>
            <a:normAutofit/>
          </a:bodyPr>
          <a:lstStyle/>
          <a:p>
            <a:pPr marL="0" indent="0" eaLnBrk="1" hangingPunct="1">
              <a:spcBef>
                <a:spcPct val="35000"/>
              </a:spcBef>
              <a:buNone/>
            </a:pPr>
            <a:r>
              <a:rPr lang="en-US" altLang="zh-TW" b="1" dirty="0" err="1" smtClean="0">
                <a:ea typeface="新細明體" pitchFamily="18" charset="-120"/>
                <a:cs typeface="Times New Roman" pitchFamily="18" charset="0"/>
              </a:rPr>
              <a:t>Fase</a:t>
            </a:r>
            <a:r>
              <a:rPr lang="en-US" altLang="zh-TW" b="1" dirty="0" smtClean="0">
                <a:ea typeface="新細明體" pitchFamily="18" charset="-120"/>
                <a:cs typeface="Times New Roman" pitchFamily="18" charset="0"/>
              </a:rPr>
              <a:t> </a:t>
            </a:r>
            <a:r>
              <a:rPr lang="en-US" altLang="zh-TW" b="1" dirty="0" err="1" smtClean="0">
                <a:ea typeface="新細明體" pitchFamily="18" charset="-120"/>
                <a:cs typeface="Times New Roman" pitchFamily="18" charset="0"/>
              </a:rPr>
              <a:t>Insepsi</a:t>
            </a:r>
            <a:r>
              <a:rPr lang="en-US" altLang="zh-TW" b="1" dirty="0" smtClean="0">
                <a:ea typeface="新細明體" pitchFamily="18" charset="-120"/>
                <a:cs typeface="Times New Roman" pitchFamily="18" charset="0"/>
              </a:rPr>
              <a:t> </a:t>
            </a:r>
            <a:r>
              <a:rPr lang="en-US" altLang="zh-TW" b="1" dirty="0" err="1" smtClean="0">
                <a:ea typeface="新細明體" pitchFamily="18" charset="-120"/>
                <a:cs typeface="Times New Roman" pitchFamily="18" charset="0"/>
              </a:rPr>
              <a:t>dalam</a:t>
            </a:r>
            <a:r>
              <a:rPr lang="en-US" altLang="zh-TW" b="1" dirty="0" smtClean="0">
                <a:ea typeface="新細明體" pitchFamily="18" charset="-120"/>
                <a:cs typeface="Times New Roman" pitchFamily="18" charset="0"/>
              </a:rPr>
              <a:t> UP </a:t>
            </a:r>
            <a:r>
              <a:rPr lang="en-US" altLang="zh-TW" b="1" dirty="0" err="1" smtClean="0">
                <a:ea typeface="新細明體" pitchFamily="18" charset="-120"/>
                <a:cs typeface="Times New Roman" pitchFamily="18" charset="0"/>
              </a:rPr>
              <a:t>memiliki</a:t>
            </a:r>
            <a:r>
              <a:rPr lang="en-US" altLang="zh-TW" b="1" dirty="0" smtClean="0">
                <a:ea typeface="新細明體" pitchFamily="18" charset="-120"/>
                <a:cs typeface="Times New Roman" pitchFamily="18" charset="0"/>
              </a:rPr>
              <a:t> 5 </a:t>
            </a:r>
            <a:r>
              <a:rPr lang="en-US" altLang="zh-TW" b="1" dirty="0" err="1" smtClean="0">
                <a:ea typeface="新細明體" pitchFamily="18" charset="-120"/>
                <a:cs typeface="Times New Roman" pitchFamily="18" charset="0"/>
              </a:rPr>
              <a:t>sasaran</a:t>
            </a:r>
            <a:endParaRPr lang="en-US" altLang="zh-TW" b="1" dirty="0" smtClean="0">
              <a:ea typeface="新細明體" pitchFamily="18" charset="-120"/>
              <a:cs typeface="Times New Roman" pitchFamily="18" charset="0"/>
            </a:endParaRPr>
          </a:p>
          <a:p>
            <a:pPr lvl="1" eaLnBrk="1" hangingPunct="1">
              <a:spcBef>
                <a:spcPct val="35000"/>
              </a:spcBef>
            </a:pPr>
            <a:r>
              <a:rPr lang="en-US" altLang="zh-TW" dirty="0" err="1" smtClean="0">
                <a:ea typeface="新細明體" pitchFamily="18" charset="-120"/>
                <a:cs typeface="Times New Roman" pitchFamily="18" charset="0"/>
              </a:rPr>
              <a:t>Mengidentifikasi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kebutuhan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digunakan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pembangunan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a:t>
            </a:r>
            <a:r>
              <a:rPr lang="en-US" altLang="zh-TW" dirty="0" err="1" smtClean="0">
                <a:ea typeface="新細明體" pitchFamily="18" charset="-120"/>
                <a:cs typeface="Times New Roman" pitchFamily="18" charset="0"/>
              </a:rPr>
              <a:t>aplikasi</a:t>
            </a:r>
            <a:endParaRPr lang="en-US" altLang="zh-TW" dirty="0" smtClean="0">
              <a:ea typeface="新細明體" pitchFamily="18" charset="-120"/>
              <a:cs typeface="Times New Roman" pitchFamily="18" charset="0"/>
            </a:endParaRPr>
          </a:p>
          <a:p>
            <a:pPr lvl="1" eaLnBrk="1" hangingPunct="1">
              <a:spcBef>
                <a:spcPct val="35000"/>
              </a:spcBef>
            </a:pPr>
            <a:r>
              <a:rPr lang="en-US" altLang="zh-TW" dirty="0" err="1" smtClean="0">
                <a:ea typeface="新細明體" pitchFamily="18" charset="-120"/>
                <a:cs typeface="Times New Roman" pitchFamily="18" charset="0"/>
              </a:rPr>
              <a:t>Menentukan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tujuan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pembangunan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aplikasi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sebagai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solusinya</a:t>
            </a:r>
            <a:endParaRPr lang="en-US" altLang="zh-TW" dirty="0" smtClean="0">
              <a:ea typeface="新細明體" pitchFamily="18" charset="-120"/>
              <a:cs typeface="Times New Roman" pitchFamily="18" charset="0"/>
            </a:endParaRPr>
          </a:p>
          <a:p>
            <a:pPr lvl="1" eaLnBrk="1" hangingPunct="1">
              <a:spcBef>
                <a:spcPct val="35000"/>
              </a:spcBef>
            </a:pPr>
            <a:r>
              <a:rPr lang="en-US" altLang="zh-TW" dirty="0" err="1" smtClean="0">
                <a:ea typeface="新細明體" pitchFamily="18" charset="-120"/>
                <a:cs typeface="Times New Roman" pitchFamily="18" charset="0"/>
              </a:rPr>
              <a:t>Mengidentifikasi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lingkup</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baru</a:t>
            </a:r>
            <a:endParaRPr lang="en-US" altLang="zh-TW" dirty="0" smtClean="0">
              <a:ea typeface="新細明體" pitchFamily="18" charset="-120"/>
              <a:cs typeface="Times New Roman" pitchFamily="18" charset="0"/>
            </a:endParaRPr>
          </a:p>
          <a:p>
            <a:pPr lvl="1" eaLnBrk="1" hangingPunct="1">
              <a:spcBef>
                <a:spcPct val="35000"/>
              </a:spcBef>
            </a:pPr>
            <a:r>
              <a:rPr lang="en-US" altLang="zh-TW" dirty="0" err="1" smtClean="0">
                <a:ea typeface="新細明體" pitchFamily="18" charset="-120"/>
                <a:cs typeface="Times New Roman" pitchFamily="18" charset="0"/>
              </a:rPr>
              <a:t>Menentukan</a:t>
            </a:r>
            <a:r>
              <a:rPr lang="en-US" altLang="zh-TW" dirty="0" smtClean="0">
                <a:ea typeface="新細明體" pitchFamily="18" charset="-120"/>
                <a:cs typeface="Times New Roman" pitchFamily="18" charset="0"/>
              </a:rPr>
              <a:t> schedule </a:t>
            </a:r>
            <a:r>
              <a:rPr lang="en-US" altLang="zh-TW" dirty="0" err="1" smtClean="0">
                <a:ea typeface="新細明體" pitchFamily="18" charset="-120"/>
                <a:cs typeface="Times New Roman" pitchFamily="18" charset="0"/>
              </a:rPr>
              <a:t>pembangunan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aplikasi</a:t>
            </a:r>
            <a:endParaRPr lang="en-US" altLang="zh-TW" dirty="0" smtClean="0">
              <a:ea typeface="新細明體" pitchFamily="18" charset="-120"/>
              <a:cs typeface="Times New Roman" pitchFamily="18" charset="0"/>
            </a:endParaRPr>
          </a:p>
          <a:p>
            <a:pPr lvl="1" eaLnBrk="1" hangingPunct="1">
              <a:spcBef>
                <a:spcPct val="35000"/>
              </a:spcBef>
            </a:pPr>
            <a:r>
              <a:rPr lang="en-US" altLang="zh-TW" dirty="0" err="1" smtClean="0">
                <a:ea typeface="新細明體" pitchFamily="18" charset="-120"/>
                <a:cs typeface="Times New Roman" pitchFamily="18" charset="0"/>
              </a:rPr>
              <a:t>Mengembangkan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baru</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berdasarkan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aplikasi</a:t>
            </a:r>
            <a:r>
              <a:rPr lang="en-US" altLang="zh-TW" dirty="0" smtClean="0">
                <a:ea typeface="新細明體" pitchFamily="18" charset="-120"/>
                <a:cs typeface="Times New Roman" pitchFamily="18" charset="0"/>
              </a:rPr>
              <a:t>/</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dibangun</a:t>
            </a:r>
            <a:endParaRPr lang="en-US" altLang="zh-TW" dirty="0" smtClean="0">
              <a:ea typeface="新細明體" pitchFamily="18" charset="-120"/>
              <a:cs typeface="Times New Roman" pitchFamily="18" charset="0"/>
            </a:endParaRPr>
          </a:p>
        </p:txBody>
      </p:sp>
    </p:spTree>
    <p:extLst>
      <p:ext uri="{BB962C8B-B14F-4D97-AF65-F5344CB8AC3E}">
        <p14:creationId xmlns:p14="http://schemas.microsoft.com/office/powerpoint/2010/main" val="381705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dirty="0" err="1" smtClean="0"/>
              <a:t>Gambaran</a:t>
            </a:r>
            <a:r>
              <a:rPr lang="en-US" sz="3600" dirty="0" smtClean="0"/>
              <a:t> System yang </a:t>
            </a:r>
            <a:r>
              <a:rPr lang="en-US" sz="3600" dirty="0" err="1" smtClean="0"/>
              <a:t>diusulkan</a:t>
            </a:r>
            <a:endParaRPr lang="en-US" sz="3600" dirty="0"/>
          </a:p>
        </p:txBody>
      </p:sp>
    </p:spTree>
    <p:extLst>
      <p:ext uri="{BB962C8B-B14F-4D97-AF65-F5344CB8AC3E}">
        <p14:creationId xmlns:p14="http://schemas.microsoft.com/office/powerpoint/2010/main" val="178080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0045192"/>
              </p:ext>
            </p:extLst>
          </p:nvPr>
        </p:nvGraphicFramePr>
        <p:xfrm>
          <a:off x="685800" y="457200"/>
          <a:ext cx="1885040" cy="5638800"/>
        </p:xfrm>
        <a:graphic>
          <a:graphicData uri="http://schemas.openxmlformats.org/presentationml/2006/ole">
            <mc:AlternateContent xmlns:mc="http://schemas.openxmlformats.org/markup-compatibility/2006">
              <mc:Choice xmlns:v="urn:schemas-microsoft-com:vml" Requires="v">
                <p:oleObj spid="_x0000_s9244" r:id="rId3" imgW="3267094" imgH="9744062" progId="Visio.Drawing.15">
                  <p:embed/>
                </p:oleObj>
              </mc:Choice>
              <mc:Fallback>
                <p:oleObj r:id="rId3" imgW="3267094" imgH="974406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1885040" cy="5638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47955421"/>
              </p:ext>
            </p:extLst>
          </p:nvPr>
        </p:nvGraphicFramePr>
        <p:xfrm>
          <a:off x="2667000" y="457200"/>
          <a:ext cx="3144544" cy="5638800"/>
        </p:xfrm>
        <a:graphic>
          <a:graphicData uri="http://schemas.openxmlformats.org/presentationml/2006/ole">
            <mc:AlternateContent xmlns:mc="http://schemas.openxmlformats.org/markup-compatibility/2006">
              <mc:Choice xmlns:v="urn:schemas-microsoft-com:vml" Requires="v">
                <p:oleObj spid="_x0000_s9245" r:id="rId5" imgW="5067330" imgH="9096492" progId="Visio.Drawing.15">
                  <p:embed/>
                </p:oleObj>
              </mc:Choice>
              <mc:Fallback>
                <p:oleObj r:id="rId5" imgW="5067330" imgH="9096492"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57200"/>
                        <a:ext cx="3144544" cy="563880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90669243"/>
              </p:ext>
            </p:extLst>
          </p:nvPr>
        </p:nvGraphicFramePr>
        <p:xfrm>
          <a:off x="5867399" y="457200"/>
          <a:ext cx="3048337" cy="5562600"/>
        </p:xfrm>
        <a:graphic>
          <a:graphicData uri="http://schemas.openxmlformats.org/presentationml/2006/ole">
            <mc:AlternateContent xmlns:mc="http://schemas.openxmlformats.org/markup-compatibility/2006">
              <mc:Choice xmlns:v="urn:schemas-microsoft-com:vml" Requires="v">
                <p:oleObj spid="_x0000_s9246" r:id="rId7" imgW="5124558" imgH="9344021" progId="Visio.Drawing.15">
                  <p:embed/>
                </p:oleObj>
              </mc:Choice>
              <mc:Fallback>
                <p:oleObj r:id="rId7" imgW="5124558" imgH="9344021" progId="Visio.Drawing.1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399" y="457200"/>
                        <a:ext cx="3048337" cy="5562600"/>
                      </a:xfrm>
                      <a:prstGeom prst="rect">
                        <a:avLst/>
                      </a:prstGeom>
                      <a:noFill/>
                    </p:spPr>
                  </p:pic>
                </p:oleObj>
              </mc:Fallback>
            </mc:AlternateContent>
          </a:graphicData>
        </a:graphic>
      </p:graphicFrame>
    </p:spTree>
    <p:extLst>
      <p:ext uri="{BB962C8B-B14F-4D97-AF65-F5344CB8AC3E}">
        <p14:creationId xmlns:p14="http://schemas.microsoft.com/office/powerpoint/2010/main" val="33536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69D269A1-D404-4878-BD2B-DC7747E09818}" type="slidenum">
              <a:rPr lang="en-US" altLang="zh-TW" sz="1400">
                <a:solidFill>
                  <a:srgbClr val="99CC00"/>
                </a:solidFill>
              </a:rPr>
              <a:pPr eaLnBrk="1" hangingPunct="1"/>
              <a:t>4</a:t>
            </a:fld>
            <a:endParaRPr lang="en-US" altLang="zh-TW" sz="1400">
              <a:solidFill>
                <a:srgbClr val="99CC00"/>
              </a:solidFill>
            </a:endParaRPr>
          </a:p>
        </p:txBody>
      </p:sp>
      <p:sp>
        <p:nvSpPr>
          <p:cNvPr id="12292" name="Rectangle 2"/>
          <p:cNvSpPr>
            <a:spLocks noGrp="1" noChangeArrowheads="1"/>
          </p:cNvSpPr>
          <p:nvPr>
            <p:ph type="title"/>
          </p:nvPr>
        </p:nvSpPr>
        <p:spPr>
          <a:xfrm>
            <a:off x="685800" y="5334000"/>
            <a:ext cx="7772400" cy="762000"/>
          </a:xfrm>
        </p:spPr>
        <p:txBody>
          <a:bodyPr>
            <a:noAutofit/>
          </a:bodyPr>
          <a:lstStyle/>
          <a:p>
            <a:pPr eaLnBrk="1" hangingPunct="1"/>
            <a:r>
              <a:rPr lang="en-US" altLang="zh-TW" sz="3600" dirty="0" err="1" smtClean="0">
                <a:ea typeface="新細明體" pitchFamily="18" charset="-120"/>
                <a:cs typeface="Arial" charset="0"/>
              </a:rPr>
              <a:t>Pemodelan</a:t>
            </a:r>
            <a:r>
              <a:rPr lang="en-US" altLang="zh-TW" sz="3600" dirty="0" smtClean="0">
                <a:ea typeface="新細明體" pitchFamily="18" charset="-120"/>
                <a:cs typeface="Arial" charset="0"/>
              </a:rPr>
              <a:t> </a:t>
            </a:r>
            <a:r>
              <a:rPr lang="en-US" altLang="zh-TW" sz="3600" dirty="0" err="1" smtClean="0">
                <a:ea typeface="新細明體" pitchFamily="18" charset="-120"/>
                <a:cs typeface="Arial" charset="0"/>
              </a:rPr>
              <a:t>Bisnis</a:t>
            </a:r>
            <a:r>
              <a:rPr lang="en-US" altLang="zh-TW" sz="3600" dirty="0" smtClean="0">
                <a:ea typeface="新細明體" pitchFamily="18" charset="-120"/>
                <a:cs typeface="Arial" charset="0"/>
              </a:rPr>
              <a:t> </a:t>
            </a:r>
            <a:r>
              <a:rPr lang="en-US" altLang="zh-TW" sz="3600" dirty="0" err="1" smtClean="0">
                <a:ea typeface="新細明體" pitchFamily="18" charset="-120"/>
                <a:cs typeface="Arial" charset="0"/>
              </a:rPr>
              <a:t>dalam</a:t>
            </a:r>
            <a:r>
              <a:rPr lang="en-US" altLang="zh-TW" sz="3600" dirty="0" smtClean="0">
                <a:ea typeface="新細明體" pitchFamily="18" charset="-120"/>
                <a:cs typeface="Arial" charset="0"/>
              </a:rPr>
              <a:t> </a:t>
            </a:r>
            <a:r>
              <a:rPr lang="en-US" altLang="zh-TW" sz="3600" dirty="0" err="1" smtClean="0">
                <a:ea typeface="新細明體" pitchFamily="18" charset="-120"/>
                <a:cs typeface="Arial" charset="0"/>
              </a:rPr>
              <a:t>fase</a:t>
            </a:r>
            <a:r>
              <a:rPr lang="en-US" altLang="zh-TW" sz="3600" dirty="0" smtClean="0">
                <a:ea typeface="新細明體" pitchFamily="18" charset="-120"/>
                <a:cs typeface="Arial" charset="0"/>
              </a:rPr>
              <a:t> </a:t>
            </a:r>
            <a:r>
              <a:rPr lang="en-US" altLang="zh-TW" sz="3600" dirty="0" err="1" smtClean="0">
                <a:ea typeface="新細明體" pitchFamily="18" charset="-120"/>
                <a:cs typeface="Arial" charset="0"/>
              </a:rPr>
              <a:t>Insepsi</a:t>
            </a:r>
            <a:endParaRPr lang="en-US" altLang="zh-TW" sz="3600" dirty="0" smtClean="0">
              <a:ea typeface="新細明體" pitchFamily="18" charset="-120"/>
              <a:cs typeface="Times New Roman" pitchFamily="18" charset="0"/>
            </a:endParaRPr>
          </a:p>
        </p:txBody>
      </p:sp>
      <p:sp>
        <p:nvSpPr>
          <p:cNvPr id="12293" name="Rectangle 3"/>
          <p:cNvSpPr>
            <a:spLocks noGrp="1" noChangeArrowheads="1"/>
          </p:cNvSpPr>
          <p:nvPr>
            <p:ph type="body" idx="1"/>
          </p:nvPr>
        </p:nvSpPr>
        <p:spPr>
          <a:xfrm>
            <a:off x="762000" y="685800"/>
            <a:ext cx="7543800" cy="4572000"/>
          </a:xfrm>
        </p:spPr>
        <p:txBody>
          <a:bodyPr>
            <a:normAutofit/>
          </a:bodyPr>
          <a:lstStyle/>
          <a:p>
            <a:pPr marL="0" indent="0" eaLnBrk="1" hangingPunct="1">
              <a:spcBef>
                <a:spcPct val="75000"/>
              </a:spcBef>
              <a:buNone/>
            </a:pPr>
            <a:r>
              <a:rPr lang="en-US" altLang="zh-TW" dirty="0" smtClean="0">
                <a:ea typeface="新細明體" pitchFamily="18" charset="-120"/>
                <a:cs typeface="Times New Roman" pitchFamily="18" charset="0"/>
              </a:rPr>
              <a:t>Hal yang </a:t>
            </a:r>
            <a:r>
              <a:rPr lang="en-US" altLang="zh-TW" dirty="0" err="1" smtClean="0">
                <a:ea typeface="新細明體" pitchFamily="18" charset="-120"/>
                <a:cs typeface="Times New Roman" pitchFamily="18" charset="0"/>
              </a:rPr>
              <a:t>utama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fase</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insepsi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adalah</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memahami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kebutuhan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dikembangkan</a:t>
            </a:r>
            <a:endParaRPr lang="en-US" altLang="zh-TW" dirty="0" smtClean="0">
              <a:ea typeface="新細明體" pitchFamily="18" charset="-120"/>
              <a:cs typeface="Times New Roman" pitchFamily="18" charset="0"/>
            </a:endParaRPr>
          </a:p>
          <a:p>
            <a:pPr marL="0" indent="0" eaLnBrk="1" hangingPunct="1">
              <a:spcBef>
                <a:spcPct val="75000"/>
              </a:spcBef>
              <a:buNone/>
            </a:pPr>
            <a:r>
              <a:rPr lang="en-US" altLang="zh-TW" dirty="0" err="1" smtClean="0">
                <a:ea typeface="新細明體" pitchFamily="18" charset="-120"/>
                <a:cs typeface="Times New Roman" pitchFamily="18" charset="0"/>
              </a:rPr>
              <a:t>Aktivitas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utama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meliputi</a:t>
            </a:r>
            <a:endParaRPr lang="en-US" altLang="zh-TW" dirty="0" smtClean="0">
              <a:ea typeface="新細明體" pitchFamily="18" charset="-120"/>
              <a:cs typeface="Times New Roman" pitchFamily="18" charset="0"/>
            </a:endParaRPr>
          </a:p>
          <a:p>
            <a:pPr lvl="1" eaLnBrk="1" hangingPunct="1">
              <a:spcBef>
                <a:spcPct val="75000"/>
              </a:spcBef>
            </a:pPr>
            <a:r>
              <a:rPr lang="en-US" altLang="zh-TW" dirty="0" err="1" smtClean="0">
                <a:ea typeface="新細明體" pitchFamily="18" charset="-120"/>
                <a:cs typeface="Times New Roman" pitchFamily="18" charset="0"/>
              </a:rPr>
              <a:t>Memahami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lingkungan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endParaRPr lang="en-US" altLang="zh-TW" dirty="0" smtClean="0">
              <a:ea typeface="新細明體" pitchFamily="18" charset="-120"/>
              <a:cs typeface="Times New Roman" pitchFamily="18" charset="0"/>
            </a:endParaRPr>
          </a:p>
          <a:p>
            <a:pPr lvl="1" eaLnBrk="1" hangingPunct="1">
              <a:spcBef>
                <a:spcPct val="75000"/>
              </a:spcBef>
            </a:pPr>
            <a:r>
              <a:rPr lang="en-US" altLang="zh-TW" dirty="0" err="1" smtClean="0">
                <a:ea typeface="新細明體" pitchFamily="18" charset="-120"/>
                <a:cs typeface="Times New Roman" pitchFamily="18" charset="0"/>
              </a:rPr>
              <a:t>Menciptakan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baru</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dikembangkan</a:t>
            </a:r>
            <a:endParaRPr lang="en-US" altLang="zh-TW" dirty="0" smtClean="0">
              <a:ea typeface="新細明體" pitchFamily="18" charset="-120"/>
              <a:cs typeface="Times New Roman" pitchFamily="18" charset="0"/>
            </a:endParaRPr>
          </a:p>
          <a:p>
            <a:pPr lvl="1" eaLnBrk="1" hangingPunct="1">
              <a:spcBef>
                <a:spcPct val="75000"/>
              </a:spcBef>
            </a:pPr>
            <a:r>
              <a:rPr lang="en-US" altLang="zh-TW" dirty="0" err="1" smtClean="0">
                <a:ea typeface="新細明體" pitchFamily="18" charset="-120"/>
                <a:cs typeface="Times New Roman" pitchFamily="18" charset="0"/>
              </a:rPr>
              <a:t>Membuat</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pemodelan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bisnisnya</a:t>
            </a:r>
            <a:endParaRPr lang="en-US" altLang="zh-TW" dirty="0" smtClean="0">
              <a:ea typeface="新細明體" pitchFamily="18" charset="-120"/>
              <a:cs typeface="Times New Roman" pitchFamily="18" charset="0"/>
            </a:endParaRPr>
          </a:p>
          <a:p>
            <a:pPr marL="0" indent="0" eaLnBrk="1" hangingPunct="1">
              <a:spcBef>
                <a:spcPct val="75000"/>
              </a:spcBef>
              <a:buNone/>
            </a:pPr>
            <a:r>
              <a:rPr lang="en-US" altLang="zh-TW" dirty="0" err="1" smtClean="0">
                <a:ea typeface="新細明體" pitchFamily="18" charset="-120"/>
                <a:cs typeface="Times New Roman" pitchFamily="18" charset="0"/>
              </a:rPr>
              <a:t>Untuk</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membuat</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pemodelan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bisnis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sangat</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tergantung</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pada</a:t>
            </a:r>
            <a:r>
              <a:rPr lang="en-US" altLang="zh-TW" dirty="0" smtClean="0">
                <a:ea typeface="新細明體" pitchFamily="18" charset="-120"/>
                <a:cs typeface="Times New Roman" pitchFamily="18" charset="0"/>
              </a:rPr>
              <a:t> requirements Analysis</a:t>
            </a:r>
            <a:endParaRPr lang="en-US" altLang="zh-TW" dirty="0" smtClean="0">
              <a:ea typeface="新細明體" pitchFamily="18" charset="-120"/>
              <a:cs typeface="Times New Roman" pitchFamily="18" charset="0"/>
            </a:endParaRPr>
          </a:p>
        </p:txBody>
      </p:sp>
    </p:spTree>
    <p:extLst>
      <p:ext uri="{BB962C8B-B14F-4D97-AF65-F5344CB8AC3E}">
        <p14:creationId xmlns:p14="http://schemas.microsoft.com/office/powerpoint/2010/main" val="140447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1C6B14FD-F64A-4A56-AC37-3289398E9040}" type="slidenum">
              <a:rPr lang="en-US" altLang="zh-TW" sz="1400">
                <a:solidFill>
                  <a:srgbClr val="99CC00"/>
                </a:solidFill>
              </a:rPr>
              <a:pPr eaLnBrk="1" hangingPunct="1"/>
              <a:t>5</a:t>
            </a:fld>
            <a:endParaRPr lang="en-US" altLang="zh-TW" sz="1400">
              <a:solidFill>
                <a:srgbClr val="99CC00"/>
              </a:solidFill>
            </a:endParaRPr>
          </a:p>
        </p:txBody>
      </p:sp>
      <p:sp>
        <p:nvSpPr>
          <p:cNvPr id="13316" name="Rectangle 2"/>
          <p:cNvSpPr>
            <a:spLocks noGrp="1" noChangeArrowheads="1"/>
          </p:cNvSpPr>
          <p:nvPr>
            <p:ph type="title"/>
          </p:nvPr>
        </p:nvSpPr>
        <p:spPr>
          <a:xfrm>
            <a:off x="533400" y="1219200"/>
            <a:ext cx="7772400" cy="685800"/>
          </a:xfrm>
        </p:spPr>
        <p:txBody>
          <a:bodyPr>
            <a:normAutofit fontScale="90000"/>
          </a:bodyPr>
          <a:lstStyle/>
          <a:p>
            <a:pPr eaLnBrk="1" hangingPunct="1"/>
            <a:r>
              <a:rPr lang="en-US" altLang="zh-TW" sz="3100" dirty="0" err="1" smtClean="0">
                <a:ea typeface="新細明體" pitchFamily="18" charset="-120"/>
                <a:cs typeface="Arial" charset="0"/>
              </a:rPr>
              <a:t>Memahami</a:t>
            </a:r>
            <a:r>
              <a:rPr lang="en-US" altLang="zh-TW" sz="3100" dirty="0" smtClean="0">
                <a:ea typeface="新細明體" pitchFamily="18" charset="-120"/>
                <a:cs typeface="Arial" charset="0"/>
              </a:rPr>
              <a:t> </a:t>
            </a:r>
            <a:r>
              <a:rPr lang="en-US" altLang="zh-TW" sz="3100" dirty="0" err="1" smtClean="0">
                <a:ea typeface="新細明體" pitchFamily="18" charset="-120"/>
                <a:cs typeface="Arial" charset="0"/>
              </a:rPr>
              <a:t>Lingkungan</a:t>
            </a:r>
            <a:r>
              <a:rPr lang="en-US" altLang="zh-TW" sz="3100" dirty="0" smtClean="0">
                <a:ea typeface="新細明體" pitchFamily="18" charset="-120"/>
                <a:cs typeface="Arial" charset="0"/>
              </a:rPr>
              <a:t> </a:t>
            </a:r>
            <a:r>
              <a:rPr lang="en-US" altLang="zh-TW" sz="3100" dirty="0" err="1" smtClean="0">
                <a:ea typeface="新細明體" pitchFamily="18" charset="-120"/>
                <a:cs typeface="Arial" charset="0"/>
              </a:rPr>
              <a:t>BIsnis</a:t>
            </a:r>
            <a:r>
              <a:rPr lang="en-US" altLang="zh-TW" dirty="0" smtClean="0">
                <a:ea typeface="新細明體" pitchFamily="18" charset="-120"/>
                <a:cs typeface="Times New Roman" pitchFamily="18" charset="0"/>
              </a:rPr>
              <a:t/>
            </a:r>
            <a:br>
              <a:rPr lang="en-US" altLang="zh-TW" dirty="0" smtClean="0">
                <a:ea typeface="新細明體" pitchFamily="18" charset="-120"/>
                <a:cs typeface="Times New Roman" pitchFamily="18" charset="0"/>
              </a:rPr>
            </a:br>
            <a:endParaRPr lang="en-US" altLang="zh-TW" dirty="0" smtClean="0">
              <a:ea typeface="新細明體" pitchFamily="18" charset="-120"/>
              <a:cs typeface="Times New Roman" pitchFamily="18" charset="0"/>
            </a:endParaRPr>
          </a:p>
        </p:txBody>
      </p:sp>
      <p:sp>
        <p:nvSpPr>
          <p:cNvPr id="13317" name="Rectangle 3"/>
          <p:cNvSpPr>
            <a:spLocks noGrp="1" noChangeArrowheads="1"/>
          </p:cNvSpPr>
          <p:nvPr>
            <p:ph type="body" idx="1"/>
          </p:nvPr>
        </p:nvSpPr>
        <p:spPr>
          <a:xfrm>
            <a:off x="457200" y="1219200"/>
            <a:ext cx="7772400" cy="4267200"/>
          </a:xfrm>
        </p:spPr>
        <p:txBody>
          <a:bodyPr>
            <a:normAutofit fontScale="92500" lnSpcReduction="10000"/>
          </a:bodyPr>
          <a:lstStyle/>
          <a:p>
            <a:pPr eaLnBrk="1" hangingPunct="1">
              <a:spcBef>
                <a:spcPct val="30000"/>
              </a:spcBef>
            </a:pPr>
            <a:r>
              <a:rPr lang="en-US" altLang="zh-TW" dirty="0" err="1" smtClean="0">
                <a:ea typeface="新細明體" pitchFamily="18" charset="-120"/>
                <a:cs typeface="Times New Roman" pitchFamily="18" charset="0"/>
              </a:rPr>
              <a:t>Sasaran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Memahami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tujuan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aplikasi</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dikembangkan</a:t>
            </a:r>
            <a:endParaRPr lang="en-US" altLang="zh-TW" dirty="0" smtClean="0">
              <a:ea typeface="新細明體" pitchFamily="18" charset="-120"/>
              <a:cs typeface="Times New Roman" pitchFamily="18" charset="0"/>
            </a:endParaRPr>
          </a:p>
          <a:p>
            <a:pPr eaLnBrk="1" hangingPunct="1">
              <a:spcBef>
                <a:spcPct val="30000"/>
              </a:spcBef>
            </a:pPr>
            <a:r>
              <a:rPr lang="en-US" altLang="zh-TW" dirty="0" err="1" smtClean="0">
                <a:ea typeface="新細明體" pitchFamily="18" charset="-120"/>
                <a:cs typeface="Times New Roman" pitchFamily="18" charset="0"/>
              </a:rPr>
              <a:t>Dokumen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awal</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Memahami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masalah</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dihadapi</a:t>
            </a:r>
            <a:endParaRPr lang="en-US" altLang="zh-TW" dirty="0" smtClean="0">
              <a:ea typeface="新細明體" pitchFamily="18" charset="-120"/>
              <a:cs typeface="Times New Roman" pitchFamily="18" charset="0"/>
            </a:endParaRPr>
          </a:p>
          <a:p>
            <a:pPr marL="0" indent="0" eaLnBrk="1" hangingPunct="1">
              <a:spcBef>
                <a:spcPct val="30000"/>
              </a:spcBef>
              <a:buNone/>
            </a:pPr>
            <a:r>
              <a:rPr lang="en-US" altLang="zh-TW" dirty="0">
                <a:ea typeface="新細明體" pitchFamily="18" charset="-120"/>
                <a:cs typeface="Times New Roman" pitchFamily="18" charset="0"/>
              </a:rPr>
              <a:t> </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Dua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Aktivitas</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harus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dilakukan</a:t>
            </a:r>
            <a:endParaRPr lang="en-US" altLang="zh-TW" dirty="0" smtClean="0">
              <a:ea typeface="新細明體" pitchFamily="18" charset="-120"/>
              <a:cs typeface="Times New Roman" pitchFamily="18" charset="0"/>
            </a:endParaRPr>
          </a:p>
          <a:p>
            <a:pPr lvl="1" eaLnBrk="1" hangingPunct="1">
              <a:spcBef>
                <a:spcPct val="30000"/>
              </a:spcBef>
              <a:buFont typeface="Wingdings" pitchFamily="2" charset="2"/>
              <a:buChar char="ü"/>
            </a:pPr>
            <a:r>
              <a:rPr lang="en-US" altLang="zh-TW" dirty="0" err="1" smtClean="0">
                <a:ea typeface="新細明體" pitchFamily="18" charset="-120"/>
                <a:cs typeface="Times New Roman" pitchFamily="18" charset="0"/>
              </a:rPr>
              <a:t>Menggambarkan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sedang</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berjalan</a:t>
            </a:r>
            <a:endParaRPr lang="en-US" altLang="zh-TW" dirty="0" smtClean="0">
              <a:ea typeface="新細明體" pitchFamily="18" charset="-120"/>
              <a:cs typeface="Times New Roman" pitchFamily="18" charset="0"/>
            </a:endParaRPr>
          </a:p>
          <a:p>
            <a:pPr lvl="1" eaLnBrk="1" hangingPunct="1">
              <a:spcBef>
                <a:spcPct val="30000"/>
              </a:spcBef>
              <a:buFont typeface="Wingdings" pitchFamily="2" charset="2"/>
              <a:buChar char="ü"/>
            </a:pPr>
            <a:r>
              <a:rPr lang="en-US" altLang="zh-TW" dirty="0" err="1" smtClean="0">
                <a:ea typeface="新細明體" pitchFamily="18" charset="-120"/>
                <a:cs typeface="Times New Roman" pitchFamily="18" charset="0"/>
              </a:rPr>
              <a:t>Melakukan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evaluasi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terhadap</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sedang</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berjalan</a:t>
            </a:r>
            <a:endParaRPr lang="en-US" altLang="zh-TW" dirty="0" smtClean="0">
              <a:ea typeface="新細明體" pitchFamily="18" charset="-120"/>
              <a:cs typeface="Times New Roman" pitchFamily="18" charset="0"/>
            </a:endParaRPr>
          </a:p>
          <a:p>
            <a:pPr eaLnBrk="1" hangingPunct="1">
              <a:spcBef>
                <a:spcPct val="30000"/>
              </a:spcBef>
            </a:pPr>
            <a:r>
              <a:rPr lang="en-US" altLang="zh-TW" dirty="0" err="1" smtClean="0">
                <a:ea typeface="新細明體" pitchFamily="18" charset="-120"/>
                <a:cs typeface="Times New Roman" pitchFamily="18" charset="0"/>
              </a:rPr>
              <a:t>Melakukan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analisis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terkait</a:t>
            </a:r>
            <a:r>
              <a:rPr lang="en-US" altLang="zh-TW" dirty="0" smtClean="0">
                <a:ea typeface="新細明體" pitchFamily="18" charset="-120"/>
                <a:cs typeface="Times New Roman" pitchFamily="18" charset="0"/>
              </a:rPr>
              <a:t> stakeholders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hal</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ini</a:t>
            </a:r>
            <a:r>
              <a:rPr lang="en-US" altLang="zh-TW" dirty="0" smtClean="0">
                <a:ea typeface="新細明體" pitchFamily="18" charset="-120"/>
                <a:cs typeface="Times New Roman" pitchFamily="18" charset="0"/>
              </a:rPr>
              <a:t> PIC/actor yang </a:t>
            </a:r>
            <a:r>
              <a:rPr lang="en-US" altLang="zh-TW" dirty="0" err="1" smtClean="0">
                <a:ea typeface="新細明體" pitchFamily="18" charset="-120"/>
                <a:cs typeface="Times New Roman" pitchFamily="18" charset="0"/>
              </a:rPr>
              <a:t>terlibat</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dari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regulasi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kompleksitas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alur</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efisiensi</a:t>
            </a:r>
            <a:r>
              <a:rPr lang="en-US" altLang="zh-TW" dirty="0" smtClean="0">
                <a:ea typeface="新細明體" pitchFamily="18" charset="-120"/>
                <a:cs typeface="Times New Roman" pitchFamily="18" charset="0"/>
              </a:rPr>
              <a:t>)  </a:t>
            </a:r>
            <a:endParaRPr lang="en-US" altLang="zh-TW" dirty="0" smtClean="0">
              <a:ea typeface="新細明體" pitchFamily="18" charset="-120"/>
              <a:cs typeface="Times New Roman" pitchFamily="18" charset="0"/>
            </a:endParaRPr>
          </a:p>
          <a:p>
            <a:pPr eaLnBrk="1" hangingPunct="1">
              <a:spcBef>
                <a:spcPct val="30000"/>
              </a:spcBef>
            </a:pPr>
            <a:r>
              <a:rPr lang="en-US" altLang="zh-TW" dirty="0" smtClean="0">
                <a:ea typeface="新細明體" pitchFamily="18" charset="-120"/>
                <a:cs typeface="Times New Roman" pitchFamily="18" charset="0"/>
              </a:rPr>
              <a:t>Stakeholders: </a:t>
            </a:r>
            <a:r>
              <a:rPr lang="en-US" altLang="zh-TW" dirty="0" smtClean="0">
                <a:ea typeface="新細明體" pitchFamily="18" charset="-120"/>
                <a:cs typeface="Times New Roman" pitchFamily="18" charset="0"/>
              </a:rPr>
              <a:t>orang-orang yang </a:t>
            </a:r>
            <a:r>
              <a:rPr lang="en-US" altLang="zh-TW" dirty="0" err="1" smtClean="0">
                <a:ea typeface="新細明體" pitchFamily="18" charset="-120"/>
                <a:cs typeface="Times New Roman" pitchFamily="18" charset="0"/>
              </a:rPr>
              <a:t>terlibat</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sistem</a:t>
            </a:r>
            <a:r>
              <a:rPr lang="en-US" altLang="zh-TW" dirty="0" smtClean="0">
                <a:ea typeface="新細明體" pitchFamily="18" charset="-120"/>
                <a:cs typeface="Times New Roman" pitchFamily="18" charset="0"/>
              </a:rPr>
              <a:t> (yang </a:t>
            </a:r>
            <a:r>
              <a:rPr lang="en-US" altLang="zh-TW" dirty="0" err="1" smtClean="0">
                <a:ea typeface="新細明體" pitchFamily="18" charset="-120"/>
                <a:cs typeface="Times New Roman" pitchFamily="18" charset="0"/>
              </a:rPr>
              <a:t>berjalan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atau</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yangakan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diusulkan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perubahannya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dalam</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hal</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ini</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bisa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saja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Pengguna</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staf</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manajer</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pimpinan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komisaris</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dan</a:t>
            </a:r>
            <a:r>
              <a:rPr lang="en-US" altLang="zh-TW" dirty="0" smtClean="0">
                <a:ea typeface="新細明體" pitchFamily="18" charset="-120"/>
                <a:cs typeface="Times New Roman" pitchFamily="18" charset="0"/>
              </a:rPr>
              <a:t> </a:t>
            </a:r>
            <a:r>
              <a:rPr lang="en-US" altLang="zh-TW" dirty="0" err="1" smtClean="0">
                <a:ea typeface="新細明體" pitchFamily="18" charset="-120"/>
                <a:cs typeface="Times New Roman" pitchFamily="18" charset="0"/>
              </a:rPr>
              <a:t>sebagainya</a:t>
            </a:r>
            <a:r>
              <a:rPr lang="en-US" altLang="zh-TW" dirty="0" smtClean="0">
                <a:ea typeface="新細明體" pitchFamily="18" charset="-120"/>
                <a:cs typeface="Times New Roman" pitchFamily="18" charset="0"/>
              </a:rPr>
              <a:t> </a:t>
            </a:r>
            <a:endParaRPr lang="en-US" altLang="zh-TW" dirty="0" smtClean="0">
              <a:ea typeface="新細明體" pitchFamily="18" charset="-120"/>
            </a:endParaRPr>
          </a:p>
        </p:txBody>
      </p:sp>
      <p:sp>
        <p:nvSpPr>
          <p:cNvPr id="2" name="TextBox 1"/>
          <p:cNvSpPr txBox="1"/>
          <p:nvPr/>
        </p:nvSpPr>
        <p:spPr>
          <a:xfrm>
            <a:off x="762000" y="5638800"/>
            <a:ext cx="6267998" cy="523220"/>
          </a:xfrm>
          <a:prstGeom prst="rect">
            <a:avLst/>
          </a:prstGeom>
          <a:noFill/>
        </p:spPr>
        <p:txBody>
          <a:bodyPr wrap="none" rtlCol="0">
            <a:spAutoFit/>
          </a:bodyPr>
          <a:lstStyle/>
          <a:p>
            <a:r>
              <a:rPr lang="en-US" sz="2800" b="1" dirty="0" err="1" smtClean="0"/>
              <a:t>Faktor</a:t>
            </a:r>
            <a:r>
              <a:rPr lang="en-US" sz="2800" b="1" dirty="0" smtClean="0"/>
              <a:t> </a:t>
            </a:r>
            <a:r>
              <a:rPr lang="en-US" sz="2800" b="1" dirty="0" err="1" smtClean="0"/>
              <a:t>penting</a:t>
            </a:r>
            <a:r>
              <a:rPr lang="en-US" sz="2800" b="1" dirty="0" smtClean="0"/>
              <a:t> </a:t>
            </a:r>
            <a:r>
              <a:rPr lang="en-US" sz="2800" b="1" dirty="0" err="1" smtClean="0"/>
              <a:t>dalam</a:t>
            </a:r>
            <a:r>
              <a:rPr lang="en-US" sz="2800" b="1" dirty="0" smtClean="0"/>
              <a:t> </a:t>
            </a:r>
            <a:r>
              <a:rPr lang="en-US" sz="2800" b="1" dirty="0" err="1" smtClean="0"/>
              <a:t>pemodelan</a:t>
            </a:r>
            <a:r>
              <a:rPr lang="en-US" sz="2800" b="1" dirty="0" smtClean="0"/>
              <a:t> </a:t>
            </a:r>
            <a:r>
              <a:rPr lang="en-US" sz="2800" b="1" dirty="0" err="1" smtClean="0"/>
              <a:t>bisnis</a:t>
            </a:r>
            <a:endParaRPr lang="en-US" sz="2800" b="1" dirty="0"/>
          </a:p>
        </p:txBody>
      </p:sp>
    </p:spTree>
    <p:extLst>
      <p:ext uri="{BB962C8B-B14F-4D97-AF65-F5344CB8AC3E}">
        <p14:creationId xmlns:p14="http://schemas.microsoft.com/office/powerpoint/2010/main" val="37024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00400"/>
            <a:ext cx="6781800" cy="1600200"/>
          </a:xfrm>
        </p:spPr>
        <p:txBody>
          <a:bodyPr>
            <a:noAutofit/>
          </a:bodyPr>
          <a:lstStyle/>
          <a:p>
            <a:pPr algn="ctr"/>
            <a:r>
              <a:rPr lang="en-US" sz="6600" dirty="0" err="1" smtClean="0"/>
              <a:t>Menggambarkan</a:t>
            </a:r>
            <a:r>
              <a:rPr lang="en-US" sz="6600" dirty="0" smtClean="0"/>
              <a:t> </a:t>
            </a:r>
            <a:r>
              <a:rPr lang="en-US" sz="6600" dirty="0" err="1" smtClean="0"/>
              <a:t>kebutuhan</a:t>
            </a:r>
            <a:r>
              <a:rPr lang="en-US" sz="6600" dirty="0" smtClean="0"/>
              <a:t> </a:t>
            </a:r>
            <a:r>
              <a:rPr lang="en-US" sz="6600" dirty="0" err="1" smtClean="0"/>
              <a:t>bisnis</a:t>
            </a:r>
            <a:r>
              <a:rPr lang="en-US" sz="6600" dirty="0" smtClean="0"/>
              <a:t> </a:t>
            </a:r>
            <a:r>
              <a:rPr lang="en-US" sz="6600" dirty="0" err="1" smtClean="0"/>
              <a:t>dengan</a:t>
            </a:r>
            <a:r>
              <a:rPr lang="en-US" sz="6600" dirty="0" smtClean="0"/>
              <a:t> </a:t>
            </a:r>
            <a:r>
              <a:rPr lang="en-US" sz="6600" dirty="0" err="1" smtClean="0"/>
              <a:t>Flowmap</a:t>
            </a:r>
            <a:endParaRPr lang="en-US" sz="6600" dirty="0"/>
          </a:p>
        </p:txBody>
      </p:sp>
    </p:spTree>
    <p:extLst>
      <p:ext uri="{BB962C8B-B14F-4D97-AF65-F5344CB8AC3E}">
        <p14:creationId xmlns:p14="http://schemas.microsoft.com/office/powerpoint/2010/main" val="254266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itu</a:t>
            </a:r>
            <a:r>
              <a:rPr lang="en-US" dirty="0" smtClean="0"/>
              <a:t> </a:t>
            </a:r>
            <a:r>
              <a:rPr lang="en-US" dirty="0" err="1" smtClean="0"/>
              <a:t>Flowmap</a:t>
            </a:r>
            <a:r>
              <a:rPr lang="en-US" dirty="0" smtClean="0"/>
              <a:t>?</a:t>
            </a:r>
            <a:endParaRPr lang="en-US" dirty="0"/>
          </a:p>
        </p:txBody>
      </p:sp>
      <p:sp>
        <p:nvSpPr>
          <p:cNvPr id="3" name="Content Placeholder 2"/>
          <p:cNvSpPr>
            <a:spLocks noGrp="1"/>
          </p:cNvSpPr>
          <p:nvPr>
            <p:ph idx="1"/>
          </p:nvPr>
        </p:nvSpPr>
        <p:spPr/>
        <p:txBody>
          <a:bodyPr/>
          <a:lstStyle/>
          <a:p>
            <a:pPr algn="just"/>
            <a:r>
              <a:rPr lang="en-US" sz="4000" dirty="0" err="1" smtClean="0"/>
              <a:t>Dalam</a:t>
            </a:r>
            <a:r>
              <a:rPr lang="en-US" sz="4000" dirty="0" smtClean="0"/>
              <a:t> </a:t>
            </a:r>
            <a:r>
              <a:rPr lang="en-US" sz="4000" dirty="0" err="1" smtClean="0"/>
              <a:t>beberapa</a:t>
            </a:r>
            <a:r>
              <a:rPr lang="en-US" sz="4000" dirty="0" smtClean="0"/>
              <a:t> </a:t>
            </a:r>
            <a:r>
              <a:rPr lang="en-US" sz="4000" dirty="0" err="1" smtClean="0"/>
              <a:t>referensi</a:t>
            </a:r>
            <a:r>
              <a:rPr lang="en-US" sz="4000" dirty="0" smtClean="0"/>
              <a:t> </a:t>
            </a:r>
            <a:r>
              <a:rPr lang="en-US" sz="4000" dirty="0" err="1" smtClean="0"/>
              <a:t>biasa</a:t>
            </a:r>
            <a:r>
              <a:rPr lang="en-US" sz="4000" dirty="0" smtClean="0"/>
              <a:t> </a:t>
            </a:r>
            <a:r>
              <a:rPr lang="en-US" sz="4000" dirty="0" err="1" smtClean="0"/>
              <a:t>disebut</a:t>
            </a:r>
            <a:r>
              <a:rPr lang="en-US" sz="4000" dirty="0" smtClean="0"/>
              <a:t> </a:t>
            </a:r>
            <a:r>
              <a:rPr lang="en-US" sz="4000" dirty="0" err="1" smtClean="0"/>
              <a:t>dengan</a:t>
            </a:r>
            <a:r>
              <a:rPr lang="en-US" sz="4000" dirty="0" smtClean="0"/>
              <a:t> </a:t>
            </a:r>
            <a:r>
              <a:rPr lang="en-US" sz="4000" u="sng" dirty="0" smtClean="0">
                <a:solidFill>
                  <a:srgbClr val="FF0000"/>
                </a:solidFill>
              </a:rPr>
              <a:t>Business Process Architecture</a:t>
            </a:r>
            <a:r>
              <a:rPr lang="en-US" sz="4000" dirty="0" smtClean="0"/>
              <a:t> </a:t>
            </a:r>
            <a:r>
              <a:rPr lang="en-US" sz="4000" dirty="0" err="1" smtClean="0"/>
              <a:t>atau</a:t>
            </a:r>
            <a:r>
              <a:rPr lang="en-US" sz="4000" dirty="0" smtClean="0"/>
              <a:t> </a:t>
            </a:r>
            <a:r>
              <a:rPr lang="en-US" sz="4000" u="sng" dirty="0" smtClean="0">
                <a:solidFill>
                  <a:srgbClr val="00B050"/>
                </a:solidFill>
              </a:rPr>
              <a:t>Process Mapping</a:t>
            </a:r>
          </a:p>
          <a:p>
            <a:pPr algn="just"/>
            <a:r>
              <a:rPr lang="en-US" sz="4000" b="1" dirty="0" err="1"/>
              <a:t>Flowmap</a:t>
            </a:r>
            <a:r>
              <a:rPr lang="en-US" sz="4000" dirty="0"/>
              <a:t> </a:t>
            </a:r>
            <a:r>
              <a:rPr lang="en-US" sz="4000" dirty="0" err="1"/>
              <a:t>merupakan</a:t>
            </a:r>
            <a:r>
              <a:rPr lang="en-US" sz="4000" dirty="0"/>
              <a:t> </a:t>
            </a:r>
            <a:r>
              <a:rPr lang="en-US" sz="4000" dirty="0" err="1"/>
              <a:t>bentuk</a:t>
            </a:r>
            <a:r>
              <a:rPr lang="en-US" sz="4000" dirty="0"/>
              <a:t> </a:t>
            </a:r>
            <a:r>
              <a:rPr lang="en-US" sz="4000" dirty="0" err="1"/>
              <a:t>pengembangan</a:t>
            </a:r>
            <a:r>
              <a:rPr lang="en-US" sz="4000" dirty="0"/>
              <a:t> </a:t>
            </a:r>
            <a:r>
              <a:rPr lang="en-US" sz="4000" dirty="0" err="1"/>
              <a:t>dari</a:t>
            </a:r>
            <a:r>
              <a:rPr lang="en-US" sz="4000" dirty="0"/>
              <a:t> </a:t>
            </a:r>
            <a:r>
              <a:rPr lang="en-US" sz="4000" b="1" dirty="0" smtClean="0"/>
              <a:t>Flowchart</a:t>
            </a:r>
            <a:r>
              <a:rPr lang="en-US" sz="4000" dirty="0" smtClean="0"/>
              <a:t>. </a:t>
            </a:r>
            <a:endParaRPr lang="en-US" sz="4000" dirty="0"/>
          </a:p>
          <a:p>
            <a:endParaRPr lang="en-US" dirty="0"/>
          </a:p>
        </p:txBody>
      </p:sp>
    </p:spTree>
    <p:extLst>
      <p:ext uri="{BB962C8B-B14F-4D97-AF65-F5344CB8AC3E}">
        <p14:creationId xmlns:p14="http://schemas.microsoft.com/office/powerpoint/2010/main" val="245424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a:t>
            </a:r>
            <a:r>
              <a:rPr lang="en-US" dirty="0" smtClean="0"/>
              <a:t> </a:t>
            </a:r>
            <a:r>
              <a:rPr lang="en-US" dirty="0" err="1" smtClean="0"/>
              <a:t>Flowmap</a:t>
            </a:r>
            <a:r>
              <a:rPr lang="en-US" dirty="0" smtClean="0"/>
              <a:t>(1)</a:t>
            </a:r>
            <a:endParaRPr lang="en-US" dirty="0"/>
          </a:p>
        </p:txBody>
      </p:sp>
      <p:sp>
        <p:nvSpPr>
          <p:cNvPr id="3" name="Content Placeholder 2"/>
          <p:cNvSpPr>
            <a:spLocks noGrp="1"/>
          </p:cNvSpPr>
          <p:nvPr>
            <p:ph idx="1"/>
          </p:nvPr>
        </p:nvSpPr>
        <p:spPr>
          <a:xfrm>
            <a:off x="762000" y="685800"/>
            <a:ext cx="7924800" cy="4495800"/>
          </a:xfrm>
        </p:spPr>
        <p:txBody>
          <a:bodyPr>
            <a:noAutofit/>
          </a:bodyPr>
          <a:lstStyle/>
          <a:p>
            <a:pPr algn="just"/>
            <a:r>
              <a:rPr lang="en-US" sz="2600" b="1" dirty="0" smtClean="0"/>
              <a:t>Flowchart</a:t>
            </a:r>
            <a:r>
              <a:rPr lang="en-US" sz="2600" dirty="0" smtClean="0"/>
              <a:t> </a:t>
            </a:r>
            <a:r>
              <a:rPr lang="en-US" sz="2600" dirty="0" err="1" smtClean="0"/>
              <a:t>adalah</a:t>
            </a:r>
            <a:r>
              <a:rPr lang="en-US" sz="2600" dirty="0" smtClean="0"/>
              <a:t> </a:t>
            </a:r>
            <a:r>
              <a:rPr lang="en-US" sz="2600" dirty="0" err="1"/>
              <a:t>suatu</a:t>
            </a:r>
            <a:r>
              <a:rPr lang="en-US" sz="2600" dirty="0"/>
              <a:t> </a:t>
            </a:r>
            <a:r>
              <a:rPr lang="en-US" sz="2600" dirty="0" err="1"/>
              <a:t>bagan</a:t>
            </a:r>
            <a:r>
              <a:rPr lang="en-US" sz="2600" dirty="0"/>
              <a:t> yang </a:t>
            </a:r>
            <a:r>
              <a:rPr lang="en-US" sz="2600" dirty="0" err="1"/>
              <a:t>menggambarkan</a:t>
            </a:r>
            <a:r>
              <a:rPr lang="en-US" sz="2600" dirty="0"/>
              <a:t> </a:t>
            </a:r>
            <a:r>
              <a:rPr lang="en-US" sz="2600" dirty="0" err="1"/>
              <a:t>aliran</a:t>
            </a:r>
            <a:r>
              <a:rPr lang="en-US" sz="2600" dirty="0"/>
              <a:t> </a:t>
            </a:r>
            <a:r>
              <a:rPr lang="en-US" sz="2600" dirty="0" err="1"/>
              <a:t>kerja</a:t>
            </a:r>
            <a:r>
              <a:rPr lang="en-US" sz="2600" dirty="0"/>
              <a:t> </a:t>
            </a:r>
            <a:r>
              <a:rPr lang="en-US" sz="2600" dirty="0" err="1"/>
              <a:t>dari</a:t>
            </a:r>
            <a:r>
              <a:rPr lang="en-US" sz="2600" dirty="0"/>
              <a:t> </a:t>
            </a:r>
            <a:r>
              <a:rPr lang="en-US" sz="2600" dirty="0" err="1"/>
              <a:t>sebuah</a:t>
            </a:r>
            <a:r>
              <a:rPr lang="en-US" sz="2600" dirty="0"/>
              <a:t> </a:t>
            </a:r>
            <a:r>
              <a:rPr lang="en-US" sz="2600" dirty="0" err="1"/>
              <a:t>prosedur</a:t>
            </a:r>
            <a:r>
              <a:rPr lang="en-US" sz="2600" dirty="0"/>
              <a:t>. </a:t>
            </a:r>
            <a:r>
              <a:rPr lang="en-US" sz="2600" dirty="0" err="1"/>
              <a:t>Biasanya</a:t>
            </a:r>
            <a:r>
              <a:rPr lang="en-US" sz="2600" dirty="0"/>
              <a:t> </a:t>
            </a:r>
            <a:r>
              <a:rPr lang="en-US" sz="2600" dirty="0" err="1"/>
              <a:t>untuk</a:t>
            </a:r>
            <a:r>
              <a:rPr lang="en-US" sz="2600" dirty="0"/>
              <a:t> </a:t>
            </a:r>
            <a:r>
              <a:rPr lang="en-US" sz="2600" dirty="0" err="1" smtClean="0"/>
              <a:t>digunakan</a:t>
            </a:r>
            <a:r>
              <a:rPr lang="en-US" sz="2600" dirty="0" smtClean="0"/>
              <a:t> </a:t>
            </a:r>
            <a:r>
              <a:rPr lang="en-US" sz="2600" dirty="0" err="1" smtClean="0"/>
              <a:t>untuk</a:t>
            </a:r>
            <a:r>
              <a:rPr lang="en-US" sz="2600" dirty="0" smtClean="0"/>
              <a:t> </a:t>
            </a:r>
            <a:r>
              <a:rPr lang="en-US" sz="2600" dirty="0" err="1" smtClean="0"/>
              <a:t>menggambarkan</a:t>
            </a:r>
            <a:r>
              <a:rPr lang="en-US" sz="2600" dirty="0" smtClean="0"/>
              <a:t> </a:t>
            </a:r>
            <a:r>
              <a:rPr lang="en-US" sz="2600" dirty="0" err="1"/>
              <a:t>jalannya</a:t>
            </a:r>
            <a:r>
              <a:rPr lang="en-US" sz="2600" dirty="0"/>
              <a:t> </a:t>
            </a:r>
            <a:r>
              <a:rPr lang="en-US" sz="2600" dirty="0" err="1"/>
              <a:t>suatu</a:t>
            </a:r>
            <a:r>
              <a:rPr lang="en-US" sz="2600" dirty="0"/>
              <a:t> </a:t>
            </a:r>
            <a:r>
              <a:rPr lang="en-US" sz="2600" dirty="0" err="1"/>
              <a:t>algoritma</a:t>
            </a:r>
            <a:r>
              <a:rPr lang="en-US" sz="2600" dirty="0"/>
              <a:t>/</a:t>
            </a:r>
            <a:r>
              <a:rPr lang="en-US" sz="2600" dirty="0" err="1"/>
              <a:t>urutan</a:t>
            </a:r>
            <a:r>
              <a:rPr lang="en-US" sz="2600" dirty="0"/>
              <a:t> </a:t>
            </a:r>
            <a:r>
              <a:rPr lang="en-US" sz="2600" dirty="0" err="1"/>
              <a:t>langkah</a:t>
            </a:r>
            <a:r>
              <a:rPr lang="en-US" sz="2600" dirty="0"/>
              <a:t> </a:t>
            </a:r>
            <a:r>
              <a:rPr lang="en-US" sz="2600" dirty="0" err="1"/>
              <a:t>kerja</a:t>
            </a:r>
            <a:r>
              <a:rPr lang="en-US" sz="2600" dirty="0"/>
              <a:t>. </a:t>
            </a:r>
            <a:endParaRPr lang="en-US" sz="2600" dirty="0" smtClean="0"/>
          </a:p>
          <a:p>
            <a:pPr algn="just"/>
            <a:r>
              <a:rPr lang="en-US" sz="2600" b="1" dirty="0" err="1" smtClean="0"/>
              <a:t>Flowmap</a:t>
            </a:r>
            <a:r>
              <a:rPr lang="en-US" sz="2600" dirty="0" smtClean="0"/>
              <a:t> </a:t>
            </a:r>
            <a:r>
              <a:rPr lang="en-US" sz="2600" dirty="0" err="1"/>
              <a:t>dibuat</a:t>
            </a:r>
            <a:r>
              <a:rPr lang="en-US" sz="2600" dirty="0"/>
              <a:t> </a:t>
            </a:r>
            <a:r>
              <a:rPr lang="en-US" sz="2600" dirty="0" err="1"/>
              <a:t>untuk</a:t>
            </a:r>
            <a:r>
              <a:rPr lang="en-US" sz="2600" dirty="0"/>
              <a:t> </a:t>
            </a:r>
            <a:r>
              <a:rPr lang="en-US" sz="2600" dirty="0" err="1"/>
              <a:t>menggambarkan</a:t>
            </a:r>
            <a:r>
              <a:rPr lang="en-US" sz="2600" dirty="0"/>
              <a:t> model </a:t>
            </a:r>
            <a:r>
              <a:rPr lang="en-US" sz="2600" dirty="0" err="1"/>
              <a:t>bisnis</a:t>
            </a:r>
            <a:r>
              <a:rPr lang="en-US" sz="2600" dirty="0"/>
              <a:t> yang </a:t>
            </a:r>
            <a:r>
              <a:rPr lang="en-US" sz="2600" dirty="0" err="1"/>
              <a:t>cukup</a:t>
            </a:r>
            <a:r>
              <a:rPr lang="en-US" sz="2600" dirty="0"/>
              <a:t> </a:t>
            </a:r>
            <a:r>
              <a:rPr lang="en-US" sz="2600" dirty="0" err="1"/>
              <a:t>komplek</a:t>
            </a:r>
            <a:r>
              <a:rPr lang="en-US" sz="2600" dirty="0"/>
              <a:t> yang </a:t>
            </a:r>
            <a:r>
              <a:rPr lang="en-US" sz="2600" dirty="0" err="1"/>
              <a:t>terbagi</a:t>
            </a:r>
            <a:r>
              <a:rPr lang="en-US" sz="2600" dirty="0"/>
              <a:t> </a:t>
            </a:r>
            <a:r>
              <a:rPr lang="en-US" sz="2600" dirty="0" err="1"/>
              <a:t>ke</a:t>
            </a:r>
            <a:r>
              <a:rPr lang="en-US" sz="2600" dirty="0"/>
              <a:t> </a:t>
            </a:r>
            <a:r>
              <a:rPr lang="en-US" sz="2600" dirty="0" err="1"/>
              <a:t>dalam</a:t>
            </a:r>
            <a:r>
              <a:rPr lang="en-US" sz="2600" dirty="0"/>
              <a:t> </a:t>
            </a:r>
            <a:r>
              <a:rPr lang="en-US" sz="2600" dirty="0" err="1"/>
              <a:t>beberapa</a:t>
            </a:r>
            <a:r>
              <a:rPr lang="en-US" sz="2600" dirty="0"/>
              <a:t> </a:t>
            </a:r>
            <a:r>
              <a:rPr lang="en-US" sz="2600" dirty="0" err="1" smtClean="0"/>
              <a:t>departemen</a:t>
            </a:r>
            <a:r>
              <a:rPr lang="en-US" sz="2600" dirty="0" smtClean="0"/>
              <a:t>/unit </a:t>
            </a:r>
            <a:r>
              <a:rPr lang="en-US" sz="2600" dirty="0"/>
              <a:t>yang </a:t>
            </a:r>
            <a:r>
              <a:rPr lang="en-US" sz="2600" dirty="0" err="1"/>
              <a:t>menjalankan</a:t>
            </a:r>
            <a:r>
              <a:rPr lang="en-US" sz="2600" dirty="0"/>
              <a:t> </a:t>
            </a:r>
            <a:r>
              <a:rPr lang="en-US" sz="2600" dirty="0" err="1"/>
              <a:t>bisnis</a:t>
            </a:r>
            <a:r>
              <a:rPr lang="en-US" sz="2600" dirty="0"/>
              <a:t> </a:t>
            </a:r>
            <a:r>
              <a:rPr lang="en-US" sz="2600" dirty="0" err="1"/>
              <a:t>tersebut</a:t>
            </a:r>
            <a:r>
              <a:rPr lang="en-US" sz="2600" dirty="0"/>
              <a:t> </a:t>
            </a:r>
            <a:r>
              <a:rPr lang="en-US" sz="2600" dirty="0" smtClean="0"/>
              <a:t>(</a:t>
            </a:r>
            <a:r>
              <a:rPr lang="en-US" sz="2600" dirty="0" err="1" smtClean="0"/>
              <a:t>dalam</a:t>
            </a:r>
            <a:r>
              <a:rPr lang="en-US" sz="2600" dirty="0" smtClean="0"/>
              <a:t> </a:t>
            </a:r>
            <a:r>
              <a:rPr lang="en-US" sz="2600" dirty="0" err="1" smtClean="0"/>
              <a:t>hal</a:t>
            </a:r>
            <a:r>
              <a:rPr lang="en-US" sz="2600" dirty="0" smtClean="0"/>
              <a:t> </a:t>
            </a:r>
            <a:r>
              <a:rPr lang="en-US" sz="2600" dirty="0" err="1" smtClean="0"/>
              <a:t>ini</a:t>
            </a:r>
            <a:r>
              <a:rPr lang="en-US" sz="2600" dirty="0" smtClean="0"/>
              <a:t> </a:t>
            </a:r>
            <a:r>
              <a:rPr lang="en-US" sz="2600" dirty="0" err="1" smtClean="0"/>
              <a:t>juga</a:t>
            </a:r>
            <a:r>
              <a:rPr lang="en-US" sz="2600" dirty="0" smtClean="0"/>
              <a:t> </a:t>
            </a:r>
            <a:r>
              <a:rPr lang="en-US" sz="2600" dirty="0" err="1"/>
              <a:t>terdiri</a:t>
            </a:r>
            <a:r>
              <a:rPr lang="en-US" sz="2600" dirty="0"/>
              <a:t> </a:t>
            </a:r>
            <a:r>
              <a:rPr lang="en-US" sz="2600" dirty="0" err="1"/>
              <a:t>dari</a:t>
            </a:r>
            <a:r>
              <a:rPr lang="en-US" sz="2600" dirty="0"/>
              <a:t> </a:t>
            </a:r>
            <a:r>
              <a:rPr lang="en-US" sz="2600" dirty="0" err="1"/>
              <a:t>urutan</a:t>
            </a:r>
            <a:r>
              <a:rPr lang="en-US" sz="2600" dirty="0"/>
              <a:t> </a:t>
            </a:r>
            <a:r>
              <a:rPr lang="en-US" sz="2600" dirty="0" err="1"/>
              <a:t>dan</a:t>
            </a:r>
            <a:r>
              <a:rPr lang="en-US" sz="2600" dirty="0"/>
              <a:t> </a:t>
            </a:r>
            <a:r>
              <a:rPr lang="en-US" sz="2600" dirty="0" err="1"/>
              <a:t>langkah</a:t>
            </a:r>
            <a:r>
              <a:rPr lang="en-US" sz="2600" dirty="0"/>
              <a:t> </a:t>
            </a:r>
            <a:r>
              <a:rPr lang="en-US" sz="2600" dirty="0" err="1"/>
              <a:t>kerja</a:t>
            </a:r>
            <a:r>
              <a:rPr lang="en-US" sz="2600" dirty="0"/>
              <a:t>).</a:t>
            </a:r>
            <a:endParaRPr lang="en-US" sz="2600" dirty="0"/>
          </a:p>
        </p:txBody>
      </p:sp>
    </p:spTree>
    <p:extLst>
      <p:ext uri="{BB962C8B-B14F-4D97-AF65-F5344CB8AC3E}">
        <p14:creationId xmlns:p14="http://schemas.microsoft.com/office/powerpoint/2010/main" val="355739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a:t>
            </a:r>
            <a:r>
              <a:rPr lang="en-US" dirty="0" smtClean="0"/>
              <a:t> </a:t>
            </a:r>
            <a:r>
              <a:rPr lang="en-US" dirty="0" err="1" smtClean="0"/>
              <a:t>Flowmap</a:t>
            </a:r>
            <a:r>
              <a:rPr lang="en-US" dirty="0" smtClean="0"/>
              <a:t> (2)</a:t>
            </a:r>
            <a:endParaRPr lang="en-US" dirty="0"/>
          </a:p>
        </p:txBody>
      </p:sp>
      <p:sp>
        <p:nvSpPr>
          <p:cNvPr id="3" name="Content Placeholder 2"/>
          <p:cNvSpPr>
            <a:spLocks noGrp="1"/>
          </p:cNvSpPr>
          <p:nvPr>
            <p:ph idx="1"/>
          </p:nvPr>
        </p:nvSpPr>
        <p:spPr/>
        <p:txBody>
          <a:bodyPr>
            <a:normAutofit/>
          </a:bodyPr>
          <a:lstStyle/>
          <a:p>
            <a:pPr marL="0" indent="0" algn="just">
              <a:buNone/>
            </a:pPr>
            <a:r>
              <a:rPr lang="en-US" sz="3600" dirty="0" err="1"/>
              <a:t>Intinya</a:t>
            </a:r>
            <a:r>
              <a:rPr lang="en-US" sz="3600" dirty="0"/>
              <a:t> </a:t>
            </a:r>
            <a:r>
              <a:rPr lang="en-US" sz="3600" dirty="0" err="1"/>
              <a:t>adalah</a:t>
            </a:r>
            <a:r>
              <a:rPr lang="en-US" sz="3600" dirty="0"/>
              <a:t> flowchart yang </a:t>
            </a:r>
            <a:r>
              <a:rPr lang="en-US" sz="3600" dirty="0" err="1"/>
              <a:t>digunakan</a:t>
            </a:r>
            <a:r>
              <a:rPr lang="en-US" sz="3600" dirty="0"/>
              <a:t> </a:t>
            </a:r>
            <a:r>
              <a:rPr lang="en-US" sz="3600" dirty="0" err="1"/>
              <a:t>untuk</a:t>
            </a:r>
            <a:r>
              <a:rPr lang="en-US" sz="3600" dirty="0"/>
              <a:t> </a:t>
            </a:r>
            <a:r>
              <a:rPr lang="en-US" sz="3600" dirty="0" err="1"/>
              <a:t>menggambarkan</a:t>
            </a:r>
            <a:r>
              <a:rPr lang="en-US" sz="3600" dirty="0"/>
              <a:t> proses </a:t>
            </a:r>
            <a:r>
              <a:rPr lang="en-US" sz="3600" dirty="0" err="1"/>
              <a:t>bisnis</a:t>
            </a:r>
            <a:r>
              <a:rPr lang="en-US" sz="3600" dirty="0"/>
              <a:t> yang </a:t>
            </a:r>
            <a:r>
              <a:rPr lang="en-US" sz="3600" dirty="0" err="1"/>
              <a:t>ada</a:t>
            </a:r>
            <a:r>
              <a:rPr lang="en-US" sz="3600" dirty="0"/>
              <a:t> </a:t>
            </a:r>
            <a:r>
              <a:rPr lang="en-US" sz="3600" dirty="0" err="1"/>
              <a:t>dan</a:t>
            </a:r>
            <a:r>
              <a:rPr lang="en-US" sz="3600" dirty="0"/>
              <a:t> </a:t>
            </a:r>
            <a:r>
              <a:rPr lang="en-US" sz="3600" dirty="0" err="1"/>
              <a:t>bisa</a:t>
            </a:r>
            <a:r>
              <a:rPr lang="en-US" sz="3600" dirty="0"/>
              <a:t> </a:t>
            </a:r>
            <a:r>
              <a:rPr lang="en-US" sz="3600" dirty="0" err="1"/>
              <a:t>juga</a:t>
            </a:r>
            <a:r>
              <a:rPr lang="en-US" sz="3600" dirty="0"/>
              <a:t> </a:t>
            </a:r>
            <a:r>
              <a:rPr lang="en-US" sz="3600" dirty="0" err="1"/>
              <a:t>untuk</a:t>
            </a:r>
            <a:r>
              <a:rPr lang="en-US" sz="3600" dirty="0"/>
              <a:t> </a:t>
            </a:r>
            <a:r>
              <a:rPr lang="en-US" sz="3600" dirty="0" err="1"/>
              <a:t>menggambarkan</a:t>
            </a:r>
            <a:r>
              <a:rPr lang="en-US" sz="3600" dirty="0"/>
              <a:t> proses </a:t>
            </a:r>
            <a:r>
              <a:rPr lang="en-US" sz="3600" dirty="0" err="1"/>
              <a:t>bisnis</a:t>
            </a:r>
            <a:r>
              <a:rPr lang="en-US" sz="3600" dirty="0"/>
              <a:t> </a:t>
            </a:r>
            <a:r>
              <a:rPr lang="en-US" sz="3600" dirty="0" err="1"/>
              <a:t>baru</a:t>
            </a:r>
            <a:r>
              <a:rPr lang="en-US" sz="3600" dirty="0"/>
              <a:t> yang </a:t>
            </a:r>
            <a:r>
              <a:rPr lang="en-US" sz="3600" dirty="0" err="1"/>
              <a:t>diajukan</a:t>
            </a:r>
            <a:r>
              <a:rPr lang="en-US" sz="3600" dirty="0"/>
              <a:t> </a:t>
            </a:r>
            <a:r>
              <a:rPr lang="en-US" sz="3600" dirty="0" err="1"/>
              <a:t>untuk</a:t>
            </a:r>
            <a:r>
              <a:rPr lang="en-US" sz="3600" dirty="0"/>
              <a:t> </a:t>
            </a:r>
            <a:r>
              <a:rPr lang="en-US" sz="3600" dirty="0" err="1"/>
              <a:t>memperbaiki</a:t>
            </a:r>
            <a:r>
              <a:rPr lang="en-US" sz="3600" dirty="0"/>
              <a:t> yang </a:t>
            </a:r>
            <a:r>
              <a:rPr lang="en-US" sz="3600" dirty="0" err="1"/>
              <a:t>ada</a:t>
            </a:r>
            <a:r>
              <a:rPr lang="en-US" sz="3600" dirty="0"/>
              <a:t>.</a:t>
            </a:r>
            <a:endParaRPr lang="en-US" sz="3600" dirty="0"/>
          </a:p>
        </p:txBody>
      </p:sp>
    </p:spTree>
    <p:extLst>
      <p:ext uri="{BB962C8B-B14F-4D97-AF65-F5344CB8AC3E}">
        <p14:creationId xmlns:p14="http://schemas.microsoft.com/office/powerpoint/2010/main" val="1480592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582</TotalTime>
  <Words>1407</Words>
  <Application>Microsoft Office PowerPoint</Application>
  <PresentationFormat>On-screen Show (4:3)</PresentationFormat>
  <Paragraphs>199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NewsPrint</vt:lpstr>
      <vt:lpstr>Visio.Drawing.15</vt:lpstr>
      <vt:lpstr> Unified Model Process; Modul Inception</vt:lpstr>
      <vt:lpstr>PowerPoint Presentation</vt:lpstr>
      <vt:lpstr>Fase Insepsi dalam Unified Process</vt:lpstr>
      <vt:lpstr>Pemodelan Bisnis dalam fase Insepsi</vt:lpstr>
      <vt:lpstr>Memahami Lingkungan BIsnis </vt:lpstr>
      <vt:lpstr>Menggambarkan kebutuhan bisnis dengan Flowmap</vt:lpstr>
      <vt:lpstr>Apa itu Flowmap?</vt:lpstr>
      <vt:lpstr>Definisi Flowmap(1)</vt:lpstr>
      <vt:lpstr>Definisi Flowmap (2)</vt:lpstr>
      <vt:lpstr>Contoh gambar Flowmap</vt:lpstr>
      <vt:lpstr>Dalam flowmap, dapat dilihat keterkaitan antar proses satu dengan proses yang lain sekaligus memperlihatkan level kedalaman/detil jalannya proses. Hal yang perlu menjadi catatan bahwa setiap aktivitas dalam flowmap merupakan hubungan sebab-akibat</vt:lpstr>
      <vt:lpstr>Simbol Flowmap(1)</vt:lpstr>
      <vt:lpstr>Simbol Flowmap(2)</vt:lpstr>
      <vt:lpstr>Simbol Flowmap(3)</vt:lpstr>
      <vt:lpstr>PowerPoint Presentation</vt:lpstr>
      <vt:lpstr>Simbol Flowchart</vt:lpstr>
      <vt:lpstr>Simbol Flowchart</vt:lpstr>
      <vt:lpstr>Simbol Flowchart</vt:lpstr>
      <vt:lpstr>Simbol Flowchart</vt:lpstr>
      <vt:lpstr>Simbol Flowchart</vt:lpstr>
      <vt:lpstr>PowerPoint Presentation</vt:lpstr>
      <vt:lpstr>Langkah Inti dalam Proses Insepsi</vt:lpstr>
      <vt:lpstr>PowerPoint Presentation</vt:lpstr>
      <vt:lpstr>PowerPoint Presentation</vt:lpstr>
      <vt:lpstr>Menentukan aktor/PIC</vt:lpstr>
      <vt:lpstr>PowerPoint Presentation</vt:lpstr>
      <vt:lpstr>PowerPoint Presentation</vt:lpstr>
      <vt:lpstr>PowerPoint Presentation</vt:lpstr>
      <vt:lpstr>Analysis proses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Menggali Kebutuhan PL</dc:title>
  <dc:creator>hanung</dc:creator>
  <cp:lastModifiedBy>hanung</cp:lastModifiedBy>
  <cp:revision>85</cp:revision>
  <dcterms:created xsi:type="dcterms:W3CDTF">2016-02-08T09:01:06Z</dcterms:created>
  <dcterms:modified xsi:type="dcterms:W3CDTF">2016-02-28T14:19:21Z</dcterms:modified>
</cp:coreProperties>
</file>