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88" r:id="rId3"/>
    <p:sldId id="289" r:id="rId4"/>
    <p:sldId id="290" r:id="rId5"/>
    <p:sldId id="291" r:id="rId6"/>
    <p:sldId id="295" r:id="rId7"/>
    <p:sldId id="292" r:id="rId8"/>
    <p:sldId id="293" r:id="rId9"/>
    <p:sldId id="296" r:id="rId10"/>
    <p:sldId id="297" r:id="rId11"/>
    <p:sldId id="294" r:id="rId12"/>
    <p:sldId id="298" r:id="rId13"/>
    <p:sldId id="300" r:id="rId14"/>
    <p:sldId id="299" r:id="rId15"/>
    <p:sldId id="302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AA066-D077-4154-93F6-68F5B00DE69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47462-7074-431D-8C77-7BBFE84DF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3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47462-7074-431D-8C77-7BBFE84DF3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6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C346F18-6657-466A-9DDF-1FC85B2B86E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7A3AEC6-B741-467C-8A6C-17ADCD525F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265" y="236200"/>
            <a:ext cx="6424452" cy="2458083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800" dirty="0" err="1" smtClean="0">
                <a:solidFill>
                  <a:schemeClr val="bg1"/>
                </a:solidFill>
              </a:rPr>
              <a:t>Penggalian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Kebutuhan</a:t>
            </a:r>
            <a:r>
              <a:rPr lang="en-US" sz="6000" dirty="0" smtClean="0">
                <a:solidFill>
                  <a:schemeClr val="bg1"/>
                </a:solidFill>
              </a:rPr>
              <a:t>;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 err="1" smtClean="0">
                <a:solidFill>
                  <a:schemeClr val="bg1"/>
                </a:solidFill>
              </a:rPr>
              <a:t>Modul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</a:rPr>
              <a:t>Elisitasi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endParaRPr lang="id-ID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021" y="3149600"/>
            <a:ext cx="7414529" cy="1847692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b="1" dirty="0" err="1"/>
              <a:t>Oleh</a:t>
            </a:r>
            <a:r>
              <a:rPr lang="en-US" sz="2400" b="1" dirty="0"/>
              <a:t> : Tim Pembina MK </a:t>
            </a:r>
            <a:r>
              <a:rPr lang="en-US" sz="2400" b="1" dirty="0" err="1"/>
              <a:t>Rekayasa</a:t>
            </a:r>
            <a:r>
              <a:rPr lang="en-US" sz="2400" b="1" dirty="0"/>
              <a:t> </a:t>
            </a:r>
            <a:r>
              <a:rPr lang="en-US" sz="2400" b="1" dirty="0" err="1"/>
              <a:t>Perangkat</a:t>
            </a:r>
            <a:r>
              <a:rPr lang="en-US" sz="2400" b="1" dirty="0"/>
              <a:t> </a:t>
            </a:r>
            <a:r>
              <a:rPr lang="en-US" sz="2400" b="1" dirty="0" err="1"/>
              <a:t>Lunak</a:t>
            </a:r>
            <a:endParaRPr lang="en-US" sz="2400" b="1" dirty="0"/>
          </a:p>
          <a:p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r>
              <a:rPr lang="en-US" sz="2400" dirty="0" err="1"/>
              <a:t>Fakultas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Terapan</a:t>
            </a:r>
            <a:endParaRPr lang="en-US" sz="2400" dirty="0"/>
          </a:p>
          <a:p>
            <a:r>
              <a:rPr lang="en-US" sz="2400" dirty="0" err="1"/>
              <a:t>Universitas</a:t>
            </a:r>
            <a:r>
              <a:rPr lang="en-US" sz="2400" dirty="0"/>
              <a:t> Telkom</a:t>
            </a:r>
          </a:p>
          <a:p>
            <a:endParaRPr lang="en-US" sz="24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6054" y="5460899"/>
            <a:ext cx="6856663" cy="1388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MI1042 </a:t>
            </a:r>
            <a:r>
              <a:rPr lang="en-US" sz="1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RPL | </a:t>
            </a:r>
            <a:r>
              <a:rPr lang="en-US" sz="17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Genap</a:t>
            </a:r>
            <a:r>
              <a:rPr lang="en-US" sz="1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2015-2016</a:t>
            </a:r>
            <a:endParaRPr lang="en-US" sz="1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.: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Hanya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untuk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kepentingan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pengajaran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 </a:t>
            </a:r>
            <a:r>
              <a:rPr lang="en-US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lingkungan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Fakultas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Ilmu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Terapan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</a:t>
            </a:r>
            <a:r>
              <a:rPr lang="en-US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Universitas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Telkom:.</a:t>
            </a:r>
            <a:endParaRPr lang="id-ID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189" y="4480873"/>
            <a:ext cx="1004852" cy="163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 err="1" smtClean="0"/>
              <a:t>Contoh</a:t>
            </a:r>
            <a:r>
              <a:rPr lang="en-US" sz="4400" b="1" dirty="0" smtClean="0"/>
              <a:t>,</a:t>
            </a:r>
          </a:p>
          <a:p>
            <a:pPr lvl="1" algn="just"/>
            <a:r>
              <a:rPr lang="en-US" sz="2800" dirty="0" smtClean="0">
                <a:solidFill>
                  <a:schemeClr val="tx1"/>
                </a:solidFill>
              </a:rPr>
              <a:t>Proses </a:t>
            </a:r>
            <a:r>
              <a:rPr lang="en-US" sz="2800" dirty="0" err="1">
                <a:solidFill>
                  <a:schemeClr val="tx1"/>
                </a:solidFill>
              </a:rPr>
              <a:t>jurnal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bisa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dilakukan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sekali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setelah</a:t>
            </a:r>
            <a:r>
              <a:rPr lang="en-US" sz="2800" dirty="0">
                <a:solidFill>
                  <a:schemeClr val="tx1"/>
                </a:solidFill>
              </a:rPr>
              <a:t> data </a:t>
            </a:r>
            <a:r>
              <a:rPr lang="en-US" sz="2800" dirty="0" err="1">
                <a:solidFill>
                  <a:schemeClr val="tx1"/>
                </a:solidFill>
              </a:rPr>
              <a:t>transaksi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penjualan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direkam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id-ID" sz="2800" dirty="0">
              <a:solidFill>
                <a:schemeClr val="tx1"/>
              </a:solidFill>
            </a:endParaRPr>
          </a:p>
          <a:p>
            <a:pPr lvl="1" algn="just"/>
            <a:r>
              <a:rPr lang="en-US" sz="2800" dirty="0" err="1">
                <a:solidFill>
                  <a:schemeClr val="tx1"/>
                </a:solidFill>
              </a:rPr>
              <a:t>Adanya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otoritas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pemakaian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perangkat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lunak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akses</a:t>
            </a:r>
            <a:r>
              <a:rPr lang="en-US" sz="2800" dirty="0">
                <a:solidFill>
                  <a:schemeClr val="tx1"/>
                </a:solidFill>
              </a:rPr>
              <a:t> data </a:t>
            </a:r>
            <a:r>
              <a:rPr lang="en-US" sz="2800" dirty="0" err="1">
                <a:solidFill>
                  <a:schemeClr val="tx1"/>
                </a:solidFill>
              </a:rPr>
              <a:t>sesuai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bagian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pekerjaan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masing-masing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sz="2800" dirty="0" err="1" smtClean="0">
                <a:solidFill>
                  <a:schemeClr val="tx1"/>
                </a:solidFill>
              </a:rPr>
              <a:t>Aplikasi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perangkat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lunak</a:t>
            </a:r>
            <a:r>
              <a:rPr lang="en-US" sz="2800" b="1" dirty="0" smtClean="0">
                <a:solidFill>
                  <a:schemeClr val="tx1"/>
                </a:solidFill>
              </a:rPr>
              <a:t>) </a:t>
            </a:r>
            <a:r>
              <a:rPr lang="en-US" sz="2800" b="1" dirty="0" err="1" smtClean="0">
                <a:solidFill>
                  <a:schemeClr val="tx1"/>
                </a:solidFill>
              </a:rPr>
              <a:t>hanya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dapat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bekerja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dengan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</a:rPr>
              <a:t> 10 </a:t>
            </a:r>
            <a:r>
              <a:rPr lang="en-US" sz="2800" dirty="0" err="1" smtClean="0">
                <a:solidFill>
                  <a:schemeClr val="tx1"/>
                </a:solidFill>
              </a:rPr>
              <a:t>pengguna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lebih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lambat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sz="2800" dirty="0" smtClean="0">
                <a:solidFill>
                  <a:schemeClr val="tx1"/>
                </a:solidFill>
              </a:rPr>
              <a:t>Dan </a:t>
            </a:r>
            <a:r>
              <a:rPr lang="en-US" sz="2800" dirty="0" err="1" smtClean="0">
                <a:solidFill>
                  <a:schemeClr val="tx1"/>
                </a:solidFill>
              </a:rPr>
              <a:t>sebagainya</a:t>
            </a:r>
            <a:endParaRPr lang="id-ID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71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" y="5940843"/>
            <a:ext cx="474008" cy="77122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SIMULASI</a:t>
            </a:r>
          </a:p>
          <a:p>
            <a:pPr marL="0" indent="0" algn="ctr">
              <a:buNone/>
            </a:pPr>
            <a:r>
              <a:rPr lang="en-US" sz="3200" dirty="0" smtClean="0"/>
              <a:t>(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kasus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sama</a:t>
            </a:r>
            <a:r>
              <a:rPr lang="en-US" sz="3200" dirty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slide </a:t>
            </a:r>
            <a:r>
              <a:rPr lang="en-US" sz="3200" dirty="0" err="1" smtClean="0"/>
              <a:t>sebelumnya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23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26565"/>
              </p:ext>
            </p:extLst>
          </p:nvPr>
        </p:nvGraphicFramePr>
        <p:xfrm>
          <a:off x="685800" y="533400"/>
          <a:ext cx="7619998" cy="4821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123"/>
                <a:gridCol w="2162610"/>
                <a:gridCol w="4741265"/>
              </a:tblGrid>
              <a:tr h="42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Aktor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Deskripsi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1280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1.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Pemilik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Orang yang bertugas dan memiliki hak akses untuk melakukan operasi pencatatan data pesanan, membuat status pengerjaan pesanan, melihat data pesanan, dan approval data pesanan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280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2.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Pelanggan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Pelanggan adalah orang yang diperbolehkan melakukan pemesanan makanan sesuai dengan hak aksesnya untuk melihat daftar menu makanan, melihat status pengerjaan, melihat status approval, dan melakukan pesanan makanan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280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3.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Kasir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Kasir adalah orang yang bertugas dan memiliki akses untuk melakukan mencatat pesanan dan melihat data pesanan yang ada di website, serta dapat mengelola daftar menu makan dan data pelanggan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5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Tips </a:t>
            </a:r>
            <a:r>
              <a:rPr lang="en-US" sz="4000" dirty="0" err="1" smtClean="0"/>
              <a:t>menentukan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Fungsional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Non </a:t>
            </a:r>
            <a:r>
              <a:rPr lang="en-US" sz="4000" dirty="0" err="1" smtClean="0"/>
              <a:t>Fungsional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fungsional</a:t>
            </a:r>
            <a:r>
              <a:rPr lang="en-US" sz="3200" dirty="0" smtClean="0"/>
              <a:t>, </a:t>
            </a:r>
            <a:r>
              <a:rPr lang="en-US" sz="3200" dirty="0" err="1" smtClean="0"/>
              <a:t>pengembang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melihat</a:t>
            </a:r>
            <a:r>
              <a:rPr lang="en-US" sz="3200" dirty="0" smtClean="0"/>
              <a:t> </a:t>
            </a:r>
            <a:r>
              <a:rPr lang="en-US" sz="3200" b="1" dirty="0" smtClean="0"/>
              <a:t>Proses </a:t>
            </a:r>
            <a:r>
              <a:rPr lang="en-US" sz="3200" b="1" dirty="0" err="1" smtClean="0"/>
              <a:t>Bisnis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telah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diusulkan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pembangunan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non </a:t>
            </a:r>
            <a:r>
              <a:rPr lang="en-US" sz="3200" dirty="0" err="1" smtClean="0"/>
              <a:t>fungsional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memperhatikan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kebutuhan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general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batasan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42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96737"/>
              </p:ext>
            </p:extLst>
          </p:nvPr>
        </p:nvGraphicFramePr>
        <p:xfrm>
          <a:off x="533400" y="533400"/>
          <a:ext cx="7848598" cy="5813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467"/>
                <a:gridCol w="4539677"/>
                <a:gridCol w="2683454"/>
              </a:tblGrid>
              <a:tr h="24245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Fungsional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aplikasi</a:t>
                      </a:r>
                      <a:r>
                        <a:rPr lang="en-US" sz="1600" dirty="0">
                          <a:effectLst/>
                        </a:rPr>
                        <a:t>)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Aktor terkait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Melihat menu makanan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Pelanggan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Melakukan Pesanan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Pelanggan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Aprroval Pesanan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Pemilik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Mencatat Pesanan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Pemilik, Kasir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Melihat status Approval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Pelanggan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Melihat Data Pesanan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Pemilik, Kasir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Membuat status pengerjaan Pesanan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Pemilik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Melihat Status Pekerjaan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Pelanggan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Melihat Bill Pembayaran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Pelanggan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Mencetak Bill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Pemilik, Kasir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Mengelola</a:t>
                      </a:r>
                      <a:r>
                        <a:rPr lang="en-US" sz="1600" dirty="0">
                          <a:effectLst/>
                        </a:rPr>
                        <a:t> Data </a:t>
                      </a:r>
                      <a:r>
                        <a:rPr lang="en-US" sz="1600" dirty="0" err="1">
                          <a:effectLst/>
                        </a:rPr>
                        <a:t>Pelanggan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Pemilik, Kasir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Mengelola Data menu makanan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Pemilik, Kasir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</a:tr>
              <a:tr h="24245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 Fungsional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Sistem (aplikasi) dapat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Memperlihatkan tampilan yang menarik dan User Friendly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Menentukan otoritas pemakaian aplikasi dan akses data sesuai dengan pekerjaan masing-masing(Pemilik, Kasir, Pelanggan).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Pelanggan dapat melakukan pemesanan berulang walaupun pesanan sebelumnya belum selesai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Dan </a:t>
                      </a:r>
                      <a:r>
                        <a:rPr lang="en-US" sz="1600" dirty="0" err="1">
                          <a:effectLst/>
                        </a:rPr>
                        <a:t>sebagainya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38" marR="628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87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3886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Fungsional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sebelumnya</a:t>
            </a:r>
            <a:r>
              <a:rPr lang="en-US" sz="3200" dirty="0" smtClean="0"/>
              <a:t>,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ketika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desain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    </a:t>
            </a:r>
            <a:r>
              <a:rPr lang="en-US" sz="3200" b="1" u="sng" dirty="0" smtClean="0"/>
              <a:t>Use case </a:t>
            </a:r>
          </a:p>
          <a:p>
            <a:pPr marL="0" indent="0" algn="just">
              <a:buNone/>
            </a:pPr>
            <a:r>
              <a:rPr lang="en-US" sz="3200" dirty="0" err="1" smtClean="0"/>
              <a:t>Namun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mengetahui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merancang</a:t>
            </a:r>
            <a:r>
              <a:rPr lang="en-US" sz="3200" dirty="0" smtClean="0"/>
              <a:t> </a:t>
            </a:r>
            <a:r>
              <a:rPr lang="en-US" sz="3200" dirty="0" err="1" smtClean="0"/>
              <a:t>usecase</a:t>
            </a:r>
            <a:r>
              <a:rPr lang="en-US" sz="3200" dirty="0" smtClean="0"/>
              <a:t>,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pelajari</a:t>
            </a:r>
            <a:r>
              <a:rPr lang="en-US" sz="3200" dirty="0" smtClean="0"/>
              <a:t> </a:t>
            </a:r>
            <a:r>
              <a:rPr lang="en-US" sz="3200" dirty="0" err="1" smtClean="0"/>
              <a:t>nanti</a:t>
            </a:r>
            <a:r>
              <a:rPr lang="en-US" sz="3200" dirty="0" smtClean="0"/>
              <a:t> </a:t>
            </a:r>
            <a:r>
              <a:rPr lang="en-US" sz="3200" dirty="0" err="1" smtClean="0"/>
              <a:t>ketika</a:t>
            </a:r>
            <a:r>
              <a:rPr lang="en-US" sz="3200" dirty="0" smtClean="0"/>
              <a:t> </a:t>
            </a:r>
            <a:r>
              <a:rPr lang="en-US" sz="3200" dirty="0" err="1" smtClean="0"/>
              <a:t>mengambil</a:t>
            </a:r>
            <a:r>
              <a:rPr lang="en-US" sz="3200" dirty="0" smtClean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Kuliah</a:t>
            </a:r>
            <a:r>
              <a:rPr lang="en-US" sz="3200" dirty="0" smtClean="0"/>
              <a:t> </a:t>
            </a:r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Perancangan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Informasi</a:t>
            </a:r>
            <a:r>
              <a:rPr lang="en-US" sz="3200" b="1" dirty="0" smtClean="0"/>
              <a:t> (APSI) di semester III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641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762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Gambaran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Fungsional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APSI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533400"/>
            <a:ext cx="678180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3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1 RE-process.eps                                             001057BBMacintosh HD                   B8AA5F2E: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7315200" cy="4953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90800" y="838200"/>
            <a:ext cx="4038600" cy="5105400"/>
          </a:xfrm>
          <a:prstGeom prst="rect">
            <a:avLst/>
          </a:prstGeom>
          <a:solidFill>
            <a:schemeClr val="lt1">
              <a:alpha val="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23835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Elisitasi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ditujukan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(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),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lain yang </a:t>
            </a:r>
            <a:r>
              <a:rPr lang="en-US" sz="2800" dirty="0" err="1" smtClean="0"/>
              <a:t>berkepentingan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(</a:t>
            </a:r>
            <a:r>
              <a:rPr lang="en-US" sz="2800" dirty="0" err="1" smtClean="0"/>
              <a:t>Sommerville</a:t>
            </a:r>
            <a:r>
              <a:rPr lang="en-US" sz="2800" dirty="0" smtClean="0"/>
              <a:t> and sawyer, 2007)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486400"/>
            <a:ext cx="4089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/>
              <a:t>Definisi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Elisitasi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601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err="1" smtClean="0"/>
              <a:t>Mengetahui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yang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dipecahkan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mengenali</a:t>
            </a:r>
            <a:r>
              <a:rPr lang="en-US" sz="3200" dirty="0" smtClean="0"/>
              <a:t> </a:t>
            </a:r>
            <a:r>
              <a:rPr lang="en-US" sz="3200" dirty="0" err="1" smtClean="0"/>
              <a:t>batasan-batasan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endParaRPr lang="en-US" sz="32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err="1" smtClean="0"/>
              <a:t>Mengenali</a:t>
            </a:r>
            <a:r>
              <a:rPr lang="en-US" sz="3200" dirty="0" smtClean="0"/>
              <a:t> </a:t>
            </a:r>
            <a:r>
              <a:rPr lang="en-US" sz="3200" dirty="0" err="1" smtClean="0"/>
              <a:t>siapa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stakeholder (</a:t>
            </a:r>
            <a:r>
              <a:rPr lang="en-US" sz="3200" dirty="0" err="1" smtClean="0"/>
              <a:t>pengguna</a:t>
            </a:r>
            <a:r>
              <a:rPr lang="en-US" sz="3200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5393340"/>
            <a:ext cx="39768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/>
              <a:t>Tujuan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Elisitasi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972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483" y="685800"/>
            <a:ext cx="83775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tahap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hal</a:t>
            </a:r>
            <a:r>
              <a:rPr lang="en-US" sz="3600" dirty="0" smtClean="0"/>
              <a:t> yang </a:t>
            </a:r>
            <a:r>
              <a:rPr lang="en-US" sz="3600" dirty="0" err="1" smtClean="0"/>
              <a:t>penting</a:t>
            </a:r>
            <a:r>
              <a:rPr lang="en-US" sz="3600" dirty="0" smtClean="0"/>
              <a:t> </a:t>
            </a:r>
            <a:r>
              <a:rPr lang="en-US" sz="3600" dirty="0" err="1" smtClean="0"/>
              <a:t>diperlukan</a:t>
            </a:r>
            <a:r>
              <a:rPr lang="en-US" sz="3600" dirty="0" smtClean="0"/>
              <a:t> 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err="1" smtClean="0"/>
              <a:t>Penentuan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Fungsional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non </a:t>
            </a:r>
            <a:r>
              <a:rPr lang="en-US" sz="3600" dirty="0" err="1" smtClean="0"/>
              <a:t>Fungsional</a:t>
            </a:r>
            <a:endParaRPr lang="en-US" sz="3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err="1" smtClean="0"/>
              <a:t>Penentuan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</a:t>
            </a:r>
            <a:r>
              <a:rPr lang="en-US" sz="3600" dirty="0" smtClean="0"/>
              <a:t> </a:t>
            </a:r>
            <a:r>
              <a:rPr lang="en-US" sz="3600" dirty="0" err="1" smtClean="0"/>
              <a:t>muka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56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95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/>
              <a:t>Pernyataan</a:t>
            </a:r>
            <a:r>
              <a:rPr lang="en-US" sz="3600" dirty="0" smtClean="0"/>
              <a:t> </a:t>
            </a:r>
            <a:r>
              <a:rPr lang="en-US" sz="3600" dirty="0" err="1" smtClean="0"/>
              <a:t>layanan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yang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disediakan</a:t>
            </a:r>
            <a:r>
              <a:rPr lang="en-US" sz="3600" dirty="0" smtClean="0"/>
              <a:t>, </a:t>
            </a:r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beraksi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input </a:t>
            </a:r>
            <a:r>
              <a:rPr lang="en-US" sz="3600" dirty="0" err="1" smtClean="0"/>
              <a:t>tertentu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situasi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239434"/>
            <a:ext cx="6340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Definisi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Kebutuhan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Fungsional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474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926279" cy="47024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err="1"/>
              <a:t>C</a:t>
            </a:r>
            <a:r>
              <a:rPr lang="en-US" b="1" dirty="0" err="1" smtClean="0"/>
              <a:t>ontoh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pengidentifikasian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.</a:t>
            </a:r>
            <a:endParaRPr lang="id-ID" dirty="0"/>
          </a:p>
          <a:p>
            <a:pPr lvl="0" algn="just"/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data yang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dijurnal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fi-FI" dirty="0"/>
              <a:t>Informasi neraca keuangan bisa saya lihat kapan saja</a:t>
            </a:r>
            <a:r>
              <a:rPr lang="fi-FI" dirty="0" smtClean="0"/>
              <a:t>.</a:t>
            </a:r>
          </a:p>
          <a:p>
            <a:pPr marL="0" indent="0" algn="just">
              <a:buNone/>
            </a:pPr>
            <a:endParaRPr lang="id-ID" dirty="0"/>
          </a:p>
          <a:p>
            <a:pPr lvl="0"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47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45930"/>
            <a:ext cx="7926279" cy="470247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i-FI" sz="3200" b="1" dirty="0" smtClean="0">
                <a:solidFill>
                  <a:schemeClr val="tx1"/>
                </a:solidFill>
              </a:rPr>
              <a:t>Contoh</a:t>
            </a:r>
            <a:r>
              <a:rPr lang="fi-FI" sz="3200" b="1" dirty="0">
                <a:solidFill>
                  <a:schemeClr val="tx1"/>
                </a:solidFill>
              </a:rPr>
              <a:t> </a:t>
            </a:r>
            <a:r>
              <a:rPr lang="fi-FI" sz="3200" b="1" dirty="0" smtClean="0">
                <a:solidFill>
                  <a:schemeClr val="tx1"/>
                </a:solidFill>
              </a:rPr>
              <a:t>lanjutan</a:t>
            </a:r>
            <a:endParaRPr lang="fi-FI" sz="3200" b="1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fi-FI" dirty="0">
                <a:solidFill>
                  <a:schemeClr val="tx1"/>
                </a:solidFill>
              </a:rPr>
              <a:t>K</a:t>
            </a:r>
            <a:r>
              <a:rPr lang="fi-FI" dirty="0" smtClean="0">
                <a:solidFill>
                  <a:schemeClr val="tx1"/>
                </a:solidFill>
              </a:rPr>
              <a:t>ebutuhan </a:t>
            </a:r>
            <a:r>
              <a:rPr lang="fi-FI" dirty="0">
                <a:solidFill>
                  <a:schemeClr val="tx1"/>
                </a:solidFill>
              </a:rPr>
              <a:t>“</a:t>
            </a:r>
            <a:r>
              <a:rPr lang="fi-FI" sz="3200" b="1" dirty="0">
                <a:solidFill>
                  <a:schemeClr val="tx1"/>
                </a:solidFill>
              </a:rPr>
              <a:t>data yang dimasukkan oleh bagian penjualan bisa langsung dijurnal</a:t>
            </a:r>
            <a:r>
              <a:rPr lang="fi-FI" dirty="0">
                <a:solidFill>
                  <a:schemeClr val="tx1"/>
                </a:solidFill>
              </a:rPr>
              <a:t>” setelah dianalisis, diklasifikasikan dan diterjemahkan, dapat menghasilkan pendefinisian kebutuhan </a:t>
            </a:r>
            <a:r>
              <a:rPr lang="en-US" dirty="0" err="1" smtClean="0">
                <a:solidFill>
                  <a:schemeClr val="tx1"/>
                </a:solidFill>
              </a:rPr>
              <a:t>fungsional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sebagai </a:t>
            </a:r>
            <a:r>
              <a:rPr lang="fi-FI" dirty="0">
                <a:solidFill>
                  <a:schemeClr val="tx1"/>
                </a:solidFill>
              </a:rPr>
              <a:t>berikut.</a:t>
            </a:r>
            <a:endParaRPr lang="id-ID" dirty="0">
              <a:solidFill>
                <a:schemeClr val="tx1"/>
              </a:solidFill>
            </a:endParaRPr>
          </a:p>
          <a:p>
            <a:pPr lvl="1" algn="just"/>
            <a:r>
              <a:rPr lang="en-US" sz="3200" b="1" dirty="0" err="1" smtClean="0">
                <a:solidFill>
                  <a:schemeClr val="tx1"/>
                </a:solidFill>
              </a:rPr>
              <a:t>Entri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rekam</a:t>
            </a:r>
            <a:r>
              <a:rPr lang="en-US" sz="3200" b="1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transaksi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penjualan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  <a:p>
            <a:pPr lvl="1" algn="just"/>
            <a:r>
              <a:rPr lang="en-US" sz="3200" b="1" dirty="0">
                <a:solidFill>
                  <a:schemeClr val="tx1"/>
                </a:solidFill>
              </a:rPr>
              <a:t>Retrieve data </a:t>
            </a:r>
            <a:r>
              <a:rPr lang="en-US" sz="2400" dirty="0" err="1">
                <a:solidFill>
                  <a:schemeClr val="tx1"/>
                </a:solidFill>
              </a:rPr>
              <a:t>transaksi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penjualan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periode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periode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sesuai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inputan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periode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diinputkan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keyboard).</a:t>
            </a:r>
            <a:endParaRPr lang="id-ID" sz="2400" dirty="0">
              <a:solidFill>
                <a:schemeClr val="tx1"/>
              </a:solidFill>
            </a:endParaRPr>
          </a:p>
          <a:p>
            <a:pPr lvl="1" algn="just"/>
            <a:r>
              <a:rPr lang="en-US" sz="3200" b="1" dirty="0" err="1">
                <a:solidFill>
                  <a:schemeClr val="tx1"/>
                </a:solidFill>
              </a:rPr>
              <a:t>Rekam</a:t>
            </a:r>
            <a:r>
              <a:rPr lang="en-US" sz="3200" b="1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akumulasi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transaksi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penjualan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periode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jurnal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umum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berikut</a:t>
            </a:r>
            <a:r>
              <a:rPr lang="en-US" sz="2400" dirty="0">
                <a:solidFill>
                  <a:schemeClr val="tx1"/>
                </a:solidFill>
              </a:rPr>
              <a:t> account </a:t>
            </a:r>
            <a:r>
              <a:rPr lang="en-US" sz="2400" dirty="0" err="1">
                <a:solidFill>
                  <a:schemeClr val="tx1"/>
                </a:solidFill>
              </a:rPr>
              <a:t>pasangannya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kas</a:t>
            </a:r>
            <a:r>
              <a:rPr lang="en-US" sz="2400" dirty="0">
                <a:solidFill>
                  <a:schemeClr val="tx1"/>
                </a:solidFill>
              </a:rPr>
              <a:t>).</a:t>
            </a:r>
            <a:endParaRPr lang="id-ID" sz="2400" dirty="0">
              <a:solidFill>
                <a:schemeClr val="tx1"/>
              </a:solidFill>
            </a:endParaRPr>
          </a:p>
          <a:p>
            <a:pPr algn="just"/>
            <a:endParaRPr lang="id-ID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dirty="0">
              <a:solidFill>
                <a:schemeClr val="tx1"/>
              </a:solidFill>
            </a:endParaRPr>
          </a:p>
          <a:p>
            <a:pPr lvl="0" algn="just"/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9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Definisi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 Non </a:t>
            </a:r>
            <a:r>
              <a:rPr lang="en-US" sz="3600" dirty="0" err="1" smtClean="0"/>
              <a:t>Fungsional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/>
              <a:t>Batasan</a:t>
            </a:r>
            <a:r>
              <a:rPr lang="en-US" sz="3600" dirty="0" smtClean="0"/>
              <a:t> </a:t>
            </a:r>
            <a:r>
              <a:rPr lang="en-US" sz="3600" dirty="0" err="1" smtClean="0"/>
              <a:t>layanan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ditawarkan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batasan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r>
              <a:rPr lang="en-US" sz="3600" dirty="0" smtClean="0"/>
              <a:t>, </a:t>
            </a:r>
            <a:r>
              <a:rPr lang="en-US" sz="3600" dirty="0" err="1" smtClean="0"/>
              <a:t>batasan</a:t>
            </a:r>
            <a:r>
              <a:rPr lang="en-US" sz="3600" dirty="0" smtClean="0"/>
              <a:t> </a:t>
            </a:r>
            <a:r>
              <a:rPr lang="en-US" sz="3600" dirty="0" err="1" smtClean="0"/>
              <a:t>pengembangan</a:t>
            </a:r>
            <a:r>
              <a:rPr lang="en-US" sz="3600" dirty="0"/>
              <a:t> </a:t>
            </a:r>
            <a:r>
              <a:rPr lang="en-US" sz="3600" dirty="0" smtClean="0"/>
              <a:t>proses, </a:t>
            </a:r>
            <a:r>
              <a:rPr lang="en-US" sz="3600" dirty="0" err="1" smtClean="0"/>
              <a:t>instalasi</a:t>
            </a:r>
            <a:r>
              <a:rPr lang="en-US" sz="3600" dirty="0" smtClean="0"/>
              <a:t> </a:t>
            </a:r>
            <a:r>
              <a:rPr lang="en-US" sz="3600" dirty="0" err="1" smtClean="0"/>
              <a:t>jaringan</a:t>
            </a:r>
            <a:r>
              <a:rPr lang="en-US" sz="3600" dirty="0" smtClean="0"/>
              <a:t> </a:t>
            </a:r>
            <a:r>
              <a:rPr lang="en-US" sz="3600" dirty="0" err="1" smtClean="0"/>
              <a:t>pendukung</a:t>
            </a:r>
            <a:r>
              <a:rPr lang="en-US" sz="3600" dirty="0" smtClean="0"/>
              <a:t>,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pendukung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sebagainya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17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720</TotalTime>
  <Words>672</Words>
  <Application>Microsoft Office PowerPoint</Application>
  <PresentationFormat>On-screen Show (4:3)</PresentationFormat>
  <Paragraphs>109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NewsPrint</vt:lpstr>
      <vt:lpstr> Penggalian Kebutuhan; Modul Elisitasi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Definisi Kebutuhan Non Fungsional</vt:lpstr>
      <vt:lpstr>PowerPoint Presentation</vt:lpstr>
      <vt:lpstr>PowerPoint Presentation</vt:lpstr>
      <vt:lpstr>Pendefinisian Aktor</vt:lpstr>
      <vt:lpstr>Tips menentukan kebutuhan Fungsional dan Non Fungsional</vt:lpstr>
      <vt:lpstr>PowerPoint Presentation</vt:lpstr>
      <vt:lpstr>PowerPoint Presentation</vt:lpstr>
      <vt:lpstr>Gambaran Fungsional dalam APSI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Menggali Kebutuhan PL</dc:title>
  <dc:creator>hanung</dc:creator>
  <cp:lastModifiedBy>hanung</cp:lastModifiedBy>
  <cp:revision>110</cp:revision>
  <dcterms:created xsi:type="dcterms:W3CDTF">2016-02-08T09:01:06Z</dcterms:created>
  <dcterms:modified xsi:type="dcterms:W3CDTF">2016-03-07T05:03:23Z</dcterms:modified>
</cp:coreProperties>
</file>