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79" r:id="rId7"/>
    <p:sldId id="269" r:id="rId8"/>
    <p:sldId id="268" r:id="rId9"/>
    <p:sldId id="264" r:id="rId10"/>
    <p:sldId id="270" r:id="rId11"/>
    <p:sldId id="280" r:id="rId12"/>
    <p:sldId id="271" r:id="rId13"/>
    <p:sldId id="273" r:id="rId14"/>
    <p:sldId id="27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705532"/>
    <a:srgbClr val="986F38"/>
    <a:srgbClr val="4FD165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97088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3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5" cy="519197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144383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2207359"/>
            <a:ext cx="7016195" cy="351221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177135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youtube.com/watch?v=CJS-ZpUbI4Y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methyst070188.files.wordpress.com/2010/09/rpl-1.pp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039" y="2741825"/>
            <a:ext cx="4412890" cy="137434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Rekayasa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704" y="4345229"/>
            <a:ext cx="4110225" cy="76352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Pendahuluan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Prinsip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Rekayasa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Lunak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07069" y="6024985"/>
            <a:ext cx="6400800" cy="610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Heru </a:t>
            </a:r>
            <a:r>
              <a:rPr lang="en-US" dirty="0" err="1" smtClean="0">
                <a:solidFill>
                  <a:schemeClr val="tx1"/>
                </a:solidFill>
              </a:rPr>
              <a:t>Nugroho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S.Si</a:t>
            </a:r>
            <a:r>
              <a:rPr lang="en-US" dirty="0" smtClean="0">
                <a:solidFill>
                  <a:schemeClr val="tx1"/>
                </a:solidFill>
              </a:rPr>
              <a:t>., M.T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Widhi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Yunarso</a:t>
            </a:r>
            <a:r>
              <a:rPr lang="en-US" dirty="0">
                <a:solidFill>
                  <a:schemeClr val="tx1"/>
                </a:solidFill>
              </a:rPr>
              <a:t>, S.T., M.MT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62" y="222195"/>
            <a:ext cx="1981200" cy="790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555" y="55533"/>
            <a:ext cx="580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Blog : http</a:t>
            </a:r>
            <a:r>
              <a:rPr lang="en-US" b="1" dirty="0"/>
              <a:t>://</a:t>
            </a:r>
            <a:r>
              <a:rPr lang="en-US" b="1" dirty="0" smtClean="0"/>
              <a:t>herunugroho.staff.telkomuniversity.ac.id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43555" y="424865"/>
            <a:ext cx="580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Email : heru@tass.telkomuniversity.ac.id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43555" y="794197"/>
            <a:ext cx="580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CP : 081394322043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250" y="222195"/>
            <a:ext cx="7016195" cy="9162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>
                <a:solidFill>
                  <a:srgbClr val="0070C0"/>
                </a:solidFill>
              </a:rPr>
              <a:t>Definisi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Rekayasa</a:t>
            </a:r>
            <a:r>
              <a:rPr lang="en-US" b="1" dirty="0">
                <a:solidFill>
                  <a:srgbClr val="0070C0"/>
                </a:solidFill>
              </a:rPr>
              <a:t> PL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250" y="1138426"/>
            <a:ext cx="6855255" cy="5344674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0070C0"/>
                </a:solidFill>
              </a:rPr>
              <a:t>Disiplin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ilmu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yg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membahas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semua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aspek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perangkat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lunak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mulai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tahap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awal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spesifikasi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sistem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sampai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pemeliharaan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sistem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mampu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n-US" b="1" dirty="0" err="1">
                <a:solidFill>
                  <a:srgbClr val="FF0000"/>
                </a:solidFill>
              </a:rPr>
              <a:t>Tepat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waktu</a:t>
            </a:r>
            <a:endParaRPr lang="en-US" b="1" dirty="0">
              <a:solidFill>
                <a:srgbClr val="FF0000"/>
              </a:solidFill>
            </a:endParaRPr>
          </a:p>
          <a:p>
            <a:pPr lvl="1" algn="just"/>
            <a:r>
              <a:rPr lang="en-US" dirty="0" err="1">
                <a:solidFill>
                  <a:schemeClr val="accent3"/>
                </a:solidFill>
              </a:rPr>
              <a:t>Tepat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anggaran</a:t>
            </a:r>
            <a:endParaRPr lang="en-US" dirty="0">
              <a:solidFill>
                <a:schemeClr val="accent3"/>
              </a:solidFill>
            </a:endParaRPr>
          </a:p>
          <a:p>
            <a:pPr lvl="1" algn="just"/>
            <a:r>
              <a:rPr lang="en-US" b="1" dirty="0" err="1">
                <a:solidFill>
                  <a:schemeClr val="tx1"/>
                </a:solidFill>
              </a:rPr>
              <a:t>Meningkatkan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kinerja</a:t>
            </a:r>
            <a:endParaRPr lang="en-US" b="1" dirty="0">
              <a:solidFill>
                <a:schemeClr val="tx1"/>
              </a:solidFill>
            </a:endParaRPr>
          </a:p>
          <a:p>
            <a:pPr lvl="1" algn="just"/>
            <a:r>
              <a:rPr lang="en-US" b="1" dirty="0" err="1">
                <a:solidFill>
                  <a:schemeClr val="accent6"/>
                </a:solidFill>
              </a:rPr>
              <a:t>Mengoperasikan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prosedur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sistem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dengan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benar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Sesuai</a:t>
            </a:r>
            <a:r>
              <a:rPr lang="en-US" dirty="0" smtClean="0">
                <a:solidFill>
                  <a:schemeClr val="tx1"/>
                </a:solidFill>
              </a:rPr>
              <a:t> Proses </a:t>
            </a:r>
            <a:r>
              <a:rPr lang="en-US" dirty="0" err="1" smtClean="0">
                <a:solidFill>
                  <a:schemeClr val="tx1"/>
                </a:solidFill>
              </a:rPr>
              <a:t>Bisnis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  <p:pic>
        <p:nvPicPr>
          <p:cNvPr id="3" name="Apa Itu Rekayasa Kebutuhan Perangkat Luna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" y="32657"/>
            <a:ext cx="9037425" cy="5992328"/>
          </a:xfrm>
        </p:spPr>
      </p:pic>
      <p:sp>
        <p:nvSpPr>
          <p:cNvPr id="2" name="Rectangle 1"/>
          <p:cNvSpPr/>
          <p:nvPr/>
        </p:nvSpPr>
        <p:spPr>
          <a:xfrm>
            <a:off x="1365195" y="6229202"/>
            <a:ext cx="6719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www.youtube.com/watch?v=CJS-ZpUbI4Y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250" y="222195"/>
            <a:ext cx="7016195" cy="9162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Tujuan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Rekayasa</a:t>
            </a:r>
            <a:r>
              <a:rPr lang="en-US" b="1" dirty="0">
                <a:solidFill>
                  <a:srgbClr val="0070C0"/>
                </a:solidFill>
              </a:rPr>
              <a:t> PL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250" y="1443835"/>
            <a:ext cx="6855255" cy="53446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Perangkat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dihasilkan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kebutuhan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diinginkan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7030A0"/>
                </a:solidFill>
              </a:rPr>
              <a:t>Dapat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beroperasi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di </a:t>
            </a:r>
            <a:r>
              <a:rPr lang="en-US" b="1" dirty="0" err="1">
                <a:solidFill>
                  <a:srgbClr val="7030A0"/>
                </a:solidFill>
              </a:rPr>
              <a:t>lingkungan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sebenarnya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b="1" dirty="0" err="1" smtClean="0">
                <a:solidFill>
                  <a:srgbClr val="00B050"/>
                </a:solidFill>
              </a:rPr>
              <a:t>Memberikan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manfaat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bagi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pemakai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menggunakannya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b="1" dirty="0" err="1"/>
              <a:t>B</a:t>
            </a:r>
            <a:r>
              <a:rPr lang="en-US" b="1" dirty="0" err="1" smtClean="0"/>
              <a:t>iaya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dikeluarkan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membuatnya</a:t>
            </a:r>
            <a:r>
              <a:rPr lang="en-US" b="1" dirty="0"/>
              <a:t> </a:t>
            </a:r>
            <a:r>
              <a:rPr lang="en-US" b="1" dirty="0" err="1"/>
              <a:t>rendah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anggaran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ditetapkan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b="1" dirty="0" err="1" smtClean="0">
                <a:solidFill>
                  <a:schemeClr val="accent6"/>
                </a:solidFill>
              </a:rPr>
              <a:t>Tepat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pembuatan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penyerahan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pemakai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instalasinya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b="1" dirty="0" err="1" smtClean="0">
                <a:solidFill>
                  <a:schemeClr val="accent2"/>
                </a:solidFill>
              </a:rPr>
              <a:t>Setiap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tahap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pekerjaan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terjamin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kualitasnya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terdokumentasi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dapat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dipertanggungjawabkan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kebenarannya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verifikasi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validasi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45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250" y="222195"/>
            <a:ext cx="7016195" cy="9162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Kategori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" y="1443835"/>
            <a:ext cx="9061797" cy="50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250" y="222195"/>
            <a:ext cx="7016195" cy="9162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Karakteristik</a:t>
            </a:r>
            <a:r>
              <a:rPr lang="en-US" b="1" dirty="0" smtClean="0">
                <a:solidFill>
                  <a:srgbClr val="0070C0"/>
                </a:solidFill>
              </a:rPr>
              <a:t> PL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250" y="1291131"/>
            <a:ext cx="6855255" cy="53446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Menurut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Ian </a:t>
            </a:r>
            <a:r>
              <a:rPr lang="en-US" dirty="0" err="1">
                <a:solidFill>
                  <a:schemeClr val="tx1"/>
                </a:solidFill>
              </a:rPr>
              <a:t>Sommerville</a:t>
            </a:r>
            <a:r>
              <a:rPr lang="en-US" dirty="0">
                <a:solidFill>
                  <a:schemeClr val="tx1"/>
                </a:solidFill>
              </a:rPr>
              <a:t> [2],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Karakteristik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Maintanability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Dirawat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memenuhi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kebutuhan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Reliable / Dependability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dipercaya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b="1" dirty="0" err="1">
                <a:solidFill>
                  <a:srgbClr val="0070C0"/>
                </a:solidFill>
              </a:rPr>
              <a:t>Efisien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efisien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resource </a:t>
            </a:r>
          </a:p>
          <a:p>
            <a:pPr algn="just"/>
            <a:r>
              <a:rPr lang="en-US" b="1" dirty="0">
                <a:solidFill>
                  <a:srgbClr val="7030A0"/>
                </a:solidFill>
              </a:rPr>
              <a:t>Usability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direncanakan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250" y="222195"/>
            <a:ext cx="7016195" cy="9162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Referensi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250" y="1443836"/>
            <a:ext cx="6855255" cy="534467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[1] Roger Pressman, “Software Engineering A Practitioner’s Approach”, 6th Edition, Mc </a:t>
            </a:r>
            <a:r>
              <a:rPr lang="en-US" dirty="0" err="1">
                <a:solidFill>
                  <a:schemeClr val="tx1"/>
                </a:solidFill>
              </a:rPr>
              <a:t>GrawHill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[2] Ian Somerville, “Software Engineering”, 5th &amp; 6th Edition, Addison-Wesley.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[3] Hira L. </a:t>
            </a:r>
            <a:r>
              <a:rPr lang="en-US" dirty="0" err="1">
                <a:solidFill>
                  <a:schemeClr val="tx1"/>
                </a:solidFill>
              </a:rPr>
              <a:t>Zoro</a:t>
            </a:r>
            <a:r>
              <a:rPr lang="en-US" dirty="0">
                <a:solidFill>
                  <a:schemeClr val="tx1"/>
                </a:solidFill>
              </a:rPr>
              <a:t>, “Introduction to Software Engineering”, International Seminar and Tutorial on Software Engineering for Real Time Systems, </a:t>
            </a:r>
            <a:r>
              <a:rPr lang="en-US" dirty="0" err="1">
                <a:solidFill>
                  <a:schemeClr val="tx1"/>
                </a:solidFill>
              </a:rPr>
              <a:t>Institut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Bandung &amp; </a:t>
            </a:r>
            <a:r>
              <a:rPr lang="en-US" dirty="0" err="1">
                <a:solidFill>
                  <a:schemeClr val="tx1"/>
                </a:solidFill>
              </a:rPr>
              <a:t>Universite</a:t>
            </a:r>
            <a:r>
              <a:rPr lang="en-US" dirty="0">
                <a:solidFill>
                  <a:schemeClr val="tx1"/>
                </a:solidFill>
              </a:rPr>
              <a:t> Thomson, Bandung, </a:t>
            </a:r>
            <a:r>
              <a:rPr lang="en-US" dirty="0" err="1">
                <a:solidFill>
                  <a:schemeClr val="tx1"/>
                </a:solidFill>
              </a:rPr>
              <a:t>Maret</a:t>
            </a:r>
            <a:r>
              <a:rPr lang="en-US" dirty="0">
                <a:solidFill>
                  <a:schemeClr val="tx1"/>
                </a:solidFill>
              </a:rPr>
              <a:t> 1999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[4]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amethyst070188.files.wordpress.com/2010/09/rpl-1.ppt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00"/>
            <a:ext cx="7924190" cy="5321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Presensi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RFID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mempergunakannya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.</a:t>
            </a:r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oleransi</a:t>
            </a:r>
            <a:r>
              <a:rPr lang="en-US" dirty="0" smtClean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 smtClean="0"/>
              <a:t>diperkuliahan</a:t>
            </a:r>
            <a:endParaRPr lang="en-US" dirty="0"/>
          </a:p>
          <a:p>
            <a:pPr algn="just"/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enin</a:t>
            </a:r>
            <a:r>
              <a:rPr lang="en-US" dirty="0" smtClean="0"/>
              <a:t> </a:t>
            </a:r>
            <a:r>
              <a:rPr lang="en-US" dirty="0"/>
              <a:t>s/d </a:t>
            </a:r>
            <a:r>
              <a:rPr lang="en-US" dirty="0" err="1" smtClean="0"/>
              <a:t>Rabu</a:t>
            </a:r>
            <a:r>
              <a:rPr lang="en-US" dirty="0" smtClean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, </a:t>
            </a:r>
            <a:r>
              <a:rPr lang="en-US" dirty="0" err="1" smtClean="0"/>
              <a:t>Kamis-Jumat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sopan</a:t>
            </a:r>
            <a:r>
              <a:rPr lang="en-US" dirty="0"/>
              <a:t> (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berkerah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bersepatu</a:t>
            </a:r>
            <a:r>
              <a:rPr lang="en-US" dirty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00"/>
            <a:ext cx="7924190" cy="5321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mencontek</a:t>
            </a:r>
            <a:r>
              <a:rPr lang="en-US" dirty="0"/>
              <a:t>,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assessment, plagiarism, </a:t>
            </a:r>
            <a:r>
              <a:rPr lang="en-US" dirty="0" err="1"/>
              <a:t>pemalsuan</a:t>
            </a:r>
            <a:r>
              <a:rPr lang="en-US" dirty="0"/>
              <a:t> TTD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titip</a:t>
            </a:r>
            <a:r>
              <a:rPr lang="en-US" dirty="0"/>
              <a:t> RFID,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diperkenankan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smtClean="0"/>
              <a:t>RPL (</a:t>
            </a:r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E)</a:t>
            </a:r>
            <a:endParaRPr lang="en-US" dirty="0"/>
          </a:p>
          <a:p>
            <a:pPr algn="just"/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HAPE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kawan-kawannya</a:t>
            </a:r>
            <a:r>
              <a:rPr lang="en-US" dirty="0"/>
              <a:t>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notebook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berinisial</a:t>
            </a:r>
            <a:r>
              <a:rPr lang="en-US" dirty="0"/>
              <a:t> HRO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74900"/>
            <a:ext cx="7177135" cy="5321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90" y="2360065"/>
            <a:ext cx="7364876" cy="2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684885"/>
          </a:xfrm>
        </p:spPr>
        <p:txBody>
          <a:bodyPr>
            <a:normAutofit/>
          </a:bodyPr>
          <a:lstStyle/>
          <a:p>
            <a:r>
              <a:rPr lang="sv-SE" dirty="0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Bayangkan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dibangun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rumah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Bagaimana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pembangunan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rumah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anda</a:t>
            </a:r>
            <a:r>
              <a:rPr lang="en-US" dirty="0" smtClean="0">
                <a:solidFill>
                  <a:schemeClr val="tx1"/>
                </a:solidFill>
              </a:rPr>
              <a:t>????</a:t>
            </a:r>
            <a:endParaRPr lang="en-US" dirty="0">
              <a:solidFill>
                <a:schemeClr val="tx1"/>
              </a:solidFill>
            </a:endParaRPr>
          </a:p>
          <a:p>
            <a:pPr lvl="1" algn="just"/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membangun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cepat</a:t>
            </a:r>
            <a:r>
              <a:rPr lang="en-US" dirty="0">
                <a:solidFill>
                  <a:schemeClr val="tx1"/>
                </a:solidFill>
              </a:rPr>
              <a:t> ? (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berumur</a:t>
            </a:r>
            <a:r>
              <a:rPr lang="en-US" dirty="0">
                <a:solidFill>
                  <a:schemeClr val="tx1"/>
                </a:solidFill>
              </a:rPr>
              <a:t> 14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)…</a:t>
            </a:r>
          </a:p>
          <a:p>
            <a:pPr lvl="1" algn="just"/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pengembang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pPr lvl="1" algn="just"/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mempekerjakan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seorang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arsitek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mendesain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awal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Apakah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dihasilkan</a:t>
            </a:r>
            <a:r>
              <a:rPr lang="en-US" dirty="0">
                <a:solidFill>
                  <a:schemeClr val="tx1"/>
                </a:solidFill>
              </a:rPr>
              <a:t> ????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684885"/>
          </a:xfrm>
        </p:spPr>
        <p:txBody>
          <a:bodyPr>
            <a:normAutofit/>
          </a:bodyPr>
          <a:lstStyle/>
          <a:p>
            <a:r>
              <a:rPr lang="sv-SE" dirty="0"/>
              <a:t>Misconception</a:t>
            </a:r>
            <a:endParaRPr lang="en-US" dirty="0"/>
          </a:p>
        </p:txBody>
      </p:sp>
      <p:pic>
        <p:nvPicPr>
          <p:cNvPr id="5" name="Picture 5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40" y="1706312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65" y="1630112"/>
            <a:ext cx="21367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i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40" y="1630112"/>
            <a:ext cx="20494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40" y="4220912"/>
            <a:ext cx="2286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ic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03" y="4297112"/>
            <a:ext cx="20907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ic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40" y="4220912"/>
            <a:ext cx="24384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684885"/>
          </a:xfrm>
        </p:spPr>
        <p:txBody>
          <a:bodyPr>
            <a:normAutofit/>
          </a:bodyPr>
          <a:lstStyle/>
          <a:p>
            <a:r>
              <a:rPr lang="sv-SE" dirty="0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Bagaiamana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dgn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membangun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Software </a:t>
            </a:r>
            <a:r>
              <a:rPr lang="en-US" dirty="0">
                <a:solidFill>
                  <a:schemeClr val="tx1"/>
                </a:solidFill>
              </a:rPr>
              <a:t>development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persoalan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sederhana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solusi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komputasi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berfikir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sejenak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menghadap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komputer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mengetikkan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baris</a:t>
            </a:r>
            <a:r>
              <a:rPr lang="en-US" dirty="0">
                <a:solidFill>
                  <a:schemeClr val="tx1"/>
                </a:solidFill>
              </a:rPr>
              <a:t> demi </a:t>
            </a:r>
            <a:r>
              <a:rPr lang="en-US" dirty="0" err="1">
                <a:solidFill>
                  <a:schemeClr val="tx1"/>
                </a:solidFill>
              </a:rPr>
              <a:t>baris</a:t>
            </a:r>
            <a:r>
              <a:rPr lang="en-US" dirty="0">
                <a:solidFill>
                  <a:schemeClr val="tx1"/>
                </a:solidFill>
              </a:rPr>
              <a:t> code.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kertas-kertas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perancangan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aristektur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algoritma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rinci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rancangan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kepala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memerlukan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Rekayasa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Perangkat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Lunak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684885"/>
          </a:xfrm>
        </p:spPr>
        <p:txBody>
          <a:bodyPr>
            <a:normAutofit/>
          </a:bodyPr>
          <a:lstStyle/>
          <a:p>
            <a:r>
              <a:rPr lang="sv-SE" dirty="0"/>
              <a:t>Latar Belakang Disiplin Rekayasa 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</a:rPr>
              <a:t>Rekayasa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muncul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terungkap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konferensi</a:t>
            </a:r>
            <a:r>
              <a:rPr lang="en-US" dirty="0">
                <a:solidFill>
                  <a:schemeClr val="tx1"/>
                </a:solidFill>
              </a:rPr>
              <a:t> NATO di Garmisch-Partenkirchen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1968: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Perangkat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banyak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menyebabkan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menyelesaikannya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Peningkatan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ukuran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dibarengi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pengorganisasian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Perbaikan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kesalahan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mengakibatkan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timbulnya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kesalahan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lainnya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kendali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pemeliharaan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684885"/>
          </a:xfrm>
        </p:spPr>
        <p:txBody>
          <a:bodyPr>
            <a:normAutofit/>
          </a:bodyPr>
          <a:lstStyle/>
          <a:p>
            <a:r>
              <a:rPr lang="sv-SE" dirty="0"/>
              <a:t>Latar Belakang Disiplin Rekayasa 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Akibatnya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timbul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masalah-masalah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berkaitan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: [ZOR99]: </a:t>
            </a:r>
          </a:p>
          <a:p>
            <a:pPr lvl="1" algn="just"/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diselesaikan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diserahkan</a:t>
            </a:r>
            <a:r>
              <a:rPr lang="en-US" dirty="0">
                <a:solidFill>
                  <a:schemeClr val="tx1"/>
                </a:solidFill>
              </a:rPr>
              <a:t> (delivered)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pernah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(47%). </a:t>
            </a:r>
          </a:p>
          <a:p>
            <a:pPr lvl="1" algn="just"/>
            <a:r>
              <a:rPr lang="en-US" dirty="0" err="1">
                <a:solidFill>
                  <a:schemeClr val="tx1"/>
                </a:solidFill>
              </a:rPr>
              <a:t>Pemakai</a:t>
            </a:r>
            <a:r>
              <a:rPr lang="en-US" dirty="0">
                <a:solidFill>
                  <a:schemeClr val="tx1"/>
                </a:solidFill>
              </a:rPr>
              <a:t> (user)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membayar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pernah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diserahkan</a:t>
            </a:r>
            <a:r>
              <a:rPr lang="en-US" dirty="0">
                <a:solidFill>
                  <a:schemeClr val="tx1"/>
                </a:solidFill>
              </a:rPr>
              <a:t> (29,7%). </a:t>
            </a:r>
          </a:p>
          <a:p>
            <a:pPr lvl="1" algn="just"/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ditinggalkan</a:t>
            </a:r>
            <a:r>
              <a:rPr lang="en-US" dirty="0">
                <a:solidFill>
                  <a:schemeClr val="tx1"/>
                </a:solidFill>
              </a:rPr>
              <a:t> (19%). </a:t>
            </a:r>
          </a:p>
          <a:p>
            <a:pPr lvl="1" algn="just"/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digunakan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modifikasi</a:t>
            </a:r>
            <a:r>
              <a:rPr lang="en-US" dirty="0">
                <a:solidFill>
                  <a:schemeClr val="tx1"/>
                </a:solidFill>
              </a:rPr>
              <a:t> (3%). </a:t>
            </a:r>
          </a:p>
          <a:p>
            <a:pPr lvl="1" algn="just"/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mestinya</a:t>
            </a:r>
            <a:r>
              <a:rPr lang="en-US" dirty="0">
                <a:solidFill>
                  <a:schemeClr val="tx1"/>
                </a:solidFill>
              </a:rPr>
              <a:t> (2%).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52637"/>
            <a:ext cx="19812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671</Words>
  <Application>Microsoft Office PowerPoint</Application>
  <PresentationFormat>On-screen Show (4:3)</PresentationFormat>
  <Paragraphs>70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Rekayasa Perangkat Lunak</vt:lpstr>
      <vt:lpstr>Aturan Perkuliahan</vt:lpstr>
      <vt:lpstr>Aturan Perkuliahan</vt:lpstr>
      <vt:lpstr>Komponen Penilaian</vt:lpstr>
      <vt:lpstr>Kasus</vt:lpstr>
      <vt:lpstr>Misconception</vt:lpstr>
      <vt:lpstr>Kasus</vt:lpstr>
      <vt:lpstr>Latar Belakang Disiplin Rekayasa PL</vt:lpstr>
      <vt:lpstr>Latar Belakang Disiplin Rekayasa PL</vt:lpstr>
      <vt:lpstr>Definisi Rekayasa PL</vt:lpstr>
      <vt:lpstr>PowerPoint Presentation</vt:lpstr>
      <vt:lpstr>Tujuan Rekayasa PL</vt:lpstr>
      <vt:lpstr>Kategori PL</vt:lpstr>
      <vt:lpstr>Karakteristik PL</vt:lpstr>
      <vt:lpstr>Referensi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Heru</cp:lastModifiedBy>
  <cp:revision>54</cp:revision>
  <dcterms:created xsi:type="dcterms:W3CDTF">2013-08-21T19:17:07Z</dcterms:created>
  <dcterms:modified xsi:type="dcterms:W3CDTF">2016-01-12T02:54:26Z</dcterms:modified>
</cp:coreProperties>
</file>