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68" r:id="rId6"/>
    <p:sldId id="271" r:id="rId7"/>
    <p:sldId id="272" r:id="rId8"/>
    <p:sldId id="270" r:id="rId9"/>
    <p:sldId id="269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4C2-49F4-4FC6-9E96-F17A2A81BF7F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CB4-0E7F-4B36-9300-728B8CF64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84C2-49F4-4FC6-9E96-F17A2A81BF7F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BCB4-0E7F-4B36-9300-728B8CF64D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4896544" cy="1010543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Futura Md BT" pitchFamily="34" charset="0"/>
              </a:rPr>
              <a:t>Siklus</a:t>
            </a:r>
            <a:r>
              <a:rPr lang="en-US" sz="3200" b="1" dirty="0">
                <a:solidFill>
                  <a:schemeClr val="bg1"/>
                </a:solidFill>
                <a:latin typeface="Futura Md BT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Futura Md BT" pitchFamily="34" charset="0"/>
              </a:rPr>
              <a:t>Hidup</a:t>
            </a:r>
            <a:r>
              <a:rPr lang="en-US" sz="3200" b="1" dirty="0">
                <a:solidFill>
                  <a:schemeClr val="bg1"/>
                </a:solidFill>
                <a:latin typeface="Futura Md BT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Futura Md BT" pitchFamily="34" charset="0"/>
              </a:rPr>
              <a:t>Perangkat</a:t>
            </a:r>
            <a:r>
              <a:rPr lang="en-US" sz="3200" b="1" dirty="0">
                <a:solidFill>
                  <a:schemeClr val="bg1"/>
                </a:solidFill>
                <a:latin typeface="Futura Md BT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Futura Md BT" pitchFamily="34" charset="0"/>
              </a:rPr>
              <a:t>Lunak</a:t>
            </a:r>
            <a:endParaRPr lang="en-US" sz="32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945407"/>
            <a:ext cx="1339803" cy="1634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dirty="0" err="1" smtClean="0">
                <a:solidFill>
                  <a:srgbClr val="0070C0"/>
                </a:solidFill>
                <a:latin typeface="Futura Md BT" pitchFamily="34" charset="0"/>
              </a:rPr>
              <a:t>Tugas</a:t>
            </a:r>
            <a:endParaRPr lang="en-US" sz="3200" dirty="0">
              <a:solidFill>
                <a:srgbClr val="0070C0"/>
              </a:solidFill>
              <a:latin typeface="Futura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709002" cy="4781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Carilah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dua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buah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metode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pengembangan</a:t>
            </a:r>
            <a:r>
              <a:rPr lang="en-US" dirty="0" smtClean="0">
                <a:solidFill>
                  <a:srgbClr val="FF0000"/>
                </a:solidFill>
              </a:rPr>
              <a:t> PL </a:t>
            </a:r>
          </a:p>
          <a:p>
            <a:pPr marL="514350" indent="-514350" algn="just"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Gambarkan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prosesnya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Tahapannya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Cari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kelebihan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kekurangannya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Berikan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sedikit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penjelasan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kondisi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seperti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apa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seorang</a:t>
            </a:r>
            <a:r>
              <a:rPr lang="en-US" dirty="0" smtClean="0">
                <a:solidFill>
                  <a:srgbClr val="FF0000"/>
                </a:solidFill>
              </a:rPr>
              <a:t> software developer </a:t>
            </a:r>
            <a:r>
              <a:rPr lang="en-US" dirty="0" err="1" smtClean="0">
                <a:solidFill>
                  <a:srgbClr val="FF0000"/>
                </a:solidFill>
              </a:rPr>
              <a:t>memilih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metode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tersebut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Buat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Perbandingan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Kedua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metode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dipilih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err="1">
                <a:solidFill>
                  <a:srgbClr val="0070C0"/>
                </a:solidFill>
                <a:latin typeface="Futura Md BT" pitchFamily="34" charset="0"/>
              </a:rPr>
              <a:t>Daur</a:t>
            </a:r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utura Md BT" pitchFamily="34" charset="0"/>
              </a:rPr>
              <a:t>Hidup</a:t>
            </a:r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> Pembangunan PL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Tahap-tahap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prinsipal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pemetaan</a:t>
            </a:r>
            <a:r>
              <a:rPr lang="en-US" dirty="0"/>
              <a:t> model proses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yang fundamental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Requirement </a:t>
            </a:r>
            <a:r>
              <a:rPr lang="en-US" dirty="0">
                <a:solidFill>
                  <a:srgbClr val="FF0000"/>
                </a:solidFill>
              </a:rPr>
              <a:t>Analysis and </a:t>
            </a:r>
            <a:r>
              <a:rPr lang="en-US" dirty="0" smtClean="0">
                <a:solidFill>
                  <a:srgbClr val="FF0000"/>
                </a:solidFill>
              </a:rPr>
              <a:t>definition</a:t>
            </a:r>
          </a:p>
          <a:p>
            <a:pPr algn="just"/>
            <a:r>
              <a:rPr lang="en-US" dirty="0" smtClean="0">
                <a:solidFill>
                  <a:schemeClr val="accent5"/>
                </a:solidFill>
              </a:rPr>
              <a:t>System </a:t>
            </a:r>
            <a:r>
              <a:rPr lang="en-US" dirty="0">
                <a:solidFill>
                  <a:schemeClr val="accent5"/>
                </a:solidFill>
              </a:rPr>
              <a:t>and Software Design </a:t>
            </a:r>
            <a:endParaRPr lang="en-US" dirty="0" smtClean="0">
              <a:solidFill>
                <a:schemeClr val="accent5"/>
              </a:solidFill>
            </a:endParaRPr>
          </a:p>
          <a:p>
            <a:pPr algn="just"/>
            <a:r>
              <a:rPr lang="en-US" dirty="0" smtClean="0">
                <a:solidFill>
                  <a:schemeClr val="accent6"/>
                </a:solidFill>
              </a:rPr>
              <a:t>Implementation </a:t>
            </a:r>
            <a:r>
              <a:rPr lang="en-US" dirty="0">
                <a:solidFill>
                  <a:schemeClr val="accent6"/>
                </a:solidFill>
              </a:rPr>
              <a:t>and unit testing </a:t>
            </a:r>
            <a:endParaRPr lang="en-US" dirty="0" smtClean="0">
              <a:solidFill>
                <a:schemeClr val="accent6"/>
              </a:solidFill>
            </a:endParaRPr>
          </a:p>
          <a:p>
            <a:pPr algn="just"/>
            <a:r>
              <a:rPr lang="en-US" dirty="0" smtClean="0">
                <a:solidFill>
                  <a:srgbClr val="00B050"/>
                </a:solidFill>
              </a:rPr>
              <a:t>Integration </a:t>
            </a:r>
            <a:r>
              <a:rPr lang="en-US" dirty="0">
                <a:solidFill>
                  <a:srgbClr val="00B050"/>
                </a:solidFill>
              </a:rPr>
              <a:t>and system Testing </a:t>
            </a:r>
            <a:endParaRPr lang="en-US" dirty="0" smtClean="0">
              <a:solidFill>
                <a:srgbClr val="00B050"/>
              </a:solidFill>
            </a:endParaRPr>
          </a:p>
          <a:p>
            <a:pPr algn="just"/>
            <a:r>
              <a:rPr lang="en-US" dirty="0" smtClean="0"/>
              <a:t>Operation </a:t>
            </a:r>
            <a:r>
              <a:rPr lang="en-US" dirty="0"/>
              <a:t>and maintenance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13176"/>
            <a:ext cx="1339803" cy="1634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02" y="54868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b="1" dirty="0" err="1" smtClean="0">
                <a:solidFill>
                  <a:srgbClr val="0070C0"/>
                </a:solidFill>
                <a:latin typeface="Futura Md BT" pitchFamily="34" charset="0"/>
              </a:rPr>
              <a:t>Siklus</a:t>
            </a:r>
            <a:r>
              <a:rPr lang="en-US" sz="3200" b="1" dirty="0" smtClean="0">
                <a:solidFill>
                  <a:srgbClr val="0070C0"/>
                </a:solidFill>
                <a:latin typeface="Futura Md BT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Futura Md BT" pitchFamily="34" charset="0"/>
              </a:rPr>
              <a:t>Pengembangan</a:t>
            </a:r>
            <a:r>
              <a:rPr lang="en-US" sz="3200" b="1" dirty="0" smtClean="0">
                <a:solidFill>
                  <a:srgbClr val="0070C0"/>
                </a:solidFill>
                <a:latin typeface="Futura Md BT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>PL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709002" cy="4781128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Periode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waktu</a:t>
            </a:r>
            <a:r>
              <a:rPr lang="en-US" dirty="0"/>
              <a:t> yang </a:t>
            </a:r>
            <a:r>
              <a:rPr lang="en-US" dirty="0" err="1">
                <a:solidFill>
                  <a:srgbClr val="FF0000"/>
                </a:solidFill>
              </a:rPr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mengembangkan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produk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perangkat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berakhir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perangkat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lunak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diserahkan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analisis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kebutuhan</a:t>
            </a:r>
            <a:r>
              <a:rPr lang="en-US" dirty="0"/>
              <a:t>, </a:t>
            </a:r>
            <a:r>
              <a:rPr lang="en-US" dirty="0" err="1">
                <a:solidFill>
                  <a:srgbClr val="7030A0"/>
                </a:solidFill>
              </a:rPr>
              <a:t>perancangan</a:t>
            </a:r>
            <a:r>
              <a:rPr lang="en-US" dirty="0"/>
              <a:t>, </a:t>
            </a:r>
            <a:r>
              <a:rPr lang="en-US" dirty="0" err="1">
                <a:solidFill>
                  <a:srgbClr val="7030A0"/>
                </a:solidFill>
              </a:rPr>
              <a:t>penerapan</a:t>
            </a:r>
            <a:r>
              <a:rPr lang="en-US" dirty="0"/>
              <a:t>, </a:t>
            </a:r>
            <a:r>
              <a:rPr lang="en-US" dirty="0" err="1">
                <a:solidFill>
                  <a:srgbClr val="7030A0"/>
                </a:solidFill>
              </a:rPr>
              <a:t>pengujian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instalasi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pemerikasaan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738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>Model </a:t>
            </a:r>
            <a:r>
              <a:rPr lang="en-US" sz="3200" b="1" dirty="0" err="1">
                <a:solidFill>
                  <a:srgbClr val="0070C0"/>
                </a:solidFill>
                <a:latin typeface="Futura Md BT" pitchFamily="34" charset="0"/>
              </a:rPr>
              <a:t>Pengembangan</a:t>
            </a:r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> PL</a:t>
            </a:r>
            <a:b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</a:br>
            <a:endParaRPr lang="en-US" sz="3200" b="1" dirty="0">
              <a:solidFill>
                <a:srgbClr val="0070C0"/>
              </a:solidFill>
              <a:latin typeface="Futura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709002" cy="4781128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strategi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pengembangan</a:t>
            </a:r>
            <a:r>
              <a:rPr lang="en-US" dirty="0"/>
              <a:t> yang </a:t>
            </a:r>
            <a:r>
              <a:rPr lang="en-US" dirty="0" err="1">
                <a:solidFill>
                  <a:srgbClr val="FF0000"/>
                </a:solidFill>
              </a:rPr>
              <a:t>memadukan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proses, </a:t>
            </a:r>
            <a:r>
              <a:rPr lang="en-US" dirty="0" err="1">
                <a:solidFill>
                  <a:srgbClr val="FF0000"/>
                </a:solidFill>
              </a:rPr>
              <a:t>metode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serta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tahap-tahap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generik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Model </a:t>
            </a:r>
            <a:r>
              <a:rPr lang="en-US" dirty="0">
                <a:solidFill>
                  <a:srgbClr val="FF0000"/>
                </a:solidFill>
              </a:rPr>
              <a:t>proses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dipilih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sifat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proyek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aplikasi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metode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pengendalian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77847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70C0"/>
                </a:solidFill>
                <a:latin typeface="Futura Md BT" pitchFamily="34" charset="0"/>
              </a:rPr>
              <a:t>Linier </a:t>
            </a:r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>Sequential Model</a:t>
            </a:r>
            <a:b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</a:br>
            <a:endParaRPr lang="en-US" sz="3200" b="1" dirty="0">
              <a:solidFill>
                <a:srgbClr val="0070C0"/>
              </a:solidFill>
              <a:latin typeface="Futura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76872"/>
            <a:ext cx="3701222" cy="4781128"/>
          </a:xfrm>
        </p:spPr>
        <p:txBody>
          <a:bodyPr>
            <a:norm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 smtClean="0"/>
              <a:t>Analisis</a:t>
            </a:r>
            <a:r>
              <a:rPr lang="en-US" sz="3200" dirty="0" smtClean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lunak</a:t>
            </a:r>
            <a:r>
              <a:rPr lang="en-US" sz="3200" dirty="0"/>
              <a:t> </a:t>
            </a:r>
            <a:endParaRPr lang="en-US" sz="32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 smtClean="0"/>
              <a:t>Perancangan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(ERD, DFD, UML, UI)</a:t>
            </a:r>
            <a:endParaRPr lang="en-US" sz="3200" dirty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 smtClean="0"/>
              <a:t>Pembuatan</a:t>
            </a:r>
            <a:r>
              <a:rPr lang="en-US" sz="3200" dirty="0" smtClean="0"/>
              <a:t> </a:t>
            </a:r>
            <a:r>
              <a:rPr lang="en-US" sz="3200" dirty="0" err="1" smtClean="0"/>
              <a:t>kode</a:t>
            </a:r>
            <a:endParaRPr lang="en-US" sz="3200" dirty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 smtClean="0"/>
              <a:t>Pengujian</a:t>
            </a:r>
            <a:endParaRPr lang="en-US" sz="3200" dirty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 smtClean="0"/>
              <a:t>Pemeliharaan</a:t>
            </a:r>
            <a:endParaRPr lang="en-US" sz="3200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52742" y="2094450"/>
            <a:ext cx="4867730" cy="34947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90633" y="5606817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/>
              <a:t>Classic </a:t>
            </a:r>
            <a:r>
              <a:rPr lang="en-US" b="1" dirty="0"/>
              <a:t>Life Cycle</a:t>
            </a:r>
          </a:p>
          <a:p>
            <a:pPr lvl="1" algn="ctr"/>
            <a:r>
              <a:rPr lang="en-US" b="1" dirty="0"/>
              <a:t>Waterfall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16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8106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>Evolutionary Process </a:t>
            </a:r>
            <a:b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Futura Md BT" pitchFamily="34" charset="0"/>
              </a:rPr>
              <a:t>Models</a:t>
            </a:r>
            <a:endParaRPr lang="en-US" sz="3200" b="1" dirty="0">
              <a:solidFill>
                <a:srgbClr val="0070C0"/>
              </a:solidFill>
              <a:latin typeface="Futura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76872"/>
            <a:ext cx="3701222" cy="4781128"/>
          </a:xfrm>
        </p:spPr>
        <p:txBody>
          <a:bodyPr>
            <a:norm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pemakai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mendefinisikan</a:t>
            </a:r>
            <a:r>
              <a:rPr lang="en-US" sz="3200" dirty="0"/>
              <a:t> </a:t>
            </a:r>
            <a:r>
              <a:rPr lang="en-US" sz="3200" dirty="0" err="1"/>
              <a:t>objektif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lunak</a:t>
            </a:r>
            <a:r>
              <a:rPr lang="en-US" sz="3200" dirty="0"/>
              <a:t>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 smtClean="0"/>
              <a:t>Tanpa</a:t>
            </a:r>
            <a:r>
              <a:rPr lang="en-US" sz="3200" dirty="0" smtClean="0"/>
              <a:t> </a:t>
            </a:r>
            <a:r>
              <a:rPr lang="en-US" sz="3200" dirty="0" err="1"/>
              <a:t>merinci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input, </a:t>
            </a:r>
            <a:r>
              <a:rPr lang="en-US" sz="3200" dirty="0" err="1"/>
              <a:t>pemrosesan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outputnya</a:t>
            </a:r>
            <a:endParaRPr lang="en-US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990633" y="5606817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Prototyping</a:t>
            </a:r>
            <a:endParaRPr lang="en-US" b="1" dirty="0"/>
          </a:p>
        </p:txBody>
      </p:sp>
      <p:pic>
        <p:nvPicPr>
          <p:cNvPr id="6" name="Picture 12" descr="http://www.blog.gurukpo.com/wp-content/uploads/2012/10/PrototypingProcess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51651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8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90030"/>
            <a:ext cx="770485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70C0"/>
                </a:solidFill>
                <a:latin typeface="Futura Md BT" pitchFamily="34" charset="0"/>
              </a:rPr>
              <a:t>Evolutionary </a:t>
            </a:r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>Process </a:t>
            </a:r>
            <a:r>
              <a:rPr lang="en-US" sz="3200" b="1" dirty="0" smtClean="0">
                <a:solidFill>
                  <a:srgbClr val="0070C0"/>
                </a:solidFill>
                <a:latin typeface="Futura Md BT" pitchFamily="34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Futura Md BT" pitchFamily="34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Futura Md BT" pitchFamily="34" charset="0"/>
              </a:rPr>
              <a:t>Models (2)</a:t>
            </a:r>
            <a:endParaRPr lang="en-US" sz="3200" b="1" dirty="0">
              <a:solidFill>
                <a:srgbClr val="0070C0"/>
              </a:solidFill>
              <a:latin typeface="Futura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76872"/>
            <a:ext cx="3701222" cy="4781128"/>
          </a:xfrm>
        </p:spPr>
        <p:txBody>
          <a:bodyPr>
            <a:normAutofit fontScale="92500"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/>
              <a:t>Model proses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lunak</a:t>
            </a:r>
            <a:r>
              <a:rPr lang="en-US" sz="3200" dirty="0"/>
              <a:t> yang </a:t>
            </a:r>
            <a:r>
              <a:rPr lang="en-US" sz="3200" dirty="0" err="1"/>
              <a:t>memadukan</a:t>
            </a:r>
            <a:r>
              <a:rPr lang="en-US" sz="3200" dirty="0"/>
              <a:t> </a:t>
            </a:r>
            <a:r>
              <a:rPr lang="en-US" sz="3200" dirty="0" err="1"/>
              <a:t>wujud</a:t>
            </a:r>
            <a:r>
              <a:rPr lang="en-US" sz="3200" dirty="0"/>
              <a:t> </a:t>
            </a:r>
            <a:r>
              <a:rPr lang="en-US" sz="3200" dirty="0" err="1"/>
              <a:t>pengulangan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model prototyping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aspek</a:t>
            </a:r>
            <a:r>
              <a:rPr lang="en-US" sz="3200" dirty="0"/>
              <a:t> </a:t>
            </a:r>
            <a:r>
              <a:rPr lang="en-US" sz="3200" dirty="0" err="1"/>
              <a:t>pengendalian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sistematika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linear sequential model.</a:t>
            </a:r>
          </a:p>
          <a:p>
            <a:pPr marL="0" lvl="1" indent="0" algn="just">
              <a:buNone/>
            </a:pP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140378" y="6309320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 smtClean="0"/>
              <a:t>Spiral Model</a:t>
            </a:r>
            <a:endParaRPr lang="en-US" b="1" dirty="0"/>
          </a:p>
        </p:txBody>
      </p:sp>
      <p:pic>
        <p:nvPicPr>
          <p:cNvPr id="7" name="Picture 22" descr="http://blog.hydro4ge.com/wp-content/uploads/2007/12/h4_spi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7406"/>
            <a:ext cx="4401914" cy="44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33" y="469776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</a:br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>Incremental Model </a:t>
            </a:r>
            <a:r>
              <a:rPr lang="en-US" sz="3200" b="1" dirty="0" smtClean="0">
                <a:solidFill>
                  <a:srgbClr val="0070C0"/>
                </a:solidFill>
                <a:latin typeface="Futura Md BT" pitchFamily="34" charset="0"/>
              </a:rPr>
              <a:t>Process </a:t>
            </a:r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</a:br>
            <a:endParaRPr lang="en-US" sz="3200" b="1" dirty="0">
              <a:solidFill>
                <a:srgbClr val="0070C0"/>
              </a:solidFill>
              <a:latin typeface="Futura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76872"/>
            <a:ext cx="3701222" cy="4781128"/>
          </a:xfrm>
        </p:spPr>
        <p:txBody>
          <a:bodyPr>
            <a:normAutofit fontScale="70000" lnSpcReduction="20000"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tahapan</a:t>
            </a:r>
            <a:r>
              <a:rPr lang="en-US" sz="3200" dirty="0" smtClean="0"/>
              <a:t> linear sequential </a:t>
            </a:r>
            <a:r>
              <a:rPr lang="en-US" sz="3200" dirty="0" err="1" smtClean="0"/>
              <a:t>menghasilkan</a:t>
            </a:r>
            <a:r>
              <a:rPr lang="en-US" sz="3200" dirty="0" smtClean="0"/>
              <a:t> deliverable increment </a:t>
            </a:r>
            <a:r>
              <a:rPr lang="en-US" sz="3200" dirty="0" err="1" smtClean="0"/>
              <a:t>bagi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lunak</a:t>
            </a:r>
            <a:endParaRPr lang="en-US" sz="32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smtClean="0"/>
              <a:t>Increment </a:t>
            </a:r>
            <a:r>
              <a:rPr lang="en-US" sz="3200" dirty="0" err="1" smtClean="0"/>
              <a:t>pertama</a:t>
            </a:r>
            <a:r>
              <a:rPr lang="en-US" sz="3200" dirty="0" smtClean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inti yang </a:t>
            </a:r>
            <a:r>
              <a:rPr lang="en-US" sz="3200" dirty="0" err="1"/>
              <a:t>mewakili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 smtClean="0"/>
              <a:t>Produk</a:t>
            </a:r>
            <a:r>
              <a:rPr lang="en-US" sz="3200" dirty="0" smtClean="0"/>
              <a:t> </a:t>
            </a:r>
            <a:r>
              <a:rPr lang="en-US" sz="3200" dirty="0"/>
              <a:t>inti </a:t>
            </a:r>
            <a:r>
              <a:rPr lang="en-US" sz="3200" dirty="0" err="1" smtClean="0"/>
              <a:t>dikembangkan</a:t>
            </a:r>
            <a:r>
              <a:rPr lang="en-US" sz="3200" dirty="0" smtClean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increment-increment </a:t>
            </a:r>
            <a:r>
              <a:rPr lang="en-US" sz="3200" dirty="0" err="1"/>
              <a:t>selanjutnya</a:t>
            </a:r>
            <a:r>
              <a:rPr lang="en-US" sz="3200" dirty="0"/>
              <a:t>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dievaluasi</a:t>
            </a:r>
            <a:r>
              <a:rPr lang="en-US" sz="3200" dirty="0"/>
              <a:t>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didapat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yang </a:t>
            </a:r>
            <a:r>
              <a:rPr lang="en-US" sz="3200" dirty="0" err="1"/>
              <a:t>lengkap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memenuhi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pemakai</a:t>
            </a:r>
            <a:r>
              <a:rPr lang="en-US" sz="3200" dirty="0"/>
              <a:t>.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0633" y="5606817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Incremental Model</a:t>
            </a:r>
            <a:endParaRPr lang="en-US" b="1" dirty="0"/>
          </a:p>
        </p:txBody>
      </p:sp>
      <p:pic>
        <p:nvPicPr>
          <p:cNvPr id="6" name="Picture 20" descr="http://1.bp.blogspot.com/__1WQBOnqoI8/S4S5Jn-kvzI/AAAAAAAAAgU/FyXUXFIMQh8/s400/incremental_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22" y="1844824"/>
            <a:ext cx="4754133" cy="35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</a:br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>Incremental Model Process </a:t>
            </a:r>
            <a:r>
              <a:rPr lang="en-US" sz="3200" b="1" dirty="0" smtClean="0">
                <a:solidFill>
                  <a:srgbClr val="0070C0"/>
                </a:solidFill>
                <a:latin typeface="Futura Md BT" pitchFamily="34" charset="0"/>
              </a:rPr>
              <a:t>(2)</a:t>
            </a:r>
            <a:endParaRPr lang="en-US" sz="3200" b="1" dirty="0">
              <a:solidFill>
                <a:srgbClr val="0070C0"/>
              </a:solidFill>
              <a:latin typeface="Futura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76872"/>
            <a:ext cx="3701222" cy="4781128"/>
          </a:xfrm>
        </p:spPr>
        <p:txBody>
          <a:bodyPr>
            <a:normAutofit fontScale="77500" lnSpcReduction="20000"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/>
              <a:t>Model proses </a:t>
            </a:r>
            <a:r>
              <a:rPr lang="en-US" sz="3200" dirty="0" err="1"/>
              <a:t>pengembangan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lunak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linear sequential yang </a:t>
            </a:r>
            <a:r>
              <a:rPr lang="en-US" sz="3200" dirty="0" err="1"/>
              <a:t>menekankan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siklus</a:t>
            </a:r>
            <a:r>
              <a:rPr lang="en-US" sz="3200" dirty="0"/>
              <a:t> </a:t>
            </a:r>
            <a:r>
              <a:rPr lang="en-US" sz="3200" dirty="0" err="1"/>
              <a:t>pengembangan</a:t>
            </a:r>
            <a:r>
              <a:rPr lang="en-US" sz="3200" dirty="0"/>
              <a:t> yang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 smtClean="0"/>
              <a:t>singkat</a:t>
            </a:r>
            <a:r>
              <a:rPr lang="en-US" sz="3200" dirty="0" smtClean="0"/>
              <a:t>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 smtClean="0"/>
              <a:t>Pemodelan</a:t>
            </a:r>
            <a:r>
              <a:rPr lang="en-US" sz="3200" dirty="0" smtClean="0"/>
              <a:t> </a:t>
            </a:r>
            <a:r>
              <a:rPr lang="en-US" sz="3200" dirty="0" err="1"/>
              <a:t>bisnis</a:t>
            </a:r>
            <a:r>
              <a:rPr lang="en-US" sz="3200" dirty="0"/>
              <a:t> </a:t>
            </a:r>
            <a:endParaRPr lang="en-US" sz="32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 smtClean="0"/>
              <a:t>Pemodelan</a:t>
            </a:r>
            <a:r>
              <a:rPr lang="en-US" sz="3200" dirty="0" smtClean="0"/>
              <a:t> </a:t>
            </a:r>
            <a:r>
              <a:rPr lang="en-US" sz="3200" dirty="0"/>
              <a:t>data </a:t>
            </a:r>
            <a:endParaRPr lang="en-US" sz="32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 smtClean="0"/>
              <a:t>Pemodelan</a:t>
            </a:r>
            <a:r>
              <a:rPr lang="en-US" sz="3200" dirty="0" smtClean="0"/>
              <a:t> </a:t>
            </a:r>
            <a:r>
              <a:rPr lang="en-US" sz="3200" dirty="0"/>
              <a:t>proses </a:t>
            </a:r>
            <a:endParaRPr lang="en-US" sz="32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 smtClean="0"/>
              <a:t>Pembuatan</a:t>
            </a:r>
            <a:r>
              <a:rPr lang="en-US" sz="3200" dirty="0" smtClean="0"/>
              <a:t> </a:t>
            </a:r>
            <a:r>
              <a:rPr lang="en-US" sz="3200" dirty="0" err="1"/>
              <a:t>aplikasi</a:t>
            </a:r>
            <a:r>
              <a:rPr lang="en-US" sz="3200" dirty="0"/>
              <a:t>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err="1"/>
              <a:t>Pengujian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pergantian</a:t>
            </a:r>
            <a:endParaRPr lang="en-US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273166" y="4653082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Rapid Application </a:t>
            </a:r>
            <a:r>
              <a:rPr lang="en-US" b="1" dirty="0" smtClean="0"/>
              <a:t>Development (RAD)</a:t>
            </a:r>
            <a:endParaRPr lang="en-US" b="1" dirty="0"/>
          </a:p>
        </p:txBody>
      </p:sp>
      <p:pic>
        <p:nvPicPr>
          <p:cNvPr id="9" name="Picture 16" descr="http://rootsitservices.com/pictures/RAD-MOD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36" y="1916832"/>
            <a:ext cx="4257972" cy="242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314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Futura Md BT</vt:lpstr>
      <vt:lpstr>Тема Office</vt:lpstr>
      <vt:lpstr>Siklus Hidup Perangkat Lunak</vt:lpstr>
      <vt:lpstr>Daur Hidup Pembangunan PL</vt:lpstr>
      <vt:lpstr>Siklus Pengembangan PL</vt:lpstr>
      <vt:lpstr>Model Pengembangan PL </vt:lpstr>
      <vt:lpstr>Linier Sequential Model </vt:lpstr>
      <vt:lpstr>Evolutionary Process  Models</vt:lpstr>
      <vt:lpstr>Evolutionary Process  Models (2)</vt:lpstr>
      <vt:lpstr> Incremental Model Process  </vt:lpstr>
      <vt:lpstr> Incremental Model Process (2)</vt:lpstr>
      <vt:lpstr>Tugas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Heru</cp:lastModifiedBy>
  <cp:revision>16</cp:revision>
  <dcterms:created xsi:type="dcterms:W3CDTF">2013-08-03T16:51:11Z</dcterms:created>
  <dcterms:modified xsi:type="dcterms:W3CDTF">2016-01-18T06:58:58Z</dcterms:modified>
</cp:coreProperties>
</file>