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4" r:id="rId16"/>
    <p:sldId id="275" r:id="rId17"/>
    <p:sldId id="276" r:id="rId18"/>
    <p:sldId id="277" r:id="rId19"/>
    <p:sldId id="273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61C71-68A2-485F-B376-4B0398D323CB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54BE5-82A4-4065-975D-42EE6DC2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54BE5-82A4-4065-975D-42EE6DC24B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KONSEP </a:t>
            </a:r>
            <a:r>
              <a:rPr lang="en-US" dirty="0"/>
              <a:t>&amp; DEFINISI KEBUTUHAN PL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Eka</a:t>
            </a:r>
            <a:r>
              <a:rPr lang="en-US" dirty="0"/>
              <a:t> </a:t>
            </a:r>
            <a:r>
              <a:rPr lang="en-US" dirty="0" err="1"/>
              <a:t>Widhi</a:t>
            </a:r>
            <a:r>
              <a:rPr lang="en-US" dirty="0"/>
              <a:t> </a:t>
            </a:r>
            <a:r>
              <a:rPr lang="en-US" dirty="0" err="1"/>
              <a:t>Yunarso</a:t>
            </a:r>
            <a:r>
              <a:rPr lang="en-US" dirty="0"/>
              <a:t>, S.T., M.MT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Heru </a:t>
            </a:r>
            <a:r>
              <a:rPr lang="en-US" dirty="0" err="1" smtClean="0"/>
              <a:t>Nugroho,S.Si</a:t>
            </a:r>
            <a:r>
              <a:rPr lang="en-US" dirty="0" smtClean="0"/>
              <a:t>., M.T.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Mempelajari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persoalan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</a:t>
            </a:r>
            <a:r>
              <a:rPr lang="en-US" dirty="0" err="1" smtClean="0"/>
              <a:t>iapa</a:t>
            </a:r>
            <a:r>
              <a:rPr lang="en-US" dirty="0" smtClean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D</a:t>
            </a:r>
            <a:r>
              <a:rPr lang="en-US" dirty="0" err="1" smtClean="0"/>
              <a:t>imana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ekerjaan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</a:t>
            </a:r>
            <a:r>
              <a:rPr lang="en-US" dirty="0" err="1" smtClean="0"/>
              <a:t>pa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</a:t>
            </a:r>
            <a:r>
              <a:rPr lang="en-US" dirty="0" err="1" smtClean="0"/>
              <a:t>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6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7016195" cy="503926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pemakai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lapangan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Kuesioner</a:t>
            </a:r>
            <a:r>
              <a:rPr lang="en-US" dirty="0"/>
              <a:t> (</a:t>
            </a:r>
            <a:r>
              <a:rPr lang="en-US" dirty="0" err="1"/>
              <a:t>membuat</a:t>
            </a:r>
            <a:r>
              <a:rPr lang="en-US" dirty="0"/>
              <a:t> list </a:t>
            </a:r>
            <a:r>
              <a:rPr lang="en-US" dirty="0" err="1"/>
              <a:t>pertanyaan</a:t>
            </a:r>
            <a:r>
              <a:rPr lang="en-US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dokumen-dokumen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2. </a:t>
            </a:r>
            <a:r>
              <a:rPr lang="en-US" b="1" dirty="0" err="1" smtClean="0"/>
              <a:t>Mengidentifikasi</a:t>
            </a:r>
            <a:r>
              <a:rPr lang="en-US" b="1" dirty="0" smtClean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pemakai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prakteknya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yang </a:t>
            </a:r>
            <a:r>
              <a:rPr lang="en-US" dirty="0" err="1"/>
              <a:t>ditanyakan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 smtClean="0"/>
              <a:t>perbedaan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7016195" cy="503926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</a:t>
            </a:r>
            <a:r>
              <a:rPr lang="en-US" dirty="0" err="1" smtClean="0"/>
              <a:t>elakuan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A</a:t>
            </a:r>
            <a:r>
              <a:rPr lang="en-US" dirty="0" err="1" smtClean="0"/>
              <a:t>ntarmuka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(software interfaces, hardware interfaces, user interfaces, </a:t>
            </a:r>
            <a:r>
              <a:rPr lang="en-US" dirty="0" err="1"/>
              <a:t>dan</a:t>
            </a:r>
            <a:r>
              <a:rPr lang="en-US" dirty="0"/>
              <a:t> communication </a:t>
            </a:r>
            <a:r>
              <a:rPr lang="en-US" dirty="0" smtClean="0"/>
              <a:t>interfaces</a:t>
            </a:r>
            <a:r>
              <a:rPr lang="en-US" dirty="0"/>
              <a:t>)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66315" cy="91623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3. </a:t>
            </a:r>
            <a:r>
              <a:rPr lang="en-US" b="1" dirty="0" err="1" smtClean="0"/>
              <a:t>Mendefinisikan</a:t>
            </a:r>
            <a:r>
              <a:rPr lang="en-US" b="1" dirty="0" smtClean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akutansi</a:t>
            </a:r>
            <a:r>
              <a:rPr lang="en-US" dirty="0"/>
              <a:t>.</a:t>
            </a:r>
          </a:p>
          <a:p>
            <a:pPr lvl="1" algn="just"/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/>
              <a:t>ingin</a:t>
            </a:r>
            <a:r>
              <a:rPr lang="en-US" dirty="0"/>
              <a:t> data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 smtClean="0"/>
              <a:t>dijurnal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641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66315" cy="91623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/>
              <a:t>“data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dijurnal</a:t>
            </a:r>
            <a:r>
              <a:rPr lang="en-US" dirty="0" smtClean="0"/>
              <a:t>”</a:t>
            </a:r>
          </a:p>
          <a:p>
            <a:pPr algn="just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lvl="1" algn="just"/>
            <a:r>
              <a:rPr lang="nn-NO" dirty="0"/>
              <a:t>Entri dan rekam data transaksi penjualan.</a:t>
            </a:r>
          </a:p>
          <a:p>
            <a:pPr lvl="1" algn="just"/>
            <a:r>
              <a:rPr lang="nn-NO" dirty="0" smtClean="0"/>
              <a:t>Retrieve </a:t>
            </a:r>
            <a:r>
              <a:rPr lang="nn-NO" dirty="0"/>
              <a:t>data transaksi penjualan untuk periode </a:t>
            </a:r>
            <a:r>
              <a:rPr lang="nn-NO" dirty="0" smtClean="0"/>
              <a:t>tertentu</a:t>
            </a:r>
          </a:p>
          <a:p>
            <a:pPr algn="just"/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antarmuka</a:t>
            </a:r>
            <a:endParaRPr lang="en-US" dirty="0" smtClean="0"/>
          </a:p>
          <a:p>
            <a:pPr lvl="1" algn="just"/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data 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menjurnal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/>
              <a:t>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66315" cy="916230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Contoh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 algn="just"/>
            <a:r>
              <a:rPr lang="nn-NO" dirty="0" smtClean="0"/>
              <a:t>Proses </a:t>
            </a:r>
            <a:r>
              <a:rPr lang="nn-NO" dirty="0"/>
              <a:t>jurnal hanya bisa dilakukan sekali setelah data transaksi penjualan direkam.</a:t>
            </a:r>
          </a:p>
          <a:p>
            <a:pPr lvl="1" algn="just"/>
            <a:r>
              <a:rPr lang="nn-NO" dirty="0" smtClean="0"/>
              <a:t>Adanya </a:t>
            </a:r>
            <a:r>
              <a:rPr lang="nn-NO" dirty="0"/>
              <a:t>otoritas pemakaian perangkat lunak dan akses data sesuai dengan bagian pekerjaan </a:t>
            </a:r>
            <a:r>
              <a:rPr lang="nn-NO" dirty="0" smtClean="0"/>
              <a:t>masing-masing.</a:t>
            </a:r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66315" cy="91623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4</a:t>
            </a:r>
            <a:r>
              <a:rPr lang="en-US" b="1" dirty="0"/>
              <a:t>.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</a:t>
            </a:r>
            <a:r>
              <a:rPr lang="en-US" b="1" dirty="0" err="1"/>
              <a:t>spesifikasi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perangkat</a:t>
            </a:r>
            <a:r>
              <a:rPr lang="en-US" b="1" dirty="0"/>
              <a:t> </a:t>
            </a:r>
            <a:r>
              <a:rPr lang="en-US" b="1" dirty="0" err="1"/>
              <a:t>lunak</a:t>
            </a:r>
            <a:r>
              <a:rPr lang="en-US" b="1" dirty="0"/>
              <a:t> (SKPL)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66315" cy="91623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b="1" dirty="0" err="1"/>
              <a:t>Mengkaji</a:t>
            </a:r>
            <a:r>
              <a:rPr lang="en-US" b="1" dirty="0"/>
              <a:t> </a:t>
            </a:r>
            <a:r>
              <a:rPr lang="en-US" b="1" dirty="0" err="1"/>
              <a:t>ulang</a:t>
            </a:r>
            <a:r>
              <a:rPr lang="en-US" b="1" dirty="0"/>
              <a:t> (review) </a:t>
            </a:r>
            <a:r>
              <a:rPr lang="en-US" b="1" dirty="0" err="1"/>
              <a:t>kebutuhan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</a:t>
            </a:r>
            <a:r>
              <a:rPr lang="en-US" dirty="0" err="1"/>
              <a:t>validasi</a:t>
            </a:r>
            <a:r>
              <a:rPr lang="en-US" dirty="0"/>
              <a:t>)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SKPL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,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kali. </a:t>
            </a:r>
            <a:endParaRPr lang="en-US" dirty="0" smtClean="0"/>
          </a:p>
          <a:p>
            <a:pPr algn="just"/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kebutuhan-kebutuhan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pemakai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3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7016195" cy="5039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Buatlah Analisis Kebutuhan untuk studi kasus yang diberikan dalam soal mengikuti 3 tahapan yang disampaikan pada bagian sebelumnya</a:t>
            </a:r>
          </a:p>
        </p:txBody>
      </p:sp>
    </p:spTree>
    <p:extLst>
      <p:ext uri="{BB962C8B-B14F-4D97-AF65-F5344CB8AC3E}">
        <p14:creationId xmlns:p14="http://schemas.microsoft.com/office/powerpoint/2010/main" val="34413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Kebutuhan</a:t>
            </a:r>
            <a:r>
              <a:rPr lang="en-US" b="1" dirty="0" smtClean="0"/>
              <a:t> PL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kondisi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kriteria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syarat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kemampuan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>
                <a:solidFill>
                  <a:srgbClr val="FF0000"/>
                </a:solidFill>
              </a:rPr>
              <a:t>harus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dimiliki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diinginkan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pemakai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PL</a:t>
            </a:r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lvl="1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8246070" cy="4581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di </a:t>
            </a:r>
            <a:r>
              <a:rPr lang="en-US" b="1" dirty="0" err="1"/>
              <a:t>Fakultas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Terampil</a:t>
            </a:r>
            <a:r>
              <a:rPr lang="en-US" b="1" dirty="0"/>
              <a:t> </a:t>
            </a:r>
            <a:r>
              <a:rPr lang="en-US" b="1" dirty="0" err="1"/>
              <a:t>berjalan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: </a:t>
            </a:r>
          </a:p>
          <a:p>
            <a:r>
              <a:rPr lang="en-US" dirty="0"/>
              <a:t>Data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</a:p>
          <a:p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</a:p>
          <a:p>
            <a:r>
              <a:rPr lang="en-US" dirty="0" err="1"/>
              <a:t>Mahasiwa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</a:p>
          <a:p>
            <a:r>
              <a:rPr lang="fi-FI" dirty="0"/>
              <a:t>Ketua jurusan menerima laporan hasil </a:t>
            </a:r>
            <a:r>
              <a:rPr lang="fi-FI" dirty="0" smtClean="0"/>
              <a:t>studi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246070" cy="51087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 err="1"/>
              <a:t>Sistem</a:t>
            </a:r>
            <a:r>
              <a:rPr lang="en-US" sz="1800" b="1" dirty="0"/>
              <a:t> </a:t>
            </a:r>
            <a:r>
              <a:rPr lang="en-US" sz="1800" b="1" dirty="0" err="1"/>
              <a:t>Informasi</a:t>
            </a:r>
            <a:r>
              <a:rPr lang="en-US" sz="1800" b="1" dirty="0"/>
              <a:t> </a:t>
            </a:r>
            <a:r>
              <a:rPr lang="en-US" sz="1800" b="1" dirty="0" err="1" smtClean="0"/>
              <a:t>Perpustakann</a:t>
            </a:r>
            <a:r>
              <a:rPr lang="en-US" sz="1800" b="1" dirty="0" smtClean="0"/>
              <a:t> </a:t>
            </a:r>
            <a:r>
              <a:rPr lang="en-US" sz="1800" b="1" dirty="0"/>
              <a:t>di </a:t>
            </a:r>
            <a:r>
              <a:rPr lang="en-US" sz="1800" b="1" dirty="0" err="1"/>
              <a:t>Fakultas</a:t>
            </a:r>
            <a:r>
              <a:rPr lang="en-US" sz="1800" b="1" dirty="0"/>
              <a:t> </a:t>
            </a:r>
            <a:r>
              <a:rPr lang="en-US" sz="1800" b="1" dirty="0" err="1"/>
              <a:t>Ilmu</a:t>
            </a:r>
            <a:r>
              <a:rPr lang="en-US" sz="1800" b="1" dirty="0"/>
              <a:t> </a:t>
            </a:r>
            <a:r>
              <a:rPr lang="en-US" sz="1800" b="1" dirty="0" err="1"/>
              <a:t>Terampil</a:t>
            </a:r>
            <a:r>
              <a:rPr lang="en-US" sz="1800" b="1" dirty="0"/>
              <a:t> </a:t>
            </a:r>
            <a:r>
              <a:rPr lang="en-US" sz="1800" b="1" dirty="0" err="1"/>
              <a:t>berjalan</a:t>
            </a:r>
            <a:r>
              <a:rPr lang="en-US" sz="1800" b="1" dirty="0"/>
              <a:t> </a:t>
            </a:r>
            <a:r>
              <a:rPr lang="en-US" sz="1800" b="1" dirty="0" err="1"/>
              <a:t>sebagai</a:t>
            </a:r>
            <a:r>
              <a:rPr lang="en-US" sz="1800" b="1" dirty="0"/>
              <a:t> </a:t>
            </a:r>
            <a:r>
              <a:rPr lang="en-US" sz="1800" b="1" dirty="0" err="1"/>
              <a:t>berikut</a:t>
            </a:r>
            <a:r>
              <a:rPr lang="en-US" sz="1800" b="1" dirty="0"/>
              <a:t> : </a:t>
            </a:r>
            <a:endParaRPr lang="en-US" sz="1800" b="1" dirty="0" smtClean="0"/>
          </a:p>
          <a:p>
            <a:pPr algn="just"/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calon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yang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perpustakaan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mendaftarkan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mengisi</a:t>
            </a:r>
            <a:r>
              <a:rPr lang="en-US" sz="1800" dirty="0"/>
              <a:t> </a:t>
            </a:r>
            <a:r>
              <a:rPr lang="en-US" sz="1800" dirty="0" err="1"/>
              <a:t>formulir</a:t>
            </a:r>
            <a:r>
              <a:rPr lang="en-US" sz="1800" dirty="0"/>
              <a:t> </a:t>
            </a:r>
            <a:r>
              <a:rPr lang="en-US" sz="1800" dirty="0" err="1"/>
              <a:t>pendaftaran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smtClean="0"/>
              <a:t>online</a:t>
            </a:r>
          </a:p>
          <a:p>
            <a:pPr algn="just"/>
            <a:r>
              <a:rPr lang="en-US" sz="1800" dirty="0" err="1"/>
              <a:t>Pustakawan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data </a:t>
            </a:r>
            <a:r>
              <a:rPr lang="en-US" sz="1800" dirty="0" err="1"/>
              <a:t>koleksi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pustaka</a:t>
            </a:r>
            <a:r>
              <a:rPr lang="en-US" sz="1800" dirty="0"/>
              <a:t> yang </a:t>
            </a:r>
            <a:r>
              <a:rPr lang="en-US" sz="1800" dirty="0" err="1" smtClean="0"/>
              <a:t>dibelinya</a:t>
            </a:r>
            <a:endParaRPr lang="en-US" sz="1800" dirty="0" smtClean="0"/>
          </a:p>
          <a:p>
            <a:pPr algn="just"/>
            <a:r>
              <a:rPr lang="en-US" sz="1800" dirty="0" err="1"/>
              <a:t>Selain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, </a:t>
            </a:r>
            <a:r>
              <a:rPr lang="en-US" sz="1800" dirty="0" err="1"/>
              <a:t>pustakawan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data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mencetak</a:t>
            </a:r>
            <a:r>
              <a:rPr lang="en-US" sz="1800" dirty="0"/>
              <a:t> </a:t>
            </a:r>
            <a:r>
              <a:rPr lang="en-US" sz="1800" dirty="0" err="1"/>
              <a:t>kartu</a:t>
            </a:r>
            <a:r>
              <a:rPr lang="en-US" sz="1800" dirty="0"/>
              <a:t> </a:t>
            </a:r>
            <a:r>
              <a:rPr lang="en-US" sz="1800" dirty="0" err="1"/>
              <a:t>keanggotaan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meminjam</a:t>
            </a:r>
            <a:r>
              <a:rPr lang="en-US" sz="1800" dirty="0"/>
              <a:t> </a:t>
            </a:r>
            <a:r>
              <a:rPr lang="en-US" sz="1800" dirty="0" err="1"/>
              <a:t>koleksi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pustaka</a:t>
            </a:r>
            <a:r>
              <a:rPr lang="en-US" sz="1800" dirty="0"/>
              <a:t>, </a:t>
            </a:r>
            <a:r>
              <a:rPr lang="en-US" sz="1800" dirty="0" err="1"/>
              <a:t>pustakawan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</a:t>
            </a:r>
            <a:r>
              <a:rPr lang="en-US" sz="1800" dirty="0" err="1"/>
              <a:t>nomor</a:t>
            </a:r>
            <a:r>
              <a:rPr lang="en-US" sz="1800" dirty="0"/>
              <a:t> </a:t>
            </a:r>
            <a:r>
              <a:rPr lang="en-US" sz="1800" dirty="0" err="1" smtClean="0"/>
              <a:t>keanggotaan</a:t>
            </a:r>
            <a:endParaRPr lang="en-US" sz="1800" dirty="0" smtClean="0"/>
          </a:p>
          <a:p>
            <a:pPr algn="just"/>
            <a:r>
              <a:rPr lang="nn-NO" sz="1800" dirty="0"/>
              <a:t>Pustakawan mengisikan nomor dari koleksi bahan pustaka yang akan dipinjam dan tanggal pengembalian</a:t>
            </a:r>
            <a:r>
              <a:rPr lang="nn-NO" sz="1800" dirty="0" smtClean="0"/>
              <a:t>.</a:t>
            </a:r>
          </a:p>
          <a:p>
            <a:pPr algn="just"/>
            <a:r>
              <a:rPr lang="en-US" sz="1800" dirty="0" err="1"/>
              <a:t>Pustakawan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mencatat</a:t>
            </a:r>
            <a:r>
              <a:rPr lang="en-US" sz="1800" dirty="0"/>
              <a:t> data </a:t>
            </a:r>
            <a:r>
              <a:rPr lang="en-US" sz="1800" dirty="0" err="1"/>
              <a:t>pengembalian</a:t>
            </a:r>
            <a:r>
              <a:rPr lang="en-US" sz="1800" dirty="0"/>
              <a:t>,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mengembalikan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 smtClean="0"/>
              <a:t>pinjamannya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Pustakawan</a:t>
            </a:r>
            <a:r>
              <a:rPr lang="en-US" sz="1800" dirty="0" smtClean="0"/>
              <a:t> </a:t>
            </a:r>
            <a:r>
              <a:rPr lang="en-US" sz="1800" dirty="0" err="1"/>
              <a:t>mengisikan</a:t>
            </a:r>
            <a:r>
              <a:rPr lang="en-US" sz="1800" dirty="0"/>
              <a:t> </a:t>
            </a:r>
            <a:r>
              <a:rPr lang="en-US" sz="1800" dirty="0" err="1"/>
              <a:t>nomor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koleksi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pustaka</a:t>
            </a:r>
            <a:r>
              <a:rPr lang="en-US" sz="1800" dirty="0"/>
              <a:t> yang </a:t>
            </a:r>
            <a:r>
              <a:rPr lang="en-US" sz="1800" dirty="0" err="1"/>
              <a:t>dikembalikan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form </a:t>
            </a:r>
            <a:r>
              <a:rPr lang="en-US" sz="1800" dirty="0" err="1"/>
              <a:t>Pengembalian</a:t>
            </a:r>
            <a:r>
              <a:rPr lang="en-US" sz="1800" dirty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/>
              <a:t>form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</a:t>
            </a:r>
            <a:r>
              <a:rPr lang="en-US" sz="1800" dirty="0" err="1"/>
              <a:t>peminjam</a:t>
            </a:r>
            <a:r>
              <a:rPr lang="en-US" sz="1800" dirty="0"/>
              <a:t>, </a:t>
            </a:r>
            <a:r>
              <a:rPr lang="en-US" sz="1800" dirty="0" err="1"/>
              <a:t>koleksi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  <a:r>
              <a:rPr lang="en-US" sz="1800" dirty="0" err="1"/>
              <a:t>pustaka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dipinjam</a:t>
            </a:r>
            <a:r>
              <a:rPr lang="en-US" sz="1800" dirty="0"/>
              <a:t> </a:t>
            </a:r>
            <a:r>
              <a:rPr lang="en-US" sz="1800" dirty="0" err="1"/>
              <a:t>tapi</a:t>
            </a:r>
            <a:r>
              <a:rPr lang="en-US" sz="1800" dirty="0"/>
              <a:t> </a:t>
            </a:r>
            <a:r>
              <a:rPr lang="en-US" sz="1800" dirty="0" err="1"/>
              <a:t>belum</a:t>
            </a:r>
            <a:r>
              <a:rPr lang="en-US" sz="1800" dirty="0"/>
              <a:t> </a:t>
            </a:r>
            <a:r>
              <a:rPr lang="en-US" sz="1800" dirty="0" err="1"/>
              <a:t>dikembalikan</a:t>
            </a:r>
            <a:r>
              <a:rPr lang="en-US" sz="1800" dirty="0"/>
              <a:t>, </a:t>
            </a:r>
            <a:r>
              <a:rPr lang="en-US" sz="1800" dirty="0" err="1"/>
              <a:t>tanggal</a:t>
            </a:r>
            <a:r>
              <a:rPr lang="en-US" sz="1800" dirty="0"/>
              <a:t> </a:t>
            </a:r>
            <a:r>
              <a:rPr lang="en-US" sz="1800" dirty="0" err="1"/>
              <a:t>pengembalian</a:t>
            </a:r>
            <a:r>
              <a:rPr lang="en-US" sz="1800" dirty="0"/>
              <a:t>, </a:t>
            </a:r>
            <a:r>
              <a:rPr lang="en-US" sz="1800" dirty="0" err="1"/>
              <a:t>denda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dibayar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perpanjangan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peminjaman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6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543245" cy="6848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/>
              <a:t> (functional </a:t>
            </a:r>
            <a:r>
              <a:rPr lang="en-US" dirty="0" smtClean="0"/>
              <a:t>requirement)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ebutuhan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>
                <a:solidFill>
                  <a:srgbClr val="FF0000"/>
                </a:solidFill>
              </a:rPr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proses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endParaRPr lang="en-US" dirty="0"/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data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terpendek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543245" cy="6848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/>
              <a:t>(interface requirement)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>
            <a:normAutofit/>
          </a:bodyPr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>
                <a:solidFill>
                  <a:srgbClr val="FF0000"/>
                </a:solidFill>
              </a:rPr>
              <a:t>menghubungkan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elemen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keras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basis data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endParaRPr lang="en-US" dirty="0" smtClean="0"/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/>
              <a:t> </a:t>
            </a:r>
            <a:r>
              <a:rPr lang="en-US" dirty="0" smtClean="0"/>
              <a:t>PC, keyboard</a:t>
            </a:r>
            <a:r>
              <a:rPr lang="en-US" dirty="0"/>
              <a:t>, mouse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scanner (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basisdata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ODBC (Open Database Connectivity</a:t>
            </a:r>
            <a:r>
              <a:rPr lang="en-US" dirty="0" smtClean="0"/>
              <a:t>) (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</a:t>
            </a:r>
            <a:r>
              <a:rPr lang="en-US" dirty="0" err="1" smtClean="0"/>
              <a:t>njuk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(Performance Requirement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>
                <a:solidFill>
                  <a:srgbClr val="FF0000"/>
                </a:solidFill>
              </a:rPr>
              <a:t>menetapkan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karakteristik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unjuk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ketepatan</a:t>
            </a:r>
            <a:r>
              <a:rPr lang="en-US" dirty="0"/>
              <a:t>, </a:t>
            </a:r>
            <a:r>
              <a:rPr lang="en-US" dirty="0" err="1"/>
              <a:t>frekuensi</a:t>
            </a:r>
            <a:r>
              <a:rPr lang="en-US" dirty="0"/>
              <a:t>..</a:t>
            </a:r>
            <a:endParaRPr lang="en-US" dirty="0" smtClean="0"/>
          </a:p>
          <a:p>
            <a:pPr algn="just"/>
            <a:r>
              <a:rPr lang="en-US" dirty="0" err="1" smtClean="0"/>
              <a:t>Contoh</a:t>
            </a:r>
            <a:endParaRPr lang="en-US" dirty="0" smtClean="0"/>
          </a:p>
          <a:p>
            <a:pPr lvl="1" algn="just"/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sampai</a:t>
            </a:r>
            <a:r>
              <a:rPr lang="en-US" dirty="0"/>
              <a:t> 1 </a:t>
            </a:r>
            <a:r>
              <a:rPr lang="en-US" dirty="0" err="1"/>
              <a:t>juta</a:t>
            </a:r>
            <a:r>
              <a:rPr lang="en-US" dirty="0"/>
              <a:t> record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.</a:t>
            </a:r>
          </a:p>
          <a:p>
            <a:pPr lvl="1"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multiuser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user</a:t>
            </a:r>
          </a:p>
        </p:txBody>
      </p:sp>
    </p:spTree>
    <p:extLst>
      <p:ext uri="{BB962C8B-B14F-4D97-AF65-F5344CB8AC3E}">
        <p14:creationId xmlns:p14="http://schemas.microsoft.com/office/powerpoint/2010/main" val="203455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err="1"/>
              <a:t>Pentingnya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endParaRPr lang="en-US" b="1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965" y="641616"/>
            <a:ext cx="5955495" cy="584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Kebutuhan</a:t>
            </a:r>
            <a:r>
              <a:rPr lang="en-US" b="1" dirty="0" smtClean="0"/>
              <a:t> PL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memenuhi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kebutuhan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pemakai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.</a:t>
            </a:r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Interpretasi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kebutuhan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berbeda-beda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ketidaksepakatan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, </a:t>
            </a:r>
            <a:r>
              <a:rPr lang="en-US" dirty="0" err="1"/>
              <a:t>menyia-nyiakan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Pengujian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kesesuaian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mungkin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dilaksanakan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>
                <a:solidFill>
                  <a:srgbClr val="FF0000"/>
                </a:solidFill>
              </a:rPr>
              <a:t>Waktu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terbuang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percuma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salah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5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7016195" cy="50392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pPr lvl="1" algn="just"/>
            <a:r>
              <a:rPr lang="en-US" dirty="0" err="1">
                <a:solidFill>
                  <a:srgbClr val="FF0000"/>
                </a:solidFill>
              </a:rPr>
              <a:t>Memahami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menyeluruh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komprehensif</a:t>
            </a:r>
            <a:r>
              <a:rPr lang="en-US" dirty="0"/>
              <a:t>)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(product space)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menggunakannya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>
                <a:solidFill>
                  <a:srgbClr val="FF0000"/>
                </a:solidFill>
              </a:rPr>
              <a:t>Mendefinisikan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harus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dikerjakan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memenuhi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keinginan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pelanggan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527605"/>
            <a:ext cx="8704185" cy="684885"/>
          </a:xfrm>
        </p:spPr>
        <p:txBody>
          <a:bodyPr>
            <a:normAutofit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7016195" cy="503926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pPr algn="just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pemakai</a:t>
            </a:r>
            <a:endParaRPr lang="en-US" dirty="0" smtClean="0"/>
          </a:p>
          <a:p>
            <a:pPr algn="just"/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algn="just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(SKPL)</a:t>
            </a:r>
          </a:p>
          <a:p>
            <a:pPr algn="just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(review) </a:t>
            </a:r>
            <a:r>
              <a:rPr lang="en-US" dirty="0" err="1"/>
              <a:t>kebutuhan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1014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KONSEP &amp; DEFINISI KEBUTUHAN PL</vt:lpstr>
      <vt:lpstr>Kebutuhan PL</vt:lpstr>
      <vt:lpstr>Kebutuhan Fungsional (functional requirement)</vt:lpstr>
      <vt:lpstr>Kebutuhan Antarmuka (interface requirement)</vt:lpstr>
      <vt:lpstr>Kebutuhan Unjuk Kerja (Performance Requirement)</vt:lpstr>
      <vt:lpstr>Pentingnya Kebutuhan</vt:lpstr>
      <vt:lpstr>Dampak Kesalahan Penentuan Kebutuhan PL</vt:lpstr>
      <vt:lpstr>Analisis Kebutuhan</vt:lpstr>
      <vt:lpstr>Tahapan Analisis Kebutuhan</vt:lpstr>
      <vt:lpstr>1. Mempelajari dan memahami persoalan</vt:lpstr>
      <vt:lpstr>Caranya Bagaimana?</vt:lpstr>
      <vt:lpstr>2. Mengidentifikasi kebutuhan pemakai</vt:lpstr>
      <vt:lpstr>Caranya Bagaimana?</vt:lpstr>
      <vt:lpstr>3. Mendefinisikan kebutuhan perangkat lunak</vt:lpstr>
      <vt:lpstr>Contoh</vt:lpstr>
      <vt:lpstr>Contoh</vt:lpstr>
      <vt:lpstr>4. Membuat dokumen spesifikasi kebutuhan perangkat lunak (SKPL)</vt:lpstr>
      <vt:lpstr>5. Mengkaji ulang (review) kebutuhan</vt:lpstr>
      <vt:lpstr>Tugas</vt:lpstr>
      <vt:lpstr>Studi Kasus 1</vt:lpstr>
      <vt:lpstr>Studi Kasus 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Heru</cp:lastModifiedBy>
  <cp:revision>43</cp:revision>
  <dcterms:created xsi:type="dcterms:W3CDTF">2013-08-21T19:17:07Z</dcterms:created>
  <dcterms:modified xsi:type="dcterms:W3CDTF">2016-02-02T03:16:10Z</dcterms:modified>
</cp:coreProperties>
</file>