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426" r:id="rId2"/>
    <p:sldId id="270" r:id="rId3"/>
    <p:sldId id="346" r:id="rId4"/>
    <p:sldId id="361" r:id="rId5"/>
    <p:sldId id="271" r:id="rId6"/>
    <p:sldId id="272" r:id="rId7"/>
    <p:sldId id="273" r:id="rId8"/>
    <p:sldId id="274" r:id="rId9"/>
    <p:sldId id="368" r:id="rId10"/>
    <p:sldId id="369" r:id="rId11"/>
    <p:sldId id="370" r:id="rId12"/>
    <p:sldId id="371" r:id="rId13"/>
    <p:sldId id="372" r:id="rId14"/>
    <p:sldId id="373" r:id="rId15"/>
    <p:sldId id="374" r:id="rId16"/>
    <p:sldId id="351" r:id="rId17"/>
    <p:sldId id="352" r:id="rId18"/>
    <p:sldId id="375" r:id="rId19"/>
    <p:sldId id="376" r:id="rId20"/>
    <p:sldId id="290" r:id="rId21"/>
    <p:sldId id="353" r:id="rId22"/>
    <p:sldId id="354" r:id="rId23"/>
    <p:sldId id="291" r:id="rId24"/>
    <p:sldId id="355" r:id="rId25"/>
    <p:sldId id="367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7" r:id="rId3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94660"/>
  </p:normalViewPr>
  <p:slideViewPr>
    <p:cSldViewPr>
      <p:cViewPr varScale="1">
        <p:scale>
          <a:sx n="66" d="100"/>
          <a:sy n="66" d="100"/>
        </p:scale>
        <p:origin x="14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10126-D61A-4E09-8BF1-ABA4CFCDE467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89CF9A-7BE9-416B-8B33-BC920FA6E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53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F2861-68B7-4115-B4C0-9E5B635798E0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93EEAD-553A-41AE-92E0-F05382005AF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D6E8F-C419-4A88-A3F3-E2EBF3D78A43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0DE5C-6ACA-45E2-9300-8291123B48E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DFC27992-6C6A-4D48-8205-F4F8624C3F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58EFC-F320-46F3-B322-CE04E4205E9E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359D9D-E721-4DC9-B687-BC6F89AE9B03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D18E3BF4-C9A2-4B4C-ADBC-CC0B741999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73F56-9EB8-4D0E-8D39-89A44BC44457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91B24A1-24AB-478A-A320-26F01EA92CD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9577B138-516D-44BC-BA81-9117CCDA2AFB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373CD4-CA77-408F-97FE-A7CC88DDC6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5A2196-C3C1-468A-A690-4791010B492E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541E494-0B39-4F63-A7DA-F05B68875E8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B45ED-9E3B-43A1-93DC-AF9CD22962BC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A384C838-D21E-44A5-81C7-3E7C33B638E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758F36-EDC5-44C5-84A0-C0BB1C2C0884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71660E-0055-4D3F-90D9-BCA2A87A9C8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F70EED-6529-417F-AA12-D5565BBFCE7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69A79-954C-4433-8F00-A7E4ECC92664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1BC6CE2-ACDE-4F0F-8664-B8210368114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4BD93FF4-B3F8-4283-8B4E-92E8B789D7FA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3AF2A2-5560-4D3B-B1FB-8893731CB5BD}" type="datetimeFigureOut">
              <a:rPr lang="id-ID" smtClean="0"/>
              <a:pPr>
                <a:defRPr/>
              </a:pPr>
              <a:t>01/04/2015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466044D-38A5-4BA5-A45E-0044B36F6F9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png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DU1023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155575" y="2643182"/>
            <a:ext cx="2587625" cy="3482981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/>
              <a:t>Heru </a:t>
            </a:r>
            <a:r>
              <a:rPr lang="en-US" dirty="0" err="1"/>
              <a:t>Nugroho</a:t>
            </a:r>
            <a:r>
              <a:rPr lang="en-US" dirty="0"/>
              <a:t>, </a:t>
            </a:r>
            <a:r>
              <a:rPr lang="en-US" dirty="0" err="1"/>
              <a:t>S.Si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081394322043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heru@tass.telkomuniversity.ac.id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/>
              <a:t> TA 2014/2015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43240" y="638200"/>
            <a:ext cx="535785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ctr">
            <a:normAutofit fontScale="97500"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BAB 9: </a:t>
            </a:r>
            <a:r>
              <a:rPr lang="en-US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Graf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AutoShape 2" descr="data:image/jpeg;base64,/9j/4AAQSkZJRgABAQAAAQABAAD/2wCEAAkGBxQSEBUUEhQUFhQXFRYbGRUWFBUXGhYZFxgYGBgYGhsYHSggHRolGxgXITEhJSksLi4uGh8zODMsNygtLisBCgoKDg0OGhAQGywkHyQsLCw0LCwtLCwsLCwsLCwsLCwsLCwsLCwsLCwsLCwsLCwsLCwsLCwsLCwsLCwsLCwsLP/AABEIAJoBSAMBIgACEQEDEQH/xAAbAAACAgMBAAAAAAAAAAAAAAAAAQQFAgMGB//EAEkQAAIBAgQDBQQHAwkFCQAAAAECEQADBBIhMQVBUQYTImFxMoGRsQcUI0KhwdEzUnIVFkOissLh8PE0U2JzgiREY4OEkpOj0v/EABkBAQEBAQEBAAAAAAAAAAAAAAABAgMEBf/EACkRAQEAAgEDAwMEAwEAAAAAAAABAhEhAxIxBBNBFFFhIoGh8DJxwQX/2gAMAwEAAhEDEQA/APWgKyFArIV3ecCshSp1FMCmKKYqAinFFOilWQoimKgIpxQKdFKnTp1AqKcUUBQKIp0UU6IoioCiiiinRRRQFOlRUDoooop0UqdAUUUUBRRRQFFFFAUUUUCooooCiiigraYp066OQpigUxQMUwKKdRRTFFMUUU4op1AU6BTooop0VFFFFOKBU6KKAryr6Tb95ccO7e6q9ynsM6iczz7J32r1aKi4niFq2cty5bUxMMwBjrrXPq4d+Otvd6D1f0vV9y493Gtf3bw/B9osVZcFb92Rrld2YH1VyZFVmP7U4y/cJbEXpJ9m27Io8gqEaV79isHYxdoqwS7bPMQfgRsR1FYcP4dh8HZC21S1bUakwJ82Y7k9TXnnp8px3cPrdT/2vT5yZezJl+3j/et/tp5P9F+KvvxJO8e8y93c9trjCY09oxXtVRcPxGy7ZUu22borKTp5Cpdejp4dk0+N6z1P1HU75jrjWip0UVt5RRRToFToooCiiigKKKKAooooCiiigVFOlQFFFFBAp0U4rbnoUxRFZUUCnQKdQFOKKdF0BTop0UUUU6gBToooCnRRRRRTFFQFeb/SD/tY/wCUvzavSK4D6RcKReS591kyz0KkmPgfwNBY/RwfsLv/ADP7orP6RT/2ZP8Amj+y1cv2a7WJgmKXVY231zKJKsNNuYIj4U+03a5MYy27KsLaeIswgs2wgcgATvRW3sJ/tq/wP8q9Nrzz6PcIWxDXPuohE/8AE2w+ANeiUBRRRRBRRRUUUUUUBRRRQFFFFAUUUUBRRRQFFFFAqKdFBCp0CnWmdCnFFOhoU6KKBinSrKgKdIU6KKdKnUBRRRQOinRQFFFFFFRuIYFL9s27glT8QeRB5GuI7T/XbXEMJat8QvLbxd28MvcYU90Etl1Ck2iT01rXhvpKVCqPbNxFxAwxvNesC87hu7N02Fg5S2ukacqKhdoPo8xBcGwyXFA+8cjfjp+NY8A+jzEhybxS2sRo2dt+QGn41tx3avEoMQTeyrb4zasSVtgLhyql0JK7anxHXzq9vdu4w630wzsl7ELZwwzqpxGaQLniHgtmDBMkjWBUHT8M4cli2LdsQo+JPMk9al1w+J+kHurOKa7hXW9hbti29kXUYHvyuQq4EbNOorS/0jOjut7BXEWzftWbzC9bfu2vR3ZAHtiCCY2miO+op0UUqKdFAUUUUBRRRQFFFFAUUUUCiinRQKinRQKinRQQqdKac1WTp0gadNh06xrKm10dOsac02GKdKnUDopU6B0ClTop0UqdA6KVFBzfaPCWmxuDuXHcPhxibyqqghwEVHBJ2gOCOtczw/s9YtYjPYxwQvcN8WXw2FdxnHfsguOmYSsmM0gSeU13XE+EJfKsxdWVXUMjZTluRnU7iDlXz00rT/NyxIOVtCCPEdIsnDj/AOtiPXWg5l+A4R0uMcVAuY9MW05PCy2lu90dSMvdDMT0rQez2EayLNrGsifW++wyqqk4e4kFrahhrbGcHKw0DDlXVnsxhySSrGbHckZ2gplyTE+3l8ObeKz4d2es2MndiO7FwLAVR9plzSEABPgXWJoONbs5h7ti9nxly82Nv2nbEBLag/VkF1AiAAFcibrM1sv8IweKtXr31lkXGPYxcMoVlXD90DoeUsgJ5FhvXVYDsxYslSgIK3DcGoUZmtm0TlQBfZY7DU6mag8S7HK9uzbtXTbW0htAsGuN3LNaJtDxqI+yXVgx0HnIdTRSp0BRRRQFFFFAUUUUBRRRQFFFE0BRSooHRSooHRSooIE1kDVZ/KK9RT/lNNdREdR5/pWtMbWc05qAOIJp4hr7/lWQxyETmWPWml2nTTmq0cStn7450r+MtOrIzwGUgwSDDCDBGx13G1TRtaTQDXiDLLMFv4nwsR+3ueo59CKwLEf95vj/ANQ4/Ountse49q4jeK2brDQrbcg9CFJFeUdne2WNuYqwj3yytcQMMlvUEiRos7VXAOwI+s4ggiCO/Ygg8jr0qy7M8Os2u9diIUKQz65SCIII1B8R1HQVvGTGXbNtyvDrG+kJPrJsdy0993ebOInPknbrXazXj2I4Xh7js9rMzKczZbjMASdWknMDJrueCYVbeHTPcKjeXcn2tfac9Z0rGcx1LGscrvVdRmrBsQoYKWAZpyjmYiY+Irm7vErKNqXIHNVznfmqiRtVV2l7RozW7llmDoWiUdTByyfEBppGx3rMx3Wrlp3s05qh4J2ms4hJJFthurMvxB5r51Kfj+GG9+17nU/Ks9t8LuLSac1Qt2swswLs6/dS4fxyxWadpLLMFUXSSYH2TD5xV7abi7miawzUBqyu2yaJrXmp5qDOaJrCa1YrFLbXM0x5CaCRNE1Sfzms9Lv/AMT0DtRh+bOPW1c//Na7b9k7ovK04vErbQu5gD31V/znwup70bc1cH4Fa5LtD2kN7RRlQbA65vUbVcenbUyzkj0cGiuQwHbAusm1rt4XHyI0/Gtrdq2mO6A9b36JU7Ml746qsUuAzHIwfWqrhPFHuyWVFUaaMSZ/9oEVYjEL1FTS7jdRWrvx1rUuMXrUNpU0VFOMXrXMcY7SXUvZLZSCQBKydQN9etWY2pcpHYzSmuExXaK82nf2k/gVZ/rFqouIXSwzPibra75yf1itTBO96xNabmLRfadB6so+Zrx1xaOrXHY+cn8qzsWrLGAGJ8yf1rXt/lO+/Z6q3HMMP6ez7rin5GivMvsF3yT5sDRT24d9VfFO0oTwocx/D8fmfhWnhXbC4jfa20uJ+7JUj0I0+IrkweZ1JNZ95Nc9WrNR7ZwTE4PGL9icjjUodGHuMyPMEipr8CAkZmE+hrwzD4prbB0ZlZTIZTBB8q9Q7M9uDibRtXiFvKAQQIDjbMOh6j3joJZlGpcavP5BIEg5h6xWjiuDQWLoKie7b2lnUKYPqDVnw7jIKo52ca9ARoefUfKsu1Dg4S8wj9mf0qbtvK6knDxvEsttiCASYIOQaanSOfrUe1ihLZlWMwiFE5eYPntWy65Mi2oKadRrPn51Gw11sxjxHP12bXSJ6TpXorzug4Rgy4ZrarOWQCpECQGkzroaueyouBboRQzldAyys5tcw6VVcGFtku5rmRsgzw5MHMDlyzpOug3irLsvHh1/prUb6+JjHvisZeGsfK+wWHvW2uvct2wGtFR3aquu5JBOu1RbZPhDMWRXtkKzSogWyDB2gz8aagd2Ik+BIMeV8g6+/wDCtZ3P8Q/sD9KzK3U3GJ4y02/EYhVg7sdTHiOoqg7RG3FokS3iJ13GbQb1cY1wOf3/AMq5XtBiAWABBhYMdSdj51vFnJkXt3AQEyZAGJABJnQAbdaLllQgfO8NIACiRGnWqzDXzlcZWJYLAAJ2M69Nq33cRmtpbysGUsSDI9o/GtsrIYULdCZ3zEg+zp7zNWtrHly6iZWZ8O/Lw+LWqVsQPrKvPhES2ukA8q2cNcC5cn72aJJEyxO/KorpeE4s21M5/FAOYEHYcpiNTVnc4o4ICgxpyNcsHUWxMASdnzDYcz6VBTvS5gHyEj1HurN8r8O9HFerU7vGAu7z5CT+VcTau3QuoYDXmDt68pqTYxDmBG/3tPy1nyrPDTqzxsQDmOvlVFj7pYkg3NSSIBP7xG59Pw61DvXiFOunQoJFaL2IBj2Zj7zEHQGdB61vGM5cJ74z7Tu9mYbgGBIned6rc0h2z3PBygayY018qj3sWPrCvyA1PoCDpWpLv7UD78ER6k61vWmNpN5VyoxLnPPMaQYpYniBk2yBAJE8/DUNhcYKoQ+Enqd604hWzliNyTpqNdxTcF9gMXJjy/T9aeJu/bLvsefyqlwWKysJG+m/p+lb8TipYNBgabb1bpl1mHx/dg6xMdK3PxCOep8x6+6udPEFyTkDbRmmB10G9Y2eIgjLctqdQSVuQeu2oG4+FcbY6zwsuIcce3AWJPXy5R76p73am+CYyD/pB/tE1q4xiQ+UiANYEhoBjcjnpVHeY5jAJ+NbxksS+XTY3tW72suXUgZiTAOmsBSIqiOPIcEQII0E8j5zUNMxMASeQ3PwFb7vCL4GZ0KD/jIQn0DEE+4VeIc0YjFeJvFGvTrW7DtntOJmGU/gah3cOwO4HkZn8RW3CsUDBo1AiOoPp0pl4XDXdNsWSfKt+BuhbgkwNfkahs9Rb7yd/dWMcrt36uGEx4W2IebjZbStr7RLEGfKYoqvuSF/aE9Fkj/IorXfHCY1UBVLKMxgtHInfYedOxZLNlCtmmIjN1B9k9av8XawiXDNu1lI0VgQw6GQ2vMnzj3xhxgK32V5rQAACpecAR0BNcMerM7+ks15QfqTLoykHzVhSQZWBUgEHfX9atuFdo8YWyjFXCxaFGa20jl7QIrtcJ2d4hiEJu41FB2ULac+824H4mt22eST7OPPaC53aKiNkUNJysYYwTEe6p9vtSzYdrTh/EIko4A1HM8t6uB9HWJVi3e2X6A94g+AU/jNVXGPo/xzhcq2AVnVbupmP3lFc9zu/DprhzF9mLTnynQZcw+NaeHSZyNl8ZB2Go1zb7VaD6OeIzBRfXPbj+1vW8fRzjxyX+qTt5N1rtepj93OdOp/CsSosv3ltnhEA0EM24Ig7QD8RVl2VcELpP21v3H7Uz+FQuE9nuIYUPK2yhQggi420RPhMKN9OnSonBGZVOVx42cHIYWYOQLsNzpFYuUs4WY2Orv4pbdsd46J4U03PsXMwjfQsv41U/zht95AtOyk+2DJOh+6YAHvquHDQGcMWvOAfYbw8plyDqBOmu1TeHWuH27Z717zXCDmKgMq6/dMdCBrM1y7t8R1x4vMWL3UvOFjEsZnKvcEL65X099Y3OFYZ1uNDgr7QeV6zJDnodq2YbjGCRWCXsQo5nuF0O0aAa1rwn1O47H61dcsdQcO+X0gGIqbyialc3dsWmMIgXQxnZtT6n12+VTcNg7Rt5yBnGaRniShAMDLvqOfI1cXMNggdcQBB+9avKNp9CNBrSxOGwhUn63bjQwEaYgaeU6b+dTvznx/KdkY4XhbPbBQfZndWusJEyRou3+Na8TxW4vhyqgVdMymTAiQSNes/wCNW9zHYZ7AS1irdufCAVaQNQRHU9a5XiGAee7YjQZjlAUHWFMDQtMyfKtXLjk1rwucBcvnXIzl1gEkEZeZ1GlZX7N0AkC3oNg5bQkidBvIj1qlGAdWJ77SACNQpVi3h0O2kkedT+HNlUZW1ygR4ttwIPLWuXv4wSX4pegkJbiQZCNI9Z028qivx/xAuIEGQgVfnNYY2+/dlSzQJ5Hxc9gZ+NU1uwTDKBBn2iB5czVx6ky5S2pN/i5yk7vmEGdANZEc+UGtScQUsPDPlqSDzjWakqGKhCVA09m1KyOpC+Q561uykOLgUlxBBRcpAAjlHI+da93FO3ausBkuwZ39qCAfSY61b3lZkzW1d0BAyNdJJJmSBAEfGsmw+eWySxjXUeogGPwqxwhuoiqbIWCIlhrHOI61L1vlqYq2yjuAzKvMZWuMPa2brEwNoNbRw1iohVQRqVLEk+W4MEa6CJG9T7mPZFYDuUOuhuqDJ5x1qJa4s8Q9zCgdO8PyFWdS3xF7Y1Jw9tmRRJEEI5ZY3BgwPiZ5GpP8msEYz48onJbWPNfG0meo+FVmI44FfW8p80RyBG2h099bsJxy2y+K+y/+UZ90Kad/U+38GsU+7gJtql1x3YMqPs7YnXUkCScs89+tRrNoK4W3fuOWPiUL4QvMayvQflWq7xOy0TiHImdEI291bV4hhmENccidPC3Ladf1p3568LqNOJuv3apbso7wQWNkaGSBBICkeZHrVO2FvBoNvxZueUgxvEnL12ro7eKsKv2bIoE/0dwx/ViscPluN4biGBPizjUgaarE7097KcaTslUFrGXkQQ7qDMd2UWQIBzFdd53NZi7cyFe9RcwzEllDHWRLASTtueldUnDH1C5TpshU6elR7mEcaZdRyIrll179mp0/yorjY4ie/Dg7Bij/ANsHSqTHJenK+Yx0B5+ldiH8RUxIjTnH+tN5HlSeqsvMW9OOFSww69YEg/Ctw4c7e0rBZEMZA18zXcIpBkR8AZqEXLOwzORyAgeex9Dr60+st+Gbhpz44WwGmkxt4j7UGIHT86VXtwZbltjIm48xERlI1A31j4miueXqc/hNOT7QYHM6GXMnUnYbiAOuk6Ty61KHDrQQGCq9GVgWB56/Cs7ltLqh7TsxDbsxiDqfaHmTpWvDuMjSZ1k66CCBBEfu+etYuf6ZJbwwrsXgLMQiZo2BfKusbgiaqBwW5mlUSeWV0n4zXY37gPslSp0EhSpjffzNZpw1WSYtNvEqQPw2Faw9TcJy1MXJi3j09h8Uo/8ADvXf7jVuXtJxO0I+sYsfxMx/tg11mB4coEgKP4ZA+Bou4En7zD0Onwrf1uO+YtlihwXb/iS+1inO2jW7J/uT+NWFr6TOIzo+HImBntge8wRAqQ/AkuGXLMfKRPvFRF7Jop/at6OAefu/GrPVdL5atyuMkXVrHcRx72jicqYZSCVtnIL0jlJOcAkbnKPUVatwEu5Rh3OHWDBuhnuEZoJMwvLSDtvVFYsyk/WCY9oJlUx5qBt5jmfOtY4fanR2zCPFIBM66mOnLzrN9TjeImr9nYIcLaw6qjjKBoASxOh0JEzuag3eNWBEAtA522AnqSw5VW2sKuhhjpElj8q3iyBsoI93yGtcb1/w321uucftFoFqY0CwokmdeelacRxEsfDhekEvl+OX0HOt1rDs2yn3Amt54bc5rlGmpgdepinu5XxC46+VWbl1l8Nm0Bro7M466ZpioDYG+417lYjYcvh61Ov4y1aUZr1skHXKwbmZgLPzowOPs3P6dRMxmzCI/wCnpSZ5+ZP4Z1v5Y4Th0HxshEQfAdRzjWBUp+H4cMT3t4jQQWDCOmoGlVfHOM27GUW7iXZmcpbTpJygHnzkVAsdrlDDPbbLJnIwB/rAz+G1d8Z1rD9M4rqRw+1EK7DzyLP4uetPC2FRsovOeZzKeZgbD/OlReGdpOGt+0e+CTtczAEdJs6deVdnwzEYC4QLJsPEH2w5B2Gj6gxT2Mvk/T8OfGFt3WgXEYjlLaf1dKwvGzbuBGdS3RPF8TOhrt7lqy1sgwqnTRAv3svTrVVY4Vhbl51K2+8tFfYOVsuWAXynU5sx+FJ0ZFVDv/urY9XZjHmRsPRgKr+Km8q6zBH9EgHMADQHeetdoOGWhGQtoRt9oBrJEagT7qo+1uNu2l+xCOTpkZQWJncZW09DrMQK644RLVRg+CXGRSz3QSqkgXGEeEab1tTsore1m97kzUHiWK4lce22HsXLahQSrKqy2Vg0y0ldQQDzArdgLvFlKl7LMJSQe6EhQwaPENTKmfLlWta+WeVinZGz0PuLfrWT9nrKDRJ9QD860WsZxJVXNhmJ8Mn7HWEYN9/ctlPuIrSnGcXbw9+5i7YQrBQsAF+6uWFMkkyR86qarc/BLR1Ftdd9BWq7gLNtQSqj/pFW9/iNiyLffNBulcpAaGPh/DWt3GLSqgKYc3WnqqBRzYs23pWNfkV+Bwlk3UVgfHsVj/MVf3+AW4IE8o9n37iqD+V3FxSLVhVC/wC9d8pIE6IkH3Gp+P7WW0tF8rMyjZV5mBzOgpMsZ5q6pcS7N2ktswgkEbquxIHTzqoXCqo9mBpqCVHvgx8a5/Hdub72XEMUZQB+8je0fEoE+QPlU/hnG7l2yFZiNCCAImdw3Oddifyrn1Mu3lrGbXeFwvd3lcvbRE9oEzckfdCqNNN/lW3ivEu9IgEAfE+Z6CuXwgKHNJKtuCTAMnX36VYd9uI/CvP1OpbxG5EXGKodWBCsTGaBJE7GalBH7zcZCscgSfWq/GYgi4gI1I0JAkHMPdpB51nfwxa4pDQeczDAdMp8OtcreIndJ4TLt4B8iysyQQGImOZ2rShKBSYzZoZgGO+Ygx6nn1ouXgpLZZC6GNdwIjny6Vg1jK7XXchY1WfCADOx1J/0rM/LF5auIW/ZUlSSsknwyMyknqJIA99FVS4fEHEm8kPaaRuNVU+ECTvm1/wNOu3+MklVU3cYLaMQCAQVOaDluBZDLygjcRv61XcN4uVGRUBVgdzMk7sfT8qsL6A2YIBBa3Ijfxga1R4XSwxGh7xNfcK9GGMuN25Rftj0BC92AxMxttuYHqOlXXCCuXwjLB1AMk+s7bbVW41QTYB1GQb/AMKVY8DtgBoA9s8vSvL1tTDbU8rFlMR18h+tRXwzaeJ9OSxrtuCDVg529K0zt615ccq6cImIsNp4jp0Gb5aCtT2rgGbvSgH7yjT+tEGrK6fEKD+damdNKPCWy9zOC7jbNJAidYJ3EjlNW1m2ARAGg5ySTzMk/lW+9tWAPhPpW71LW5F5hOHZUL3IgCY57TqfyrDhmJZ8xS2ioCQpKEnQ66zH+Toa38a/2Z/4T8qreyRzYRQdQW1B1nxtXr7McdaTfKVdv3XnK9xh1WFUerN4SOWi1HOCbebYPm9258QpUVNxrHvCJMdOVXvDrClAcqzG8Ca3jblbImVkef4rgKM5zsIndLSgnQfvTHOs8J2bQ+G33nPUC2P7mnxr0F8Mn7i+0PuilcEWWjSAdtOdbkz+ax3R5tjexgBBfP7iNfgNKquIdjrkA2zp0afn/hXX9mWm9fnXXn/Ew/IfCuivKIphln52zvbxDGcBv297ZIHNfF8qrSCNNQa9txqDoPhVLjcMjqcyK2n3lB+dX6m4+Y3jhtw/DOJP3bJce4bfhHd52g8/ZmNI6dK6Ls5ks3Tc7x1KjQKR4s3LMQdNf9Kp7yBbVvKAJvXZgRMZAKjXGPdHU6Pp5V0ytqzw9e4Fj7GKe4v2rG2FJN12KnNOi+LX2dqldqeIvhcMDhLam5mGaQIVBuYkSZgc/lXmH0dXW/lFRJgo8iTB8PSus+k1iOHtBP7W2Pd0q2c6PL0bheIz2bbsEVmRSQpBAJAOlSQ4k+IctNK5Dgt1vq1nU/srfM/uCtrXmk+JthzPU1Nmm7tzxG9asBsM6I2YZmYA6bZRmBAJJG/Q1PTEAoufLmKrmAgjNGse+vMfpHvsVRSzFZnKSYkHQx1qXcxDxbXM0SBGYxGQaR0q+eRcdqsIt+5aYOiC20kZZZhppoRl9fOumsXc6yVgH975xXPdi7YZWZgCwIgkSRMzB5VF7VYp1ugK7gdAxHLyrGeWoFxZZZ8p8IMBTnkDeQDyOvWqUMtyVkNrqukaRuPWKl8PxlwjW4523ZunrVhw1QTJEn7XU6n2jXl9vfMbmTjeL3FW1cURmhdBH3bhUE+6PcafBMe7ywW0FLy0sZG86cjoNzVbhnJ4gwJJEtodRuK6WxebubHib2DzP7lXqawx1fn+/wDEyy54Y4K4jqNQdDu3JjI0jaCK2YviItGBlMlZ1O3PWAJiI3qLhbzd3OZpy7yeQ0qCjmXMmdNZrh2y1y2uPrdthJcIF3GZDIJE6mSBBjTzpcOxKkGAsrccHxg6CQIidTpUDG32+ruMzQQJ1OvrWT4y4DIuPPdnXM07nzqds00z4rj18JlwwOsHcbjbT1nascZxJ3QZbasrqQQHE76gzy2qjxznNMmZXn6VKxd1u5U5jMATJ2kCPSK6TCSSpLq7FjG3QgS2dvSDz0J0Hwoqiw7kNIJmfzFFd7jq+I13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0120" name="Picture 8" descr="https://lh4.ggpht.com/DbM6Arcg3uOVIE2MPsWP-2xTdVrfKORVPqJlk6KpSIAh-PslBBBFyEf597RuYHvXPBM=h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928" y="1909057"/>
            <a:ext cx="4402463" cy="440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5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4. Graf </a:t>
            </a:r>
            <a:r>
              <a:rPr lang="en-US" b="1" dirty="0" err="1" smtClean="0">
                <a:solidFill>
                  <a:srgbClr val="FF0000"/>
                </a:solidFill>
              </a:rPr>
              <a:t>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directed graph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digraph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514350" indent="-514350"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dan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 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57290" y="3500438"/>
            <a:ext cx="2428875" cy="2071687"/>
            <a:chOff x="4050" y="1896"/>
            <a:chExt cx="2253" cy="2347"/>
          </a:xfrm>
        </p:grpSpPr>
        <p:sp>
          <p:nvSpPr>
            <p:cNvPr id="75809" name="Freeform 4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0" name="Freeform 5"/>
            <p:cNvSpPr>
              <a:spLocks/>
            </p:cNvSpPr>
            <p:nvPr/>
          </p:nvSpPr>
          <p:spPr bwMode="auto">
            <a:xfrm>
              <a:off x="5132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2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2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2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2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1" name="Freeform 6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2" name="Freeform 7"/>
            <p:cNvSpPr>
              <a:spLocks/>
            </p:cNvSpPr>
            <p:nvPr/>
          </p:nvSpPr>
          <p:spPr bwMode="auto">
            <a:xfrm>
              <a:off x="4284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8 w 85"/>
                <a:gd name="T9" fmla="*/ 19 h 84"/>
                <a:gd name="T10" fmla="*/ 13 w 85"/>
                <a:gd name="T11" fmla="*/ 12 h 84"/>
                <a:gd name="T12" fmla="*/ 20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3 w 85"/>
                <a:gd name="T21" fmla="*/ 0 h 84"/>
                <a:gd name="T22" fmla="*/ 48 w 85"/>
                <a:gd name="T23" fmla="*/ 0 h 84"/>
                <a:gd name="T24" fmla="*/ 52 w 85"/>
                <a:gd name="T25" fmla="*/ 2 h 84"/>
                <a:gd name="T26" fmla="*/ 60 w 85"/>
                <a:gd name="T27" fmla="*/ 3 h 84"/>
                <a:gd name="T28" fmla="*/ 68 w 85"/>
                <a:gd name="T29" fmla="*/ 7 h 84"/>
                <a:gd name="T30" fmla="*/ 73 w 85"/>
                <a:gd name="T31" fmla="*/ 12 h 84"/>
                <a:gd name="T32" fmla="*/ 78 w 85"/>
                <a:gd name="T33" fmla="*/ 19 h 84"/>
                <a:gd name="T34" fmla="*/ 82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2 w 85"/>
                <a:gd name="T49" fmla="*/ 60 h 84"/>
                <a:gd name="T50" fmla="*/ 78 w 85"/>
                <a:gd name="T51" fmla="*/ 67 h 84"/>
                <a:gd name="T52" fmla="*/ 73 w 85"/>
                <a:gd name="T53" fmla="*/ 72 h 84"/>
                <a:gd name="T54" fmla="*/ 68 w 85"/>
                <a:gd name="T55" fmla="*/ 77 h 84"/>
                <a:gd name="T56" fmla="*/ 60 w 85"/>
                <a:gd name="T57" fmla="*/ 81 h 84"/>
                <a:gd name="T58" fmla="*/ 52 w 85"/>
                <a:gd name="T59" fmla="*/ 84 h 84"/>
                <a:gd name="T60" fmla="*/ 48 w 85"/>
                <a:gd name="T61" fmla="*/ 84 h 84"/>
                <a:gd name="T62" fmla="*/ 43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20 w 85"/>
                <a:gd name="T71" fmla="*/ 77 h 84"/>
                <a:gd name="T72" fmla="*/ 13 w 85"/>
                <a:gd name="T73" fmla="*/ 72 h 84"/>
                <a:gd name="T74" fmla="*/ 8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3" y="12"/>
                  </a:lnTo>
                  <a:lnTo>
                    <a:pt x="20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0" y="3"/>
                  </a:lnTo>
                  <a:lnTo>
                    <a:pt x="68" y="7"/>
                  </a:lnTo>
                  <a:lnTo>
                    <a:pt x="73" y="12"/>
                  </a:lnTo>
                  <a:lnTo>
                    <a:pt x="78" y="19"/>
                  </a:lnTo>
                  <a:lnTo>
                    <a:pt x="82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2"/>
                  </a:lnTo>
                  <a:lnTo>
                    <a:pt x="68" y="77"/>
                  </a:lnTo>
                  <a:lnTo>
                    <a:pt x="60" y="81"/>
                  </a:lnTo>
                  <a:lnTo>
                    <a:pt x="52" y="84"/>
                  </a:lnTo>
                  <a:lnTo>
                    <a:pt x="48" y="84"/>
                  </a:lnTo>
                  <a:lnTo>
                    <a:pt x="43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20" y="77"/>
                  </a:lnTo>
                  <a:lnTo>
                    <a:pt x="13" y="72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3" name="Freeform 8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4" name="Freeform 9"/>
            <p:cNvSpPr>
              <a:spLocks/>
            </p:cNvSpPr>
            <p:nvPr/>
          </p:nvSpPr>
          <p:spPr bwMode="auto">
            <a:xfrm>
              <a:off x="5132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7 w 85"/>
                <a:gd name="T9" fmla="*/ 20 h 85"/>
                <a:gd name="T10" fmla="*/ 12 w 85"/>
                <a:gd name="T11" fmla="*/ 13 h 85"/>
                <a:gd name="T12" fmla="*/ 19 w 85"/>
                <a:gd name="T13" fmla="*/ 7 h 85"/>
                <a:gd name="T14" fmla="*/ 26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2 w 85"/>
                <a:gd name="T21" fmla="*/ 0 h 85"/>
                <a:gd name="T22" fmla="*/ 48 w 85"/>
                <a:gd name="T23" fmla="*/ 0 h 85"/>
                <a:gd name="T24" fmla="*/ 51 w 85"/>
                <a:gd name="T25" fmla="*/ 2 h 85"/>
                <a:gd name="T26" fmla="*/ 60 w 85"/>
                <a:gd name="T27" fmla="*/ 4 h 85"/>
                <a:gd name="T28" fmla="*/ 67 w 85"/>
                <a:gd name="T29" fmla="*/ 7 h 85"/>
                <a:gd name="T30" fmla="*/ 72 w 85"/>
                <a:gd name="T31" fmla="*/ 13 h 85"/>
                <a:gd name="T32" fmla="*/ 78 w 85"/>
                <a:gd name="T33" fmla="*/ 20 h 85"/>
                <a:gd name="T34" fmla="*/ 81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1 w 85"/>
                <a:gd name="T49" fmla="*/ 60 h 85"/>
                <a:gd name="T50" fmla="*/ 78 w 85"/>
                <a:gd name="T51" fmla="*/ 67 h 85"/>
                <a:gd name="T52" fmla="*/ 72 w 85"/>
                <a:gd name="T53" fmla="*/ 73 h 85"/>
                <a:gd name="T54" fmla="*/ 67 w 85"/>
                <a:gd name="T55" fmla="*/ 78 h 85"/>
                <a:gd name="T56" fmla="*/ 60 w 85"/>
                <a:gd name="T57" fmla="*/ 81 h 85"/>
                <a:gd name="T58" fmla="*/ 51 w 85"/>
                <a:gd name="T59" fmla="*/ 85 h 85"/>
                <a:gd name="T60" fmla="*/ 48 w 85"/>
                <a:gd name="T61" fmla="*/ 85 h 85"/>
                <a:gd name="T62" fmla="*/ 42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6 w 85"/>
                <a:gd name="T69" fmla="*/ 81 h 85"/>
                <a:gd name="T70" fmla="*/ 19 w 85"/>
                <a:gd name="T71" fmla="*/ 78 h 85"/>
                <a:gd name="T72" fmla="*/ 12 w 85"/>
                <a:gd name="T73" fmla="*/ 73 h 85"/>
                <a:gd name="T74" fmla="*/ 7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7" y="20"/>
                  </a:lnTo>
                  <a:lnTo>
                    <a:pt x="12" y="13"/>
                  </a:lnTo>
                  <a:lnTo>
                    <a:pt x="19" y="7"/>
                  </a:lnTo>
                  <a:lnTo>
                    <a:pt x="26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4"/>
                  </a:lnTo>
                  <a:lnTo>
                    <a:pt x="67" y="7"/>
                  </a:lnTo>
                  <a:lnTo>
                    <a:pt x="72" y="13"/>
                  </a:lnTo>
                  <a:lnTo>
                    <a:pt x="78" y="20"/>
                  </a:lnTo>
                  <a:lnTo>
                    <a:pt x="81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3"/>
                  </a:lnTo>
                  <a:lnTo>
                    <a:pt x="67" y="78"/>
                  </a:lnTo>
                  <a:lnTo>
                    <a:pt x="60" y="81"/>
                  </a:lnTo>
                  <a:lnTo>
                    <a:pt x="51" y="85"/>
                  </a:lnTo>
                  <a:lnTo>
                    <a:pt x="48" y="85"/>
                  </a:lnTo>
                  <a:lnTo>
                    <a:pt x="42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6" y="81"/>
                  </a:lnTo>
                  <a:lnTo>
                    <a:pt x="19" y="78"/>
                  </a:lnTo>
                  <a:lnTo>
                    <a:pt x="12" y="73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5" name="Freeform 10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6" name="Freeform 11"/>
            <p:cNvSpPr>
              <a:spLocks/>
            </p:cNvSpPr>
            <p:nvPr/>
          </p:nvSpPr>
          <p:spPr bwMode="auto">
            <a:xfrm>
              <a:off x="5980" y="3028"/>
              <a:ext cx="84" cy="84"/>
            </a:xfrm>
            <a:custGeom>
              <a:avLst/>
              <a:gdLst>
                <a:gd name="T0" fmla="*/ 0 w 84"/>
                <a:gd name="T1" fmla="*/ 42 h 84"/>
                <a:gd name="T2" fmla="*/ 0 w 84"/>
                <a:gd name="T3" fmla="*/ 39 h 84"/>
                <a:gd name="T4" fmla="*/ 1 w 84"/>
                <a:gd name="T5" fmla="*/ 33 h 84"/>
                <a:gd name="T6" fmla="*/ 3 w 84"/>
                <a:gd name="T7" fmla="*/ 26 h 84"/>
                <a:gd name="T8" fmla="*/ 7 w 84"/>
                <a:gd name="T9" fmla="*/ 19 h 84"/>
                <a:gd name="T10" fmla="*/ 12 w 84"/>
                <a:gd name="T11" fmla="*/ 12 h 84"/>
                <a:gd name="T12" fmla="*/ 19 w 84"/>
                <a:gd name="T13" fmla="*/ 7 h 84"/>
                <a:gd name="T14" fmla="*/ 26 w 84"/>
                <a:gd name="T15" fmla="*/ 3 h 84"/>
                <a:gd name="T16" fmla="*/ 33 w 84"/>
                <a:gd name="T17" fmla="*/ 2 h 84"/>
                <a:gd name="T18" fmla="*/ 38 w 84"/>
                <a:gd name="T19" fmla="*/ 0 h 84"/>
                <a:gd name="T20" fmla="*/ 42 w 84"/>
                <a:gd name="T21" fmla="*/ 0 h 84"/>
                <a:gd name="T22" fmla="*/ 47 w 84"/>
                <a:gd name="T23" fmla="*/ 0 h 84"/>
                <a:gd name="T24" fmla="*/ 51 w 84"/>
                <a:gd name="T25" fmla="*/ 2 h 84"/>
                <a:gd name="T26" fmla="*/ 60 w 84"/>
                <a:gd name="T27" fmla="*/ 3 h 84"/>
                <a:gd name="T28" fmla="*/ 67 w 84"/>
                <a:gd name="T29" fmla="*/ 7 h 84"/>
                <a:gd name="T30" fmla="*/ 72 w 84"/>
                <a:gd name="T31" fmla="*/ 12 h 84"/>
                <a:gd name="T32" fmla="*/ 77 w 84"/>
                <a:gd name="T33" fmla="*/ 19 h 84"/>
                <a:gd name="T34" fmla="*/ 81 w 84"/>
                <a:gd name="T35" fmla="*/ 26 h 84"/>
                <a:gd name="T36" fmla="*/ 84 w 84"/>
                <a:gd name="T37" fmla="*/ 33 h 84"/>
                <a:gd name="T38" fmla="*/ 84 w 84"/>
                <a:gd name="T39" fmla="*/ 39 h 84"/>
                <a:gd name="T40" fmla="*/ 84 w 84"/>
                <a:gd name="T41" fmla="*/ 42 h 84"/>
                <a:gd name="T42" fmla="*/ 84 w 84"/>
                <a:gd name="T43" fmla="*/ 42 h 84"/>
                <a:gd name="T44" fmla="*/ 84 w 84"/>
                <a:gd name="T45" fmla="*/ 47 h 84"/>
                <a:gd name="T46" fmla="*/ 84 w 84"/>
                <a:gd name="T47" fmla="*/ 51 h 84"/>
                <a:gd name="T48" fmla="*/ 81 w 84"/>
                <a:gd name="T49" fmla="*/ 60 h 84"/>
                <a:gd name="T50" fmla="*/ 77 w 84"/>
                <a:gd name="T51" fmla="*/ 67 h 84"/>
                <a:gd name="T52" fmla="*/ 72 w 84"/>
                <a:gd name="T53" fmla="*/ 72 h 84"/>
                <a:gd name="T54" fmla="*/ 67 w 84"/>
                <a:gd name="T55" fmla="*/ 77 h 84"/>
                <a:gd name="T56" fmla="*/ 60 w 84"/>
                <a:gd name="T57" fmla="*/ 81 h 84"/>
                <a:gd name="T58" fmla="*/ 51 w 84"/>
                <a:gd name="T59" fmla="*/ 84 h 84"/>
                <a:gd name="T60" fmla="*/ 47 w 84"/>
                <a:gd name="T61" fmla="*/ 84 h 84"/>
                <a:gd name="T62" fmla="*/ 42 w 84"/>
                <a:gd name="T63" fmla="*/ 84 h 84"/>
                <a:gd name="T64" fmla="*/ 38 w 84"/>
                <a:gd name="T65" fmla="*/ 84 h 84"/>
                <a:gd name="T66" fmla="*/ 33 w 84"/>
                <a:gd name="T67" fmla="*/ 84 h 84"/>
                <a:gd name="T68" fmla="*/ 26 w 84"/>
                <a:gd name="T69" fmla="*/ 81 h 84"/>
                <a:gd name="T70" fmla="*/ 19 w 84"/>
                <a:gd name="T71" fmla="*/ 77 h 84"/>
                <a:gd name="T72" fmla="*/ 12 w 84"/>
                <a:gd name="T73" fmla="*/ 72 h 84"/>
                <a:gd name="T74" fmla="*/ 7 w 84"/>
                <a:gd name="T75" fmla="*/ 67 h 84"/>
                <a:gd name="T76" fmla="*/ 3 w 84"/>
                <a:gd name="T77" fmla="*/ 60 h 84"/>
                <a:gd name="T78" fmla="*/ 1 w 84"/>
                <a:gd name="T79" fmla="*/ 51 h 84"/>
                <a:gd name="T80" fmla="*/ 0 w 84"/>
                <a:gd name="T81" fmla="*/ 47 h 84"/>
                <a:gd name="T82" fmla="*/ 0 w 84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4"/>
                <a:gd name="T127" fmla="*/ 0 h 84"/>
                <a:gd name="T128" fmla="*/ 84 w 84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4" h="84">
                  <a:moveTo>
                    <a:pt x="0" y="42"/>
                  </a:moveTo>
                  <a:lnTo>
                    <a:pt x="0" y="39"/>
                  </a:lnTo>
                  <a:lnTo>
                    <a:pt x="1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8" y="0"/>
                  </a:lnTo>
                  <a:lnTo>
                    <a:pt x="42" y="0"/>
                  </a:lnTo>
                  <a:lnTo>
                    <a:pt x="47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7" y="19"/>
                  </a:lnTo>
                  <a:lnTo>
                    <a:pt x="81" y="26"/>
                  </a:lnTo>
                  <a:lnTo>
                    <a:pt x="84" y="33"/>
                  </a:lnTo>
                  <a:lnTo>
                    <a:pt x="84" y="39"/>
                  </a:lnTo>
                  <a:lnTo>
                    <a:pt x="84" y="42"/>
                  </a:lnTo>
                  <a:lnTo>
                    <a:pt x="84" y="47"/>
                  </a:lnTo>
                  <a:lnTo>
                    <a:pt x="84" y="51"/>
                  </a:lnTo>
                  <a:lnTo>
                    <a:pt x="81" y="60"/>
                  </a:lnTo>
                  <a:lnTo>
                    <a:pt x="77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7" y="84"/>
                  </a:lnTo>
                  <a:lnTo>
                    <a:pt x="42" y="84"/>
                  </a:lnTo>
                  <a:lnTo>
                    <a:pt x="38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7" name="Freeform 12"/>
            <p:cNvSpPr>
              <a:spLocks/>
            </p:cNvSpPr>
            <p:nvPr/>
          </p:nvSpPr>
          <p:spPr bwMode="auto">
            <a:xfrm>
              <a:off x="4355" y="2223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4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3 w 819"/>
                <a:gd name="T15" fmla="*/ 99 h 768"/>
                <a:gd name="T16" fmla="*/ 553 w 819"/>
                <a:gd name="T17" fmla="*/ 116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4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6 w 819"/>
                <a:gd name="T31" fmla="*/ 265 h 768"/>
                <a:gd name="T32" fmla="*/ 320 w 819"/>
                <a:gd name="T33" fmla="*/ 289 h 768"/>
                <a:gd name="T34" fmla="*/ 295 w 819"/>
                <a:gd name="T35" fmla="*/ 314 h 768"/>
                <a:gd name="T36" fmla="*/ 268 w 819"/>
                <a:gd name="T37" fmla="*/ 339 h 768"/>
                <a:gd name="T38" fmla="*/ 244 w 819"/>
                <a:gd name="T39" fmla="*/ 365 h 768"/>
                <a:gd name="T40" fmla="*/ 221 w 819"/>
                <a:gd name="T41" fmla="*/ 393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8 h 768"/>
                <a:gd name="T48" fmla="*/ 134 w 819"/>
                <a:gd name="T49" fmla="*/ 508 h 768"/>
                <a:gd name="T50" fmla="*/ 113 w 819"/>
                <a:gd name="T51" fmla="*/ 538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4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4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3" y="99"/>
                  </a:lnTo>
                  <a:lnTo>
                    <a:pt x="553" y="116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4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6" y="265"/>
                  </a:lnTo>
                  <a:lnTo>
                    <a:pt x="320" y="289"/>
                  </a:lnTo>
                  <a:lnTo>
                    <a:pt x="295" y="314"/>
                  </a:lnTo>
                  <a:lnTo>
                    <a:pt x="268" y="339"/>
                  </a:lnTo>
                  <a:lnTo>
                    <a:pt x="244" y="365"/>
                  </a:lnTo>
                  <a:lnTo>
                    <a:pt x="221" y="393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8"/>
                  </a:lnTo>
                  <a:lnTo>
                    <a:pt x="134" y="508"/>
                  </a:lnTo>
                  <a:lnTo>
                    <a:pt x="113" y="538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4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8" name="Freeform 13"/>
            <p:cNvSpPr>
              <a:spLocks/>
            </p:cNvSpPr>
            <p:nvPr/>
          </p:nvSpPr>
          <p:spPr bwMode="auto">
            <a:xfrm>
              <a:off x="4313" y="2964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2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19" name="Freeform 14"/>
            <p:cNvSpPr>
              <a:spLocks/>
            </p:cNvSpPr>
            <p:nvPr/>
          </p:nvSpPr>
          <p:spPr bwMode="auto">
            <a:xfrm>
              <a:off x="4366" y="3178"/>
              <a:ext cx="808" cy="740"/>
            </a:xfrm>
            <a:custGeom>
              <a:avLst/>
              <a:gdLst>
                <a:gd name="T0" fmla="*/ 0 w 808"/>
                <a:gd name="T1" fmla="*/ 0 h 740"/>
                <a:gd name="T2" fmla="*/ 14 w 808"/>
                <a:gd name="T3" fmla="*/ 33 h 740"/>
                <a:gd name="T4" fmla="*/ 28 w 808"/>
                <a:gd name="T5" fmla="*/ 65 h 740"/>
                <a:gd name="T6" fmla="*/ 44 w 808"/>
                <a:gd name="T7" fmla="*/ 97 h 740"/>
                <a:gd name="T8" fmla="*/ 60 w 808"/>
                <a:gd name="T9" fmla="*/ 129 h 740"/>
                <a:gd name="T10" fmla="*/ 77 w 808"/>
                <a:gd name="T11" fmla="*/ 160 h 740"/>
                <a:gd name="T12" fmla="*/ 97 w 808"/>
                <a:gd name="T13" fmla="*/ 190 h 740"/>
                <a:gd name="T14" fmla="*/ 114 w 808"/>
                <a:gd name="T15" fmla="*/ 220 h 740"/>
                <a:gd name="T16" fmla="*/ 136 w 808"/>
                <a:gd name="T17" fmla="*/ 250 h 740"/>
                <a:gd name="T18" fmla="*/ 155 w 808"/>
                <a:gd name="T19" fmla="*/ 279 h 740"/>
                <a:gd name="T20" fmla="*/ 176 w 808"/>
                <a:gd name="T21" fmla="*/ 307 h 740"/>
                <a:gd name="T22" fmla="*/ 199 w 808"/>
                <a:gd name="T23" fmla="*/ 333 h 740"/>
                <a:gd name="T24" fmla="*/ 222 w 808"/>
                <a:gd name="T25" fmla="*/ 362 h 740"/>
                <a:gd name="T26" fmla="*/ 245 w 808"/>
                <a:gd name="T27" fmla="*/ 386 h 740"/>
                <a:gd name="T28" fmla="*/ 270 w 808"/>
                <a:gd name="T29" fmla="*/ 413 h 740"/>
                <a:gd name="T30" fmla="*/ 295 w 808"/>
                <a:gd name="T31" fmla="*/ 438 h 740"/>
                <a:gd name="T32" fmla="*/ 321 w 808"/>
                <a:gd name="T33" fmla="*/ 462 h 740"/>
                <a:gd name="T34" fmla="*/ 346 w 808"/>
                <a:gd name="T35" fmla="*/ 485 h 740"/>
                <a:gd name="T36" fmla="*/ 374 w 808"/>
                <a:gd name="T37" fmla="*/ 508 h 740"/>
                <a:gd name="T38" fmla="*/ 400 w 808"/>
                <a:gd name="T39" fmla="*/ 529 h 740"/>
                <a:gd name="T40" fmla="*/ 429 w 808"/>
                <a:gd name="T41" fmla="*/ 551 h 740"/>
                <a:gd name="T42" fmla="*/ 457 w 808"/>
                <a:gd name="T43" fmla="*/ 570 h 740"/>
                <a:gd name="T44" fmla="*/ 487 w 808"/>
                <a:gd name="T45" fmla="*/ 591 h 740"/>
                <a:gd name="T46" fmla="*/ 517 w 808"/>
                <a:gd name="T47" fmla="*/ 609 h 740"/>
                <a:gd name="T48" fmla="*/ 547 w 808"/>
                <a:gd name="T49" fmla="*/ 627 h 740"/>
                <a:gd name="T50" fmla="*/ 579 w 808"/>
                <a:gd name="T51" fmla="*/ 644 h 740"/>
                <a:gd name="T52" fmla="*/ 611 w 808"/>
                <a:gd name="T53" fmla="*/ 660 h 740"/>
                <a:gd name="T54" fmla="*/ 642 w 808"/>
                <a:gd name="T55" fmla="*/ 676 h 740"/>
                <a:gd name="T56" fmla="*/ 674 w 808"/>
                <a:gd name="T57" fmla="*/ 690 h 740"/>
                <a:gd name="T58" fmla="*/ 708 w 808"/>
                <a:gd name="T59" fmla="*/ 704 h 740"/>
                <a:gd name="T60" fmla="*/ 741 w 808"/>
                <a:gd name="T61" fmla="*/ 717 h 740"/>
                <a:gd name="T62" fmla="*/ 775 w 808"/>
                <a:gd name="T63" fmla="*/ 729 h 740"/>
                <a:gd name="T64" fmla="*/ 808 w 808"/>
                <a:gd name="T65" fmla="*/ 740 h 7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8"/>
                <a:gd name="T100" fmla="*/ 0 h 740"/>
                <a:gd name="T101" fmla="*/ 808 w 808"/>
                <a:gd name="T102" fmla="*/ 740 h 7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8" h="740">
                  <a:moveTo>
                    <a:pt x="0" y="0"/>
                  </a:moveTo>
                  <a:lnTo>
                    <a:pt x="14" y="33"/>
                  </a:lnTo>
                  <a:lnTo>
                    <a:pt x="28" y="65"/>
                  </a:lnTo>
                  <a:lnTo>
                    <a:pt x="44" y="97"/>
                  </a:lnTo>
                  <a:lnTo>
                    <a:pt x="60" y="129"/>
                  </a:lnTo>
                  <a:lnTo>
                    <a:pt x="77" y="160"/>
                  </a:lnTo>
                  <a:lnTo>
                    <a:pt x="97" y="190"/>
                  </a:lnTo>
                  <a:lnTo>
                    <a:pt x="114" y="220"/>
                  </a:lnTo>
                  <a:lnTo>
                    <a:pt x="136" y="250"/>
                  </a:lnTo>
                  <a:lnTo>
                    <a:pt x="155" y="279"/>
                  </a:lnTo>
                  <a:lnTo>
                    <a:pt x="176" y="307"/>
                  </a:lnTo>
                  <a:lnTo>
                    <a:pt x="199" y="333"/>
                  </a:lnTo>
                  <a:lnTo>
                    <a:pt x="222" y="362"/>
                  </a:lnTo>
                  <a:lnTo>
                    <a:pt x="245" y="386"/>
                  </a:lnTo>
                  <a:lnTo>
                    <a:pt x="270" y="413"/>
                  </a:lnTo>
                  <a:lnTo>
                    <a:pt x="295" y="438"/>
                  </a:lnTo>
                  <a:lnTo>
                    <a:pt x="321" y="462"/>
                  </a:lnTo>
                  <a:lnTo>
                    <a:pt x="346" y="485"/>
                  </a:lnTo>
                  <a:lnTo>
                    <a:pt x="374" y="508"/>
                  </a:lnTo>
                  <a:lnTo>
                    <a:pt x="400" y="529"/>
                  </a:lnTo>
                  <a:lnTo>
                    <a:pt x="429" y="551"/>
                  </a:lnTo>
                  <a:lnTo>
                    <a:pt x="457" y="570"/>
                  </a:lnTo>
                  <a:lnTo>
                    <a:pt x="487" y="591"/>
                  </a:lnTo>
                  <a:lnTo>
                    <a:pt x="517" y="609"/>
                  </a:lnTo>
                  <a:lnTo>
                    <a:pt x="547" y="627"/>
                  </a:lnTo>
                  <a:lnTo>
                    <a:pt x="579" y="644"/>
                  </a:lnTo>
                  <a:lnTo>
                    <a:pt x="611" y="660"/>
                  </a:lnTo>
                  <a:lnTo>
                    <a:pt x="642" y="676"/>
                  </a:lnTo>
                  <a:lnTo>
                    <a:pt x="674" y="690"/>
                  </a:lnTo>
                  <a:lnTo>
                    <a:pt x="708" y="704"/>
                  </a:lnTo>
                  <a:lnTo>
                    <a:pt x="741" y="717"/>
                  </a:lnTo>
                  <a:lnTo>
                    <a:pt x="775" y="729"/>
                  </a:lnTo>
                  <a:lnTo>
                    <a:pt x="808" y="74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0" name="Freeform 15"/>
            <p:cNvSpPr>
              <a:spLocks/>
            </p:cNvSpPr>
            <p:nvPr/>
          </p:nvSpPr>
          <p:spPr bwMode="auto">
            <a:xfrm>
              <a:off x="4309" y="3070"/>
              <a:ext cx="124" cy="145"/>
            </a:xfrm>
            <a:custGeom>
              <a:avLst/>
              <a:gdLst>
                <a:gd name="T0" fmla="*/ 0 w 124"/>
                <a:gd name="T1" fmla="*/ 145 h 145"/>
                <a:gd name="T2" fmla="*/ 18 w 124"/>
                <a:gd name="T3" fmla="*/ 0 h 145"/>
                <a:gd name="T4" fmla="*/ 124 w 124"/>
                <a:gd name="T5" fmla="*/ 101 h 145"/>
                <a:gd name="T6" fmla="*/ 0 w 124"/>
                <a:gd name="T7" fmla="*/ 145 h 1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5"/>
                <a:gd name="T14" fmla="*/ 124 w 124"/>
                <a:gd name="T15" fmla="*/ 145 h 1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5">
                  <a:moveTo>
                    <a:pt x="0" y="145"/>
                  </a:moveTo>
                  <a:lnTo>
                    <a:pt x="18" y="0"/>
                  </a:lnTo>
                  <a:lnTo>
                    <a:pt x="124" y="101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1" name="Rectangle 16"/>
            <p:cNvSpPr>
              <a:spLocks noChangeArrowheads="1"/>
            </p:cNvSpPr>
            <p:nvPr/>
          </p:nvSpPr>
          <p:spPr bwMode="auto">
            <a:xfrm>
              <a:off x="5109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822" name="Rectangle 17"/>
            <p:cNvSpPr>
              <a:spLocks noChangeArrowheads="1"/>
            </p:cNvSpPr>
            <p:nvPr/>
          </p:nvSpPr>
          <p:spPr bwMode="auto">
            <a:xfrm>
              <a:off x="4050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823" name="Rectangle 18"/>
            <p:cNvSpPr>
              <a:spLocks noChangeArrowheads="1"/>
            </p:cNvSpPr>
            <p:nvPr/>
          </p:nvSpPr>
          <p:spPr bwMode="auto">
            <a:xfrm>
              <a:off x="6169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824" name="Rectangle 19"/>
            <p:cNvSpPr>
              <a:spLocks noChangeArrowheads="1"/>
            </p:cNvSpPr>
            <p:nvPr/>
          </p:nvSpPr>
          <p:spPr bwMode="auto">
            <a:xfrm>
              <a:off x="5109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825" name="Freeform 20"/>
            <p:cNvSpPr>
              <a:spLocks/>
            </p:cNvSpPr>
            <p:nvPr/>
          </p:nvSpPr>
          <p:spPr bwMode="auto">
            <a:xfrm>
              <a:off x="5174" y="3070"/>
              <a:ext cx="848" cy="848"/>
            </a:xfrm>
            <a:custGeom>
              <a:avLst/>
              <a:gdLst>
                <a:gd name="T0" fmla="*/ 848 w 848"/>
                <a:gd name="T1" fmla="*/ 0 h 848"/>
                <a:gd name="T2" fmla="*/ 0 w 848"/>
                <a:gd name="T3" fmla="*/ 848 h 848"/>
                <a:gd name="T4" fmla="*/ 366 w 848"/>
                <a:gd name="T5" fmla="*/ 484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0"/>
                  </a:moveTo>
                  <a:lnTo>
                    <a:pt x="0" y="848"/>
                  </a:lnTo>
                  <a:lnTo>
                    <a:pt x="366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6" name="Freeform 21"/>
            <p:cNvSpPr>
              <a:spLocks/>
            </p:cNvSpPr>
            <p:nvPr/>
          </p:nvSpPr>
          <p:spPr bwMode="auto">
            <a:xfrm>
              <a:off x="5498" y="3494"/>
              <a:ext cx="100" cy="102"/>
            </a:xfrm>
            <a:custGeom>
              <a:avLst/>
              <a:gdLst>
                <a:gd name="T0" fmla="*/ 0 w 100"/>
                <a:gd name="T1" fmla="*/ 33 h 102"/>
                <a:gd name="T2" fmla="*/ 100 w 100"/>
                <a:gd name="T3" fmla="*/ 0 h 102"/>
                <a:gd name="T4" fmla="*/ 67 w 100"/>
                <a:gd name="T5" fmla="*/ 102 h 102"/>
                <a:gd name="T6" fmla="*/ 0 w 100"/>
                <a:gd name="T7" fmla="*/ 33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0"/>
                <a:gd name="T13" fmla="*/ 0 h 102"/>
                <a:gd name="T14" fmla="*/ 100 w 100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0" h="102">
                  <a:moveTo>
                    <a:pt x="0" y="33"/>
                  </a:moveTo>
                  <a:lnTo>
                    <a:pt x="100" y="0"/>
                  </a:lnTo>
                  <a:lnTo>
                    <a:pt x="67" y="102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7" name="Freeform 22"/>
            <p:cNvSpPr>
              <a:spLocks/>
            </p:cNvSpPr>
            <p:nvPr/>
          </p:nvSpPr>
          <p:spPr bwMode="auto">
            <a:xfrm>
              <a:off x="5174" y="2223"/>
              <a:ext cx="848" cy="847"/>
            </a:xfrm>
            <a:custGeom>
              <a:avLst/>
              <a:gdLst>
                <a:gd name="T0" fmla="*/ 0 w 848"/>
                <a:gd name="T1" fmla="*/ 0 h 847"/>
                <a:gd name="T2" fmla="*/ 848 w 848"/>
                <a:gd name="T3" fmla="*/ 847 h 847"/>
                <a:gd name="T4" fmla="*/ 484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0" y="0"/>
                  </a:moveTo>
                  <a:lnTo>
                    <a:pt x="848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8" name="Freeform 23"/>
            <p:cNvSpPr>
              <a:spLocks/>
            </p:cNvSpPr>
            <p:nvPr/>
          </p:nvSpPr>
          <p:spPr bwMode="auto">
            <a:xfrm>
              <a:off x="5598" y="2646"/>
              <a:ext cx="103" cy="103"/>
            </a:xfrm>
            <a:custGeom>
              <a:avLst/>
              <a:gdLst>
                <a:gd name="T0" fmla="*/ 34 w 103"/>
                <a:gd name="T1" fmla="*/ 103 h 103"/>
                <a:gd name="T2" fmla="*/ 0 w 103"/>
                <a:gd name="T3" fmla="*/ 0 h 103"/>
                <a:gd name="T4" fmla="*/ 103 w 103"/>
                <a:gd name="T5" fmla="*/ 34 h 103"/>
                <a:gd name="T6" fmla="*/ 34 w 103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"/>
                <a:gd name="T13" fmla="*/ 0 h 103"/>
                <a:gd name="T14" fmla="*/ 103 w 103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" h="103">
                  <a:moveTo>
                    <a:pt x="34" y="103"/>
                  </a:moveTo>
                  <a:lnTo>
                    <a:pt x="0" y="0"/>
                  </a:lnTo>
                  <a:lnTo>
                    <a:pt x="103" y="34"/>
                  </a:lnTo>
                  <a:lnTo>
                    <a:pt x="34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29" name="Freeform 24"/>
            <p:cNvSpPr>
              <a:spLocks/>
            </p:cNvSpPr>
            <p:nvPr/>
          </p:nvSpPr>
          <p:spPr bwMode="auto">
            <a:xfrm>
              <a:off x="4327" y="3070"/>
              <a:ext cx="1695" cy="1"/>
            </a:xfrm>
            <a:custGeom>
              <a:avLst/>
              <a:gdLst>
                <a:gd name="T0" fmla="*/ 1695 w 1695"/>
                <a:gd name="T1" fmla="*/ 0 h 1"/>
                <a:gd name="T2" fmla="*/ 0 w 1695"/>
                <a:gd name="T3" fmla="*/ 0 h 1"/>
                <a:gd name="T4" fmla="*/ 764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1695" y="0"/>
                  </a:moveTo>
                  <a:lnTo>
                    <a:pt x="0" y="0"/>
                  </a:lnTo>
                  <a:lnTo>
                    <a:pt x="764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30" name="Freeform 25"/>
            <p:cNvSpPr>
              <a:spLocks/>
            </p:cNvSpPr>
            <p:nvPr/>
          </p:nvSpPr>
          <p:spPr bwMode="auto">
            <a:xfrm>
              <a:off x="5079" y="3022"/>
              <a:ext cx="95" cy="96"/>
            </a:xfrm>
            <a:custGeom>
              <a:avLst/>
              <a:gdLst>
                <a:gd name="T0" fmla="*/ 0 w 95"/>
                <a:gd name="T1" fmla="*/ 0 h 96"/>
                <a:gd name="T2" fmla="*/ 95 w 95"/>
                <a:gd name="T3" fmla="*/ 48 h 96"/>
                <a:gd name="T4" fmla="*/ 0 w 95"/>
                <a:gd name="T5" fmla="*/ 96 h 96"/>
                <a:gd name="T6" fmla="*/ 0 w 95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5"/>
                <a:gd name="T13" fmla="*/ 0 h 96"/>
                <a:gd name="T14" fmla="*/ 95 w 95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5" h="96">
                  <a:moveTo>
                    <a:pt x="0" y="0"/>
                  </a:moveTo>
                  <a:lnTo>
                    <a:pt x="95" y="48"/>
                  </a:lnTo>
                  <a:lnTo>
                    <a:pt x="0" y="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429275" y="3500438"/>
            <a:ext cx="2643187" cy="2143125"/>
            <a:chOff x="7016" y="1896"/>
            <a:chExt cx="2253" cy="2347"/>
          </a:xfrm>
        </p:grpSpPr>
        <p:sp>
          <p:nvSpPr>
            <p:cNvPr id="75783" name="Freeform 27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4" name="Freeform 28"/>
            <p:cNvSpPr>
              <a:spLocks/>
            </p:cNvSpPr>
            <p:nvPr/>
          </p:nvSpPr>
          <p:spPr bwMode="auto">
            <a:xfrm>
              <a:off x="7251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3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6 w 85"/>
                <a:gd name="T15" fmla="*/ 3 h 84"/>
                <a:gd name="T16" fmla="*/ 33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3 w 85"/>
                <a:gd name="T67" fmla="*/ 84 h 84"/>
                <a:gd name="T68" fmla="*/ 26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3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6" y="3"/>
                  </a:lnTo>
                  <a:lnTo>
                    <a:pt x="33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3" y="84"/>
                  </a:lnTo>
                  <a:lnTo>
                    <a:pt x="26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3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5" name="Freeform 29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6" name="Freeform 30"/>
            <p:cNvSpPr>
              <a:spLocks/>
            </p:cNvSpPr>
            <p:nvPr/>
          </p:nvSpPr>
          <p:spPr bwMode="auto">
            <a:xfrm>
              <a:off x="8098" y="3875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1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1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1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1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1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1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1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7" name="Freeform 31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8" name="Freeform 32"/>
            <p:cNvSpPr>
              <a:spLocks/>
            </p:cNvSpPr>
            <p:nvPr/>
          </p:nvSpPr>
          <p:spPr bwMode="auto">
            <a:xfrm>
              <a:off x="8098" y="2180"/>
              <a:ext cx="85" cy="85"/>
            </a:xfrm>
            <a:custGeom>
              <a:avLst/>
              <a:gdLst>
                <a:gd name="T0" fmla="*/ 0 w 85"/>
                <a:gd name="T1" fmla="*/ 43 h 85"/>
                <a:gd name="T2" fmla="*/ 0 w 85"/>
                <a:gd name="T3" fmla="*/ 39 h 85"/>
                <a:gd name="T4" fmla="*/ 2 w 85"/>
                <a:gd name="T5" fmla="*/ 34 h 85"/>
                <a:gd name="T6" fmla="*/ 4 w 85"/>
                <a:gd name="T7" fmla="*/ 27 h 85"/>
                <a:gd name="T8" fmla="*/ 8 w 85"/>
                <a:gd name="T9" fmla="*/ 20 h 85"/>
                <a:gd name="T10" fmla="*/ 13 w 85"/>
                <a:gd name="T11" fmla="*/ 13 h 85"/>
                <a:gd name="T12" fmla="*/ 20 w 85"/>
                <a:gd name="T13" fmla="*/ 7 h 85"/>
                <a:gd name="T14" fmla="*/ 27 w 85"/>
                <a:gd name="T15" fmla="*/ 4 h 85"/>
                <a:gd name="T16" fmla="*/ 34 w 85"/>
                <a:gd name="T17" fmla="*/ 2 h 85"/>
                <a:gd name="T18" fmla="*/ 39 w 85"/>
                <a:gd name="T19" fmla="*/ 0 h 85"/>
                <a:gd name="T20" fmla="*/ 43 w 85"/>
                <a:gd name="T21" fmla="*/ 0 h 85"/>
                <a:gd name="T22" fmla="*/ 48 w 85"/>
                <a:gd name="T23" fmla="*/ 0 h 85"/>
                <a:gd name="T24" fmla="*/ 52 w 85"/>
                <a:gd name="T25" fmla="*/ 2 h 85"/>
                <a:gd name="T26" fmla="*/ 61 w 85"/>
                <a:gd name="T27" fmla="*/ 4 h 85"/>
                <a:gd name="T28" fmla="*/ 68 w 85"/>
                <a:gd name="T29" fmla="*/ 7 h 85"/>
                <a:gd name="T30" fmla="*/ 73 w 85"/>
                <a:gd name="T31" fmla="*/ 13 h 85"/>
                <a:gd name="T32" fmla="*/ 78 w 85"/>
                <a:gd name="T33" fmla="*/ 20 h 85"/>
                <a:gd name="T34" fmla="*/ 82 w 85"/>
                <a:gd name="T35" fmla="*/ 27 h 85"/>
                <a:gd name="T36" fmla="*/ 85 w 85"/>
                <a:gd name="T37" fmla="*/ 34 h 85"/>
                <a:gd name="T38" fmla="*/ 85 w 85"/>
                <a:gd name="T39" fmla="*/ 39 h 85"/>
                <a:gd name="T40" fmla="*/ 85 w 85"/>
                <a:gd name="T41" fmla="*/ 43 h 85"/>
                <a:gd name="T42" fmla="*/ 85 w 85"/>
                <a:gd name="T43" fmla="*/ 43 h 85"/>
                <a:gd name="T44" fmla="*/ 85 w 85"/>
                <a:gd name="T45" fmla="*/ 48 h 85"/>
                <a:gd name="T46" fmla="*/ 85 w 85"/>
                <a:gd name="T47" fmla="*/ 52 h 85"/>
                <a:gd name="T48" fmla="*/ 82 w 85"/>
                <a:gd name="T49" fmla="*/ 60 h 85"/>
                <a:gd name="T50" fmla="*/ 78 w 85"/>
                <a:gd name="T51" fmla="*/ 67 h 85"/>
                <a:gd name="T52" fmla="*/ 73 w 85"/>
                <a:gd name="T53" fmla="*/ 73 h 85"/>
                <a:gd name="T54" fmla="*/ 68 w 85"/>
                <a:gd name="T55" fmla="*/ 78 h 85"/>
                <a:gd name="T56" fmla="*/ 61 w 85"/>
                <a:gd name="T57" fmla="*/ 82 h 85"/>
                <a:gd name="T58" fmla="*/ 52 w 85"/>
                <a:gd name="T59" fmla="*/ 85 h 85"/>
                <a:gd name="T60" fmla="*/ 48 w 85"/>
                <a:gd name="T61" fmla="*/ 85 h 85"/>
                <a:gd name="T62" fmla="*/ 43 w 85"/>
                <a:gd name="T63" fmla="*/ 85 h 85"/>
                <a:gd name="T64" fmla="*/ 39 w 85"/>
                <a:gd name="T65" fmla="*/ 85 h 85"/>
                <a:gd name="T66" fmla="*/ 34 w 85"/>
                <a:gd name="T67" fmla="*/ 85 h 85"/>
                <a:gd name="T68" fmla="*/ 27 w 85"/>
                <a:gd name="T69" fmla="*/ 82 h 85"/>
                <a:gd name="T70" fmla="*/ 20 w 85"/>
                <a:gd name="T71" fmla="*/ 78 h 85"/>
                <a:gd name="T72" fmla="*/ 13 w 85"/>
                <a:gd name="T73" fmla="*/ 73 h 85"/>
                <a:gd name="T74" fmla="*/ 8 w 85"/>
                <a:gd name="T75" fmla="*/ 67 h 85"/>
                <a:gd name="T76" fmla="*/ 4 w 85"/>
                <a:gd name="T77" fmla="*/ 60 h 85"/>
                <a:gd name="T78" fmla="*/ 2 w 85"/>
                <a:gd name="T79" fmla="*/ 52 h 85"/>
                <a:gd name="T80" fmla="*/ 0 w 85"/>
                <a:gd name="T81" fmla="*/ 48 h 85"/>
                <a:gd name="T82" fmla="*/ 0 w 85"/>
                <a:gd name="T83" fmla="*/ 43 h 8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5"/>
                <a:gd name="T128" fmla="*/ 85 w 85"/>
                <a:gd name="T129" fmla="*/ 85 h 8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5">
                  <a:moveTo>
                    <a:pt x="0" y="43"/>
                  </a:moveTo>
                  <a:lnTo>
                    <a:pt x="0" y="39"/>
                  </a:lnTo>
                  <a:lnTo>
                    <a:pt x="2" y="34"/>
                  </a:lnTo>
                  <a:lnTo>
                    <a:pt x="4" y="27"/>
                  </a:lnTo>
                  <a:lnTo>
                    <a:pt x="8" y="20"/>
                  </a:lnTo>
                  <a:lnTo>
                    <a:pt x="13" y="13"/>
                  </a:lnTo>
                  <a:lnTo>
                    <a:pt x="20" y="7"/>
                  </a:lnTo>
                  <a:lnTo>
                    <a:pt x="27" y="4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3" y="0"/>
                  </a:lnTo>
                  <a:lnTo>
                    <a:pt x="48" y="0"/>
                  </a:lnTo>
                  <a:lnTo>
                    <a:pt x="52" y="2"/>
                  </a:lnTo>
                  <a:lnTo>
                    <a:pt x="61" y="4"/>
                  </a:lnTo>
                  <a:lnTo>
                    <a:pt x="68" y="7"/>
                  </a:lnTo>
                  <a:lnTo>
                    <a:pt x="73" y="13"/>
                  </a:lnTo>
                  <a:lnTo>
                    <a:pt x="78" y="20"/>
                  </a:lnTo>
                  <a:lnTo>
                    <a:pt x="82" y="27"/>
                  </a:lnTo>
                  <a:lnTo>
                    <a:pt x="85" y="34"/>
                  </a:lnTo>
                  <a:lnTo>
                    <a:pt x="85" y="39"/>
                  </a:lnTo>
                  <a:lnTo>
                    <a:pt x="85" y="43"/>
                  </a:lnTo>
                  <a:lnTo>
                    <a:pt x="85" y="48"/>
                  </a:lnTo>
                  <a:lnTo>
                    <a:pt x="85" y="52"/>
                  </a:lnTo>
                  <a:lnTo>
                    <a:pt x="82" y="60"/>
                  </a:lnTo>
                  <a:lnTo>
                    <a:pt x="78" y="67"/>
                  </a:lnTo>
                  <a:lnTo>
                    <a:pt x="73" y="73"/>
                  </a:lnTo>
                  <a:lnTo>
                    <a:pt x="68" y="78"/>
                  </a:lnTo>
                  <a:lnTo>
                    <a:pt x="61" y="82"/>
                  </a:lnTo>
                  <a:lnTo>
                    <a:pt x="52" y="85"/>
                  </a:lnTo>
                  <a:lnTo>
                    <a:pt x="48" y="85"/>
                  </a:lnTo>
                  <a:lnTo>
                    <a:pt x="43" y="85"/>
                  </a:lnTo>
                  <a:lnTo>
                    <a:pt x="39" y="85"/>
                  </a:lnTo>
                  <a:lnTo>
                    <a:pt x="34" y="85"/>
                  </a:lnTo>
                  <a:lnTo>
                    <a:pt x="27" y="82"/>
                  </a:lnTo>
                  <a:lnTo>
                    <a:pt x="20" y="78"/>
                  </a:lnTo>
                  <a:lnTo>
                    <a:pt x="13" y="73"/>
                  </a:lnTo>
                  <a:lnTo>
                    <a:pt x="8" y="67"/>
                  </a:lnTo>
                  <a:lnTo>
                    <a:pt x="4" y="60"/>
                  </a:lnTo>
                  <a:lnTo>
                    <a:pt x="2" y="52"/>
                  </a:lnTo>
                  <a:lnTo>
                    <a:pt x="0" y="48"/>
                  </a:lnTo>
                  <a:lnTo>
                    <a:pt x="0" y="4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89" name="Freeform 33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0" name="Freeform 34"/>
            <p:cNvSpPr>
              <a:spLocks/>
            </p:cNvSpPr>
            <p:nvPr/>
          </p:nvSpPr>
          <p:spPr bwMode="auto">
            <a:xfrm>
              <a:off x="8946" y="3028"/>
              <a:ext cx="85" cy="84"/>
            </a:xfrm>
            <a:custGeom>
              <a:avLst/>
              <a:gdLst>
                <a:gd name="T0" fmla="*/ 0 w 85"/>
                <a:gd name="T1" fmla="*/ 42 h 84"/>
                <a:gd name="T2" fmla="*/ 0 w 85"/>
                <a:gd name="T3" fmla="*/ 39 h 84"/>
                <a:gd name="T4" fmla="*/ 2 w 85"/>
                <a:gd name="T5" fmla="*/ 33 h 84"/>
                <a:gd name="T6" fmla="*/ 4 w 85"/>
                <a:gd name="T7" fmla="*/ 26 h 84"/>
                <a:gd name="T8" fmla="*/ 7 w 85"/>
                <a:gd name="T9" fmla="*/ 19 h 84"/>
                <a:gd name="T10" fmla="*/ 12 w 85"/>
                <a:gd name="T11" fmla="*/ 12 h 84"/>
                <a:gd name="T12" fmla="*/ 19 w 85"/>
                <a:gd name="T13" fmla="*/ 7 h 84"/>
                <a:gd name="T14" fmla="*/ 27 w 85"/>
                <a:gd name="T15" fmla="*/ 3 h 84"/>
                <a:gd name="T16" fmla="*/ 34 w 85"/>
                <a:gd name="T17" fmla="*/ 2 h 84"/>
                <a:gd name="T18" fmla="*/ 39 w 85"/>
                <a:gd name="T19" fmla="*/ 0 h 84"/>
                <a:gd name="T20" fmla="*/ 42 w 85"/>
                <a:gd name="T21" fmla="*/ 0 h 84"/>
                <a:gd name="T22" fmla="*/ 48 w 85"/>
                <a:gd name="T23" fmla="*/ 0 h 84"/>
                <a:gd name="T24" fmla="*/ 51 w 85"/>
                <a:gd name="T25" fmla="*/ 2 h 84"/>
                <a:gd name="T26" fmla="*/ 60 w 85"/>
                <a:gd name="T27" fmla="*/ 3 h 84"/>
                <a:gd name="T28" fmla="*/ 67 w 85"/>
                <a:gd name="T29" fmla="*/ 7 h 84"/>
                <a:gd name="T30" fmla="*/ 72 w 85"/>
                <a:gd name="T31" fmla="*/ 12 h 84"/>
                <a:gd name="T32" fmla="*/ 78 w 85"/>
                <a:gd name="T33" fmla="*/ 19 h 84"/>
                <a:gd name="T34" fmla="*/ 81 w 85"/>
                <a:gd name="T35" fmla="*/ 26 h 84"/>
                <a:gd name="T36" fmla="*/ 85 w 85"/>
                <a:gd name="T37" fmla="*/ 33 h 84"/>
                <a:gd name="T38" fmla="*/ 85 w 85"/>
                <a:gd name="T39" fmla="*/ 39 h 84"/>
                <a:gd name="T40" fmla="*/ 85 w 85"/>
                <a:gd name="T41" fmla="*/ 42 h 84"/>
                <a:gd name="T42" fmla="*/ 85 w 85"/>
                <a:gd name="T43" fmla="*/ 42 h 84"/>
                <a:gd name="T44" fmla="*/ 85 w 85"/>
                <a:gd name="T45" fmla="*/ 47 h 84"/>
                <a:gd name="T46" fmla="*/ 85 w 85"/>
                <a:gd name="T47" fmla="*/ 51 h 84"/>
                <a:gd name="T48" fmla="*/ 81 w 85"/>
                <a:gd name="T49" fmla="*/ 60 h 84"/>
                <a:gd name="T50" fmla="*/ 78 w 85"/>
                <a:gd name="T51" fmla="*/ 67 h 84"/>
                <a:gd name="T52" fmla="*/ 72 w 85"/>
                <a:gd name="T53" fmla="*/ 72 h 84"/>
                <a:gd name="T54" fmla="*/ 67 w 85"/>
                <a:gd name="T55" fmla="*/ 77 h 84"/>
                <a:gd name="T56" fmla="*/ 60 w 85"/>
                <a:gd name="T57" fmla="*/ 81 h 84"/>
                <a:gd name="T58" fmla="*/ 51 w 85"/>
                <a:gd name="T59" fmla="*/ 84 h 84"/>
                <a:gd name="T60" fmla="*/ 48 w 85"/>
                <a:gd name="T61" fmla="*/ 84 h 84"/>
                <a:gd name="T62" fmla="*/ 42 w 85"/>
                <a:gd name="T63" fmla="*/ 84 h 84"/>
                <a:gd name="T64" fmla="*/ 39 w 85"/>
                <a:gd name="T65" fmla="*/ 84 h 84"/>
                <a:gd name="T66" fmla="*/ 34 w 85"/>
                <a:gd name="T67" fmla="*/ 84 h 84"/>
                <a:gd name="T68" fmla="*/ 27 w 85"/>
                <a:gd name="T69" fmla="*/ 81 h 84"/>
                <a:gd name="T70" fmla="*/ 19 w 85"/>
                <a:gd name="T71" fmla="*/ 77 h 84"/>
                <a:gd name="T72" fmla="*/ 12 w 85"/>
                <a:gd name="T73" fmla="*/ 72 h 84"/>
                <a:gd name="T74" fmla="*/ 7 w 85"/>
                <a:gd name="T75" fmla="*/ 67 h 84"/>
                <a:gd name="T76" fmla="*/ 4 w 85"/>
                <a:gd name="T77" fmla="*/ 60 h 84"/>
                <a:gd name="T78" fmla="*/ 2 w 85"/>
                <a:gd name="T79" fmla="*/ 51 h 84"/>
                <a:gd name="T80" fmla="*/ 0 w 85"/>
                <a:gd name="T81" fmla="*/ 47 h 84"/>
                <a:gd name="T82" fmla="*/ 0 w 85"/>
                <a:gd name="T83" fmla="*/ 42 h 8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5"/>
                <a:gd name="T127" fmla="*/ 0 h 84"/>
                <a:gd name="T128" fmla="*/ 85 w 85"/>
                <a:gd name="T129" fmla="*/ 84 h 8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5" h="84">
                  <a:moveTo>
                    <a:pt x="0" y="42"/>
                  </a:moveTo>
                  <a:lnTo>
                    <a:pt x="0" y="39"/>
                  </a:lnTo>
                  <a:lnTo>
                    <a:pt x="2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9" y="7"/>
                  </a:lnTo>
                  <a:lnTo>
                    <a:pt x="27" y="3"/>
                  </a:lnTo>
                  <a:lnTo>
                    <a:pt x="34" y="2"/>
                  </a:lnTo>
                  <a:lnTo>
                    <a:pt x="39" y="0"/>
                  </a:lnTo>
                  <a:lnTo>
                    <a:pt x="42" y="0"/>
                  </a:lnTo>
                  <a:lnTo>
                    <a:pt x="48" y="0"/>
                  </a:lnTo>
                  <a:lnTo>
                    <a:pt x="51" y="2"/>
                  </a:lnTo>
                  <a:lnTo>
                    <a:pt x="60" y="3"/>
                  </a:lnTo>
                  <a:lnTo>
                    <a:pt x="67" y="7"/>
                  </a:lnTo>
                  <a:lnTo>
                    <a:pt x="72" y="12"/>
                  </a:lnTo>
                  <a:lnTo>
                    <a:pt x="78" y="19"/>
                  </a:lnTo>
                  <a:lnTo>
                    <a:pt x="81" y="26"/>
                  </a:lnTo>
                  <a:lnTo>
                    <a:pt x="85" y="33"/>
                  </a:lnTo>
                  <a:lnTo>
                    <a:pt x="85" y="39"/>
                  </a:lnTo>
                  <a:lnTo>
                    <a:pt x="85" y="42"/>
                  </a:lnTo>
                  <a:lnTo>
                    <a:pt x="85" y="47"/>
                  </a:lnTo>
                  <a:lnTo>
                    <a:pt x="85" y="51"/>
                  </a:lnTo>
                  <a:lnTo>
                    <a:pt x="81" y="60"/>
                  </a:lnTo>
                  <a:lnTo>
                    <a:pt x="78" y="67"/>
                  </a:lnTo>
                  <a:lnTo>
                    <a:pt x="72" y="72"/>
                  </a:lnTo>
                  <a:lnTo>
                    <a:pt x="67" y="77"/>
                  </a:lnTo>
                  <a:lnTo>
                    <a:pt x="60" y="81"/>
                  </a:lnTo>
                  <a:lnTo>
                    <a:pt x="51" y="84"/>
                  </a:lnTo>
                  <a:lnTo>
                    <a:pt x="48" y="84"/>
                  </a:lnTo>
                  <a:lnTo>
                    <a:pt x="42" y="84"/>
                  </a:lnTo>
                  <a:lnTo>
                    <a:pt x="39" y="84"/>
                  </a:lnTo>
                  <a:lnTo>
                    <a:pt x="34" y="84"/>
                  </a:lnTo>
                  <a:lnTo>
                    <a:pt x="27" y="81"/>
                  </a:lnTo>
                  <a:lnTo>
                    <a:pt x="19" y="77"/>
                  </a:lnTo>
                  <a:lnTo>
                    <a:pt x="12" y="72"/>
                  </a:lnTo>
                  <a:lnTo>
                    <a:pt x="7" y="67"/>
                  </a:lnTo>
                  <a:lnTo>
                    <a:pt x="4" y="60"/>
                  </a:lnTo>
                  <a:lnTo>
                    <a:pt x="2" y="51"/>
                  </a:lnTo>
                  <a:lnTo>
                    <a:pt x="0" y="47"/>
                  </a:lnTo>
                  <a:lnTo>
                    <a:pt x="0" y="4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2" name="Freeform 36"/>
            <p:cNvSpPr>
              <a:spLocks/>
            </p:cNvSpPr>
            <p:nvPr/>
          </p:nvSpPr>
          <p:spPr bwMode="auto">
            <a:xfrm>
              <a:off x="8123" y="2223"/>
              <a:ext cx="124" cy="144"/>
            </a:xfrm>
            <a:custGeom>
              <a:avLst/>
              <a:gdLst>
                <a:gd name="T0" fmla="*/ 0 w 124"/>
                <a:gd name="T1" fmla="*/ 144 h 144"/>
                <a:gd name="T2" fmla="*/ 18 w 124"/>
                <a:gd name="T3" fmla="*/ 0 h 144"/>
                <a:gd name="T4" fmla="*/ 124 w 124"/>
                <a:gd name="T5" fmla="*/ 100 h 144"/>
                <a:gd name="T6" fmla="*/ 0 w 124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144"/>
                <a:gd name="T14" fmla="*/ 124 w 124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144">
                  <a:moveTo>
                    <a:pt x="0" y="144"/>
                  </a:moveTo>
                  <a:lnTo>
                    <a:pt x="18" y="0"/>
                  </a:lnTo>
                  <a:lnTo>
                    <a:pt x="124" y="10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3" name="Freeform 37"/>
            <p:cNvSpPr>
              <a:spLocks/>
            </p:cNvSpPr>
            <p:nvPr/>
          </p:nvSpPr>
          <p:spPr bwMode="auto">
            <a:xfrm>
              <a:off x="8169" y="3070"/>
              <a:ext cx="819" cy="768"/>
            </a:xfrm>
            <a:custGeom>
              <a:avLst/>
              <a:gdLst>
                <a:gd name="T0" fmla="*/ 819 w 819"/>
                <a:gd name="T1" fmla="*/ 0 h 768"/>
                <a:gd name="T2" fmla="*/ 784 w 819"/>
                <a:gd name="T3" fmla="*/ 12 h 768"/>
                <a:gd name="T4" fmla="*/ 751 w 819"/>
                <a:gd name="T5" fmla="*/ 25 h 768"/>
                <a:gd name="T6" fmla="*/ 715 w 819"/>
                <a:gd name="T7" fmla="*/ 37 h 768"/>
                <a:gd name="T8" fmla="*/ 682 w 819"/>
                <a:gd name="T9" fmla="*/ 51 h 768"/>
                <a:gd name="T10" fmla="*/ 648 w 819"/>
                <a:gd name="T11" fmla="*/ 67 h 768"/>
                <a:gd name="T12" fmla="*/ 616 w 819"/>
                <a:gd name="T13" fmla="*/ 83 h 768"/>
                <a:gd name="T14" fmla="*/ 585 w 819"/>
                <a:gd name="T15" fmla="*/ 99 h 768"/>
                <a:gd name="T16" fmla="*/ 553 w 819"/>
                <a:gd name="T17" fmla="*/ 117 h 768"/>
                <a:gd name="T18" fmla="*/ 521 w 819"/>
                <a:gd name="T19" fmla="*/ 136 h 768"/>
                <a:gd name="T20" fmla="*/ 491 w 819"/>
                <a:gd name="T21" fmla="*/ 155 h 768"/>
                <a:gd name="T22" fmla="*/ 461 w 819"/>
                <a:gd name="T23" fmla="*/ 175 h 768"/>
                <a:gd name="T24" fmla="*/ 431 w 819"/>
                <a:gd name="T25" fmla="*/ 196 h 768"/>
                <a:gd name="T26" fmla="*/ 403 w 819"/>
                <a:gd name="T27" fmla="*/ 219 h 768"/>
                <a:gd name="T28" fmla="*/ 374 w 819"/>
                <a:gd name="T29" fmla="*/ 242 h 768"/>
                <a:gd name="T30" fmla="*/ 348 w 819"/>
                <a:gd name="T31" fmla="*/ 265 h 768"/>
                <a:gd name="T32" fmla="*/ 320 w 819"/>
                <a:gd name="T33" fmla="*/ 290 h 768"/>
                <a:gd name="T34" fmla="*/ 295 w 819"/>
                <a:gd name="T35" fmla="*/ 314 h 768"/>
                <a:gd name="T36" fmla="*/ 269 w 819"/>
                <a:gd name="T37" fmla="*/ 339 h 768"/>
                <a:gd name="T38" fmla="*/ 246 w 819"/>
                <a:gd name="T39" fmla="*/ 366 h 768"/>
                <a:gd name="T40" fmla="*/ 221 w 819"/>
                <a:gd name="T41" fmla="*/ 394 h 768"/>
                <a:gd name="T42" fmla="*/ 198 w 819"/>
                <a:gd name="T43" fmla="*/ 422 h 768"/>
                <a:gd name="T44" fmla="*/ 175 w 819"/>
                <a:gd name="T45" fmla="*/ 450 h 768"/>
                <a:gd name="T46" fmla="*/ 154 w 819"/>
                <a:gd name="T47" fmla="*/ 479 h 768"/>
                <a:gd name="T48" fmla="*/ 134 w 819"/>
                <a:gd name="T49" fmla="*/ 509 h 768"/>
                <a:gd name="T50" fmla="*/ 113 w 819"/>
                <a:gd name="T51" fmla="*/ 539 h 768"/>
                <a:gd name="T52" fmla="*/ 95 w 819"/>
                <a:gd name="T53" fmla="*/ 570 h 768"/>
                <a:gd name="T54" fmla="*/ 76 w 819"/>
                <a:gd name="T55" fmla="*/ 602 h 768"/>
                <a:gd name="T56" fmla="*/ 60 w 819"/>
                <a:gd name="T57" fmla="*/ 634 h 768"/>
                <a:gd name="T58" fmla="*/ 42 w 819"/>
                <a:gd name="T59" fmla="*/ 667 h 768"/>
                <a:gd name="T60" fmla="*/ 28 w 819"/>
                <a:gd name="T61" fmla="*/ 701 h 768"/>
                <a:gd name="T62" fmla="*/ 12 w 819"/>
                <a:gd name="T63" fmla="*/ 735 h 768"/>
                <a:gd name="T64" fmla="*/ 0 w 819"/>
                <a:gd name="T65" fmla="*/ 768 h 7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9"/>
                <a:gd name="T100" fmla="*/ 0 h 768"/>
                <a:gd name="T101" fmla="*/ 819 w 819"/>
                <a:gd name="T102" fmla="*/ 768 h 7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9" h="768">
                  <a:moveTo>
                    <a:pt x="819" y="0"/>
                  </a:moveTo>
                  <a:lnTo>
                    <a:pt x="784" y="12"/>
                  </a:lnTo>
                  <a:lnTo>
                    <a:pt x="751" y="25"/>
                  </a:lnTo>
                  <a:lnTo>
                    <a:pt x="715" y="37"/>
                  </a:lnTo>
                  <a:lnTo>
                    <a:pt x="682" y="51"/>
                  </a:lnTo>
                  <a:lnTo>
                    <a:pt x="648" y="67"/>
                  </a:lnTo>
                  <a:lnTo>
                    <a:pt x="616" y="83"/>
                  </a:lnTo>
                  <a:lnTo>
                    <a:pt x="585" y="99"/>
                  </a:lnTo>
                  <a:lnTo>
                    <a:pt x="553" y="117"/>
                  </a:lnTo>
                  <a:lnTo>
                    <a:pt x="521" y="136"/>
                  </a:lnTo>
                  <a:lnTo>
                    <a:pt x="491" y="155"/>
                  </a:lnTo>
                  <a:lnTo>
                    <a:pt x="461" y="175"/>
                  </a:lnTo>
                  <a:lnTo>
                    <a:pt x="431" y="196"/>
                  </a:lnTo>
                  <a:lnTo>
                    <a:pt x="403" y="219"/>
                  </a:lnTo>
                  <a:lnTo>
                    <a:pt x="374" y="242"/>
                  </a:lnTo>
                  <a:lnTo>
                    <a:pt x="348" y="265"/>
                  </a:lnTo>
                  <a:lnTo>
                    <a:pt x="320" y="290"/>
                  </a:lnTo>
                  <a:lnTo>
                    <a:pt x="295" y="314"/>
                  </a:lnTo>
                  <a:lnTo>
                    <a:pt x="269" y="339"/>
                  </a:lnTo>
                  <a:lnTo>
                    <a:pt x="246" y="366"/>
                  </a:lnTo>
                  <a:lnTo>
                    <a:pt x="221" y="394"/>
                  </a:lnTo>
                  <a:lnTo>
                    <a:pt x="198" y="422"/>
                  </a:lnTo>
                  <a:lnTo>
                    <a:pt x="175" y="450"/>
                  </a:lnTo>
                  <a:lnTo>
                    <a:pt x="154" y="479"/>
                  </a:lnTo>
                  <a:lnTo>
                    <a:pt x="134" y="509"/>
                  </a:lnTo>
                  <a:lnTo>
                    <a:pt x="113" y="539"/>
                  </a:lnTo>
                  <a:lnTo>
                    <a:pt x="95" y="570"/>
                  </a:lnTo>
                  <a:lnTo>
                    <a:pt x="76" y="602"/>
                  </a:lnTo>
                  <a:lnTo>
                    <a:pt x="60" y="634"/>
                  </a:lnTo>
                  <a:lnTo>
                    <a:pt x="42" y="667"/>
                  </a:lnTo>
                  <a:lnTo>
                    <a:pt x="28" y="701"/>
                  </a:lnTo>
                  <a:lnTo>
                    <a:pt x="12" y="735"/>
                  </a:lnTo>
                  <a:lnTo>
                    <a:pt x="0" y="76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4" name="Freeform 38"/>
            <p:cNvSpPr>
              <a:spLocks/>
            </p:cNvSpPr>
            <p:nvPr/>
          </p:nvSpPr>
          <p:spPr bwMode="auto">
            <a:xfrm>
              <a:off x="8127" y="3812"/>
              <a:ext cx="92" cy="106"/>
            </a:xfrm>
            <a:custGeom>
              <a:avLst/>
              <a:gdLst>
                <a:gd name="T0" fmla="*/ 0 w 92"/>
                <a:gd name="T1" fmla="*/ 0 h 106"/>
                <a:gd name="T2" fmla="*/ 14 w 92"/>
                <a:gd name="T3" fmla="*/ 106 h 106"/>
                <a:gd name="T4" fmla="*/ 92 w 92"/>
                <a:gd name="T5" fmla="*/ 31 h 106"/>
                <a:gd name="T6" fmla="*/ 0 w 92"/>
                <a:gd name="T7" fmla="*/ 0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"/>
                <a:gd name="T13" fmla="*/ 0 h 106"/>
                <a:gd name="T14" fmla="*/ 92 w 92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" h="106">
                  <a:moveTo>
                    <a:pt x="0" y="0"/>
                  </a:moveTo>
                  <a:lnTo>
                    <a:pt x="14" y="106"/>
                  </a:lnTo>
                  <a:lnTo>
                    <a:pt x="92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795" name="Rectangle 39"/>
            <p:cNvSpPr>
              <a:spLocks noChangeArrowheads="1"/>
            </p:cNvSpPr>
            <p:nvPr/>
          </p:nvSpPr>
          <p:spPr bwMode="auto">
            <a:xfrm>
              <a:off x="8076" y="1896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75796" name="Rectangle 40"/>
            <p:cNvSpPr>
              <a:spLocks noChangeArrowheads="1"/>
            </p:cNvSpPr>
            <p:nvPr/>
          </p:nvSpPr>
          <p:spPr bwMode="auto">
            <a:xfrm>
              <a:off x="7016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75797" name="Rectangle 41"/>
            <p:cNvSpPr>
              <a:spLocks noChangeArrowheads="1"/>
            </p:cNvSpPr>
            <p:nvPr/>
          </p:nvSpPr>
          <p:spPr bwMode="auto">
            <a:xfrm>
              <a:off x="9135" y="2931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75798" name="Rectangle 42"/>
            <p:cNvSpPr>
              <a:spLocks noChangeArrowheads="1"/>
            </p:cNvSpPr>
            <p:nvPr/>
          </p:nvSpPr>
          <p:spPr bwMode="auto">
            <a:xfrm>
              <a:off x="8076" y="3967"/>
              <a:ext cx="134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75799" name="Freeform 43"/>
            <p:cNvSpPr>
              <a:spLocks/>
            </p:cNvSpPr>
            <p:nvPr/>
          </p:nvSpPr>
          <p:spPr bwMode="auto">
            <a:xfrm>
              <a:off x="8141" y="2223"/>
              <a:ext cx="847" cy="847"/>
            </a:xfrm>
            <a:custGeom>
              <a:avLst/>
              <a:gdLst>
                <a:gd name="T0" fmla="*/ 0 w 847"/>
                <a:gd name="T1" fmla="*/ 0 h 847"/>
                <a:gd name="T2" fmla="*/ 847 w 847"/>
                <a:gd name="T3" fmla="*/ 847 h 847"/>
                <a:gd name="T4" fmla="*/ 484 w 847"/>
                <a:gd name="T5" fmla="*/ 483 h 847"/>
                <a:gd name="T6" fmla="*/ 0 60000 65536"/>
                <a:gd name="T7" fmla="*/ 0 60000 65536"/>
                <a:gd name="T8" fmla="*/ 0 60000 65536"/>
                <a:gd name="T9" fmla="*/ 0 w 847"/>
                <a:gd name="T10" fmla="*/ 0 h 847"/>
                <a:gd name="T11" fmla="*/ 847 w 847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7">
                  <a:moveTo>
                    <a:pt x="0" y="0"/>
                  </a:moveTo>
                  <a:lnTo>
                    <a:pt x="847" y="847"/>
                  </a:lnTo>
                  <a:lnTo>
                    <a:pt x="484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0" name="Freeform 44"/>
            <p:cNvSpPr>
              <a:spLocks/>
            </p:cNvSpPr>
            <p:nvPr/>
          </p:nvSpPr>
          <p:spPr bwMode="auto">
            <a:xfrm>
              <a:off x="8565" y="2646"/>
              <a:ext cx="102" cy="103"/>
            </a:xfrm>
            <a:custGeom>
              <a:avLst/>
              <a:gdLst>
                <a:gd name="T0" fmla="*/ 35 w 102"/>
                <a:gd name="T1" fmla="*/ 103 h 103"/>
                <a:gd name="T2" fmla="*/ 0 w 102"/>
                <a:gd name="T3" fmla="*/ 0 h 103"/>
                <a:gd name="T4" fmla="*/ 102 w 102"/>
                <a:gd name="T5" fmla="*/ 36 h 103"/>
                <a:gd name="T6" fmla="*/ 35 w 102"/>
                <a:gd name="T7" fmla="*/ 103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2"/>
                <a:gd name="T13" fmla="*/ 0 h 103"/>
                <a:gd name="T14" fmla="*/ 102 w 102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2" h="103">
                  <a:moveTo>
                    <a:pt x="35" y="103"/>
                  </a:moveTo>
                  <a:lnTo>
                    <a:pt x="0" y="0"/>
                  </a:lnTo>
                  <a:lnTo>
                    <a:pt x="102" y="36"/>
                  </a:lnTo>
                  <a:lnTo>
                    <a:pt x="35" y="1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1" name="Freeform 45"/>
            <p:cNvSpPr>
              <a:spLocks/>
            </p:cNvSpPr>
            <p:nvPr/>
          </p:nvSpPr>
          <p:spPr bwMode="auto">
            <a:xfrm>
              <a:off x="8141" y="3070"/>
              <a:ext cx="847" cy="848"/>
            </a:xfrm>
            <a:custGeom>
              <a:avLst/>
              <a:gdLst>
                <a:gd name="T0" fmla="*/ 847 w 847"/>
                <a:gd name="T1" fmla="*/ 0 h 848"/>
                <a:gd name="T2" fmla="*/ 0 w 847"/>
                <a:gd name="T3" fmla="*/ 848 h 848"/>
                <a:gd name="T4" fmla="*/ 365 w 847"/>
                <a:gd name="T5" fmla="*/ 484 h 848"/>
                <a:gd name="T6" fmla="*/ 0 60000 65536"/>
                <a:gd name="T7" fmla="*/ 0 60000 65536"/>
                <a:gd name="T8" fmla="*/ 0 60000 65536"/>
                <a:gd name="T9" fmla="*/ 0 w 847"/>
                <a:gd name="T10" fmla="*/ 0 h 848"/>
                <a:gd name="T11" fmla="*/ 847 w 847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7" h="848">
                  <a:moveTo>
                    <a:pt x="847" y="0"/>
                  </a:moveTo>
                  <a:lnTo>
                    <a:pt x="0" y="848"/>
                  </a:lnTo>
                  <a:lnTo>
                    <a:pt x="365" y="484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2" name="Freeform 46"/>
            <p:cNvSpPr>
              <a:spLocks/>
            </p:cNvSpPr>
            <p:nvPr/>
          </p:nvSpPr>
          <p:spPr bwMode="auto">
            <a:xfrm>
              <a:off x="8464" y="3494"/>
              <a:ext cx="101" cy="102"/>
            </a:xfrm>
            <a:custGeom>
              <a:avLst/>
              <a:gdLst>
                <a:gd name="T0" fmla="*/ 0 w 101"/>
                <a:gd name="T1" fmla="*/ 35 h 102"/>
                <a:gd name="T2" fmla="*/ 101 w 101"/>
                <a:gd name="T3" fmla="*/ 0 h 102"/>
                <a:gd name="T4" fmla="*/ 67 w 101"/>
                <a:gd name="T5" fmla="*/ 102 h 102"/>
                <a:gd name="T6" fmla="*/ 0 w 101"/>
                <a:gd name="T7" fmla="*/ 35 h 1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2"/>
                <a:gd name="T14" fmla="*/ 101 w 101"/>
                <a:gd name="T15" fmla="*/ 102 h 1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2">
                  <a:moveTo>
                    <a:pt x="0" y="35"/>
                  </a:moveTo>
                  <a:lnTo>
                    <a:pt x="101" y="0"/>
                  </a:lnTo>
                  <a:lnTo>
                    <a:pt x="67" y="102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3" name="Freeform 47"/>
            <p:cNvSpPr>
              <a:spLocks/>
            </p:cNvSpPr>
            <p:nvPr/>
          </p:nvSpPr>
          <p:spPr bwMode="auto">
            <a:xfrm>
              <a:off x="7293" y="2223"/>
              <a:ext cx="848" cy="847"/>
            </a:xfrm>
            <a:custGeom>
              <a:avLst/>
              <a:gdLst>
                <a:gd name="T0" fmla="*/ 848 w 848"/>
                <a:gd name="T1" fmla="*/ 0 h 847"/>
                <a:gd name="T2" fmla="*/ 0 w 848"/>
                <a:gd name="T3" fmla="*/ 847 h 847"/>
                <a:gd name="T4" fmla="*/ 366 w 848"/>
                <a:gd name="T5" fmla="*/ 483 h 847"/>
                <a:gd name="T6" fmla="*/ 0 60000 65536"/>
                <a:gd name="T7" fmla="*/ 0 60000 65536"/>
                <a:gd name="T8" fmla="*/ 0 60000 65536"/>
                <a:gd name="T9" fmla="*/ 0 w 848"/>
                <a:gd name="T10" fmla="*/ 0 h 847"/>
                <a:gd name="T11" fmla="*/ 848 w 848"/>
                <a:gd name="T12" fmla="*/ 847 h 8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7">
                  <a:moveTo>
                    <a:pt x="848" y="0"/>
                  </a:moveTo>
                  <a:lnTo>
                    <a:pt x="0" y="847"/>
                  </a:lnTo>
                  <a:lnTo>
                    <a:pt x="366" y="4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4" name="Freeform 48"/>
            <p:cNvSpPr>
              <a:spLocks/>
            </p:cNvSpPr>
            <p:nvPr/>
          </p:nvSpPr>
          <p:spPr bwMode="auto">
            <a:xfrm>
              <a:off x="7616" y="2646"/>
              <a:ext cx="101" cy="103"/>
            </a:xfrm>
            <a:custGeom>
              <a:avLst/>
              <a:gdLst>
                <a:gd name="T0" fmla="*/ 0 w 101"/>
                <a:gd name="T1" fmla="*/ 36 h 103"/>
                <a:gd name="T2" fmla="*/ 101 w 101"/>
                <a:gd name="T3" fmla="*/ 0 h 103"/>
                <a:gd name="T4" fmla="*/ 68 w 101"/>
                <a:gd name="T5" fmla="*/ 103 h 103"/>
                <a:gd name="T6" fmla="*/ 0 w 101"/>
                <a:gd name="T7" fmla="*/ 36 h 10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3"/>
                <a:gd name="T14" fmla="*/ 101 w 101"/>
                <a:gd name="T15" fmla="*/ 103 h 10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3">
                  <a:moveTo>
                    <a:pt x="0" y="36"/>
                  </a:moveTo>
                  <a:lnTo>
                    <a:pt x="101" y="0"/>
                  </a:lnTo>
                  <a:lnTo>
                    <a:pt x="68" y="103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5" name="Freeform 49"/>
            <p:cNvSpPr>
              <a:spLocks/>
            </p:cNvSpPr>
            <p:nvPr/>
          </p:nvSpPr>
          <p:spPr bwMode="auto">
            <a:xfrm>
              <a:off x="7293" y="3070"/>
              <a:ext cx="848" cy="848"/>
            </a:xfrm>
            <a:custGeom>
              <a:avLst/>
              <a:gdLst>
                <a:gd name="T0" fmla="*/ 848 w 848"/>
                <a:gd name="T1" fmla="*/ 848 h 848"/>
                <a:gd name="T2" fmla="*/ 0 w 848"/>
                <a:gd name="T3" fmla="*/ 0 h 848"/>
                <a:gd name="T4" fmla="*/ 366 w 848"/>
                <a:gd name="T5" fmla="*/ 366 h 848"/>
                <a:gd name="T6" fmla="*/ 0 60000 65536"/>
                <a:gd name="T7" fmla="*/ 0 60000 65536"/>
                <a:gd name="T8" fmla="*/ 0 60000 65536"/>
                <a:gd name="T9" fmla="*/ 0 w 848"/>
                <a:gd name="T10" fmla="*/ 0 h 848"/>
                <a:gd name="T11" fmla="*/ 848 w 848"/>
                <a:gd name="T12" fmla="*/ 848 h 8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8" h="848">
                  <a:moveTo>
                    <a:pt x="848" y="848"/>
                  </a:moveTo>
                  <a:lnTo>
                    <a:pt x="0" y="0"/>
                  </a:lnTo>
                  <a:lnTo>
                    <a:pt x="366" y="366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6" name="Freeform 50"/>
            <p:cNvSpPr>
              <a:spLocks/>
            </p:cNvSpPr>
            <p:nvPr/>
          </p:nvSpPr>
          <p:spPr bwMode="auto">
            <a:xfrm>
              <a:off x="7616" y="3393"/>
              <a:ext cx="101" cy="101"/>
            </a:xfrm>
            <a:custGeom>
              <a:avLst/>
              <a:gdLst>
                <a:gd name="T0" fmla="*/ 68 w 101"/>
                <a:gd name="T1" fmla="*/ 0 h 101"/>
                <a:gd name="T2" fmla="*/ 101 w 101"/>
                <a:gd name="T3" fmla="*/ 101 h 101"/>
                <a:gd name="T4" fmla="*/ 0 w 101"/>
                <a:gd name="T5" fmla="*/ 67 h 101"/>
                <a:gd name="T6" fmla="*/ 68 w 101"/>
                <a:gd name="T7" fmla="*/ 0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"/>
                <a:gd name="T13" fmla="*/ 0 h 101"/>
                <a:gd name="T14" fmla="*/ 101 w 101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" h="101">
                  <a:moveTo>
                    <a:pt x="68" y="0"/>
                  </a:moveTo>
                  <a:lnTo>
                    <a:pt x="101" y="101"/>
                  </a:lnTo>
                  <a:lnTo>
                    <a:pt x="0" y="67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7" name="Freeform 51"/>
            <p:cNvSpPr>
              <a:spLocks/>
            </p:cNvSpPr>
            <p:nvPr/>
          </p:nvSpPr>
          <p:spPr bwMode="auto">
            <a:xfrm>
              <a:off x="7293" y="3070"/>
              <a:ext cx="1695" cy="1"/>
            </a:xfrm>
            <a:custGeom>
              <a:avLst/>
              <a:gdLst>
                <a:gd name="T0" fmla="*/ 0 w 1695"/>
                <a:gd name="T1" fmla="*/ 0 h 1"/>
                <a:gd name="T2" fmla="*/ 1695 w 1695"/>
                <a:gd name="T3" fmla="*/ 0 h 1"/>
                <a:gd name="T4" fmla="*/ 933 w 1695"/>
                <a:gd name="T5" fmla="*/ 0 h 1"/>
                <a:gd name="T6" fmla="*/ 0 60000 65536"/>
                <a:gd name="T7" fmla="*/ 0 60000 65536"/>
                <a:gd name="T8" fmla="*/ 0 60000 65536"/>
                <a:gd name="T9" fmla="*/ 0 w 1695"/>
                <a:gd name="T10" fmla="*/ 0 h 1"/>
                <a:gd name="T11" fmla="*/ 1695 w 169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" h="1">
                  <a:moveTo>
                    <a:pt x="0" y="0"/>
                  </a:moveTo>
                  <a:lnTo>
                    <a:pt x="1695" y="0"/>
                  </a:lnTo>
                  <a:lnTo>
                    <a:pt x="93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5808" name="Freeform 52"/>
            <p:cNvSpPr>
              <a:spLocks/>
            </p:cNvSpPr>
            <p:nvPr/>
          </p:nvSpPr>
          <p:spPr bwMode="auto">
            <a:xfrm>
              <a:off x="8141" y="3022"/>
              <a:ext cx="97" cy="98"/>
            </a:xfrm>
            <a:custGeom>
              <a:avLst/>
              <a:gdLst>
                <a:gd name="T0" fmla="*/ 97 w 97"/>
                <a:gd name="T1" fmla="*/ 98 h 98"/>
                <a:gd name="T2" fmla="*/ 0 w 97"/>
                <a:gd name="T3" fmla="*/ 48 h 98"/>
                <a:gd name="T4" fmla="*/ 97 w 97"/>
                <a:gd name="T5" fmla="*/ 0 h 98"/>
                <a:gd name="T6" fmla="*/ 97 w 97"/>
                <a:gd name="T7" fmla="*/ 98 h 9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7"/>
                <a:gd name="T13" fmla="*/ 0 h 98"/>
                <a:gd name="T14" fmla="*/ 97 w 97"/>
                <a:gd name="T15" fmla="*/ 98 h 9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7" h="98">
                  <a:moveTo>
                    <a:pt x="97" y="98"/>
                  </a:moveTo>
                  <a:lnTo>
                    <a:pt x="0" y="48"/>
                  </a:lnTo>
                  <a:lnTo>
                    <a:pt x="97" y="0"/>
                  </a:lnTo>
                  <a:lnTo>
                    <a:pt x="97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75781" name="Rectangle 54"/>
          <p:cNvSpPr>
            <a:spLocks noChangeArrowheads="1"/>
          </p:cNvSpPr>
          <p:nvPr/>
        </p:nvSpPr>
        <p:spPr bwMode="auto">
          <a:xfrm>
            <a:off x="5764237" y="5715001"/>
            <a:ext cx="2236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graf-ganda</a:t>
            </a:r>
            <a:r>
              <a:rPr lang="en-US" dirty="0"/>
              <a:t> </a:t>
            </a:r>
            <a:r>
              <a:rPr lang="en-US" dirty="0" err="1"/>
              <a:t>berarah</a:t>
            </a:r>
            <a:endParaRPr lang="en-US" dirty="0"/>
          </a:p>
        </p:txBody>
      </p:sp>
      <p:sp>
        <p:nvSpPr>
          <p:cNvPr id="75782" name="Rectangle 55"/>
          <p:cNvSpPr>
            <a:spLocks noChangeArrowheads="1"/>
          </p:cNvSpPr>
          <p:nvPr/>
        </p:nvSpPr>
        <p:spPr bwMode="auto">
          <a:xfrm>
            <a:off x="1714525" y="5715001"/>
            <a:ext cx="1441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graf berarah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5781" grpId="0"/>
      <p:bldP spid="757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GB" b="1" dirty="0" smtClean="0">
              <a:cs typeface="Times New Roman" pitchFamily="18" charset="0"/>
            </a:endParaRPr>
          </a:p>
        </p:txBody>
      </p:sp>
      <p:sp>
        <p:nvSpPr>
          <p:cNvPr id="7782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</a:t>
            </a:r>
            <a:r>
              <a:rPr lang="en-US" b="1" dirty="0" err="1" smtClean="0">
                <a:solidFill>
                  <a:srgbClr val="FF0000"/>
                </a:solidFill>
              </a:rPr>
              <a:t>Ketetanggaan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Adjacent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b="1" i="1" dirty="0" err="1" smtClean="0"/>
              <a:t>bertetangga</a:t>
            </a:r>
            <a:r>
              <a:rPr lang="en-US" i="1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>
              <a:buNone/>
              <a:defRPr/>
            </a:pPr>
            <a:r>
              <a:rPr lang="id-ID" b="1" dirty="0" smtClean="0"/>
              <a:t>	</a:t>
            </a:r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simpul</a:t>
            </a:r>
            <a:r>
              <a:rPr lang="en-US" dirty="0" smtClean="0"/>
              <a:t> 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bertetangga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" name="Group 20"/>
          <p:cNvGrpSpPr/>
          <p:nvPr/>
        </p:nvGrpSpPr>
        <p:grpSpPr>
          <a:xfrm>
            <a:off x="6929470" y="2643182"/>
            <a:ext cx="2286000" cy="2000250"/>
            <a:chOff x="6929470" y="2643182"/>
            <a:chExt cx="2286000" cy="2000250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929470" y="2643182"/>
              <a:ext cx="2286000" cy="2000250"/>
              <a:chOff x="2233" y="2063"/>
              <a:chExt cx="1927" cy="1971"/>
            </a:xfrm>
          </p:grpSpPr>
          <p:sp>
            <p:nvSpPr>
              <p:cNvPr id="77831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2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3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4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5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6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7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8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39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40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7841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7842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7843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7830" name="Rectangle 20"/>
            <p:cNvSpPr>
              <a:spLocks noChangeArrowheads="1"/>
            </p:cNvSpPr>
            <p:nvPr/>
          </p:nvSpPr>
          <p:spPr bwMode="auto">
            <a:xfrm>
              <a:off x="8286776" y="4214818"/>
              <a:ext cx="4492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8851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  </a:t>
            </a:r>
            <a:r>
              <a:rPr lang="en-US" b="1" i="1" dirty="0" err="1" smtClean="0">
                <a:solidFill>
                  <a:srgbClr val="FF0000"/>
                </a:solidFill>
              </a:rPr>
              <a:t>Bersisian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err="1" smtClean="0">
                <a:solidFill>
                  <a:srgbClr val="FF0000"/>
                </a:solidFill>
              </a:rPr>
              <a:t>Incidency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dirty="0" smtClean="0"/>
              <a:t> = 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r>
              <a:rPr lang="en-US" dirty="0" smtClean="0"/>
              <a:t>) </a:t>
            </a:r>
            <a:r>
              <a:rPr lang="en-US" dirty="0" err="1" smtClean="0"/>
              <a:t>dikatakan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j</a:t>
            </a:r>
            <a:r>
              <a:rPr lang="en-US" dirty="0" smtClean="0"/>
              <a:t> , </a:t>
            </a:r>
            <a:r>
              <a:rPr lang="en-US" dirty="0" err="1" smtClean="0"/>
              <a:t>atau</a:t>
            </a:r>
            <a:endParaRPr lang="id-ID" dirty="0" smtClean="0"/>
          </a:p>
          <a:p>
            <a:pPr lvl="1">
              <a:buFont typeface="Arial" pitchFamily="34" charset="0"/>
              <a:buChar char="•"/>
            </a:pPr>
            <a:r>
              <a:rPr lang="en-US" i="1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k</a:t>
            </a:r>
            <a:endParaRPr lang="id-ID" i="1" baseline="-25000" dirty="0" smtClean="0"/>
          </a:p>
          <a:p>
            <a:pPr>
              <a:defRPr/>
            </a:pPr>
            <a:r>
              <a:rPr lang="id-ID" b="1" dirty="0" smtClean="0"/>
              <a:t>Contoh</a:t>
            </a:r>
          </a:p>
          <a:p>
            <a:pPr lvl="1">
              <a:buNone/>
              <a:defRPr/>
            </a:pP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(2, 3)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2 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3</a:t>
            </a:r>
            <a:endParaRPr lang="id-ID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 smtClean="0"/>
              <a:t>sisi</a:t>
            </a:r>
            <a:r>
              <a:rPr lang="en-US" dirty="0" smtClean="0"/>
              <a:t> (1, 2)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4.</a:t>
            </a:r>
          </a:p>
          <a:p>
            <a:pPr>
              <a:buNone/>
            </a:pPr>
            <a:endParaRPr lang="en-US" dirty="0" smtClean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786578" y="2701936"/>
            <a:ext cx="2286000" cy="2168050"/>
            <a:chOff x="6357950" y="3429000"/>
            <a:chExt cx="2286016" cy="2167555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357950" y="3429000"/>
              <a:ext cx="2286016" cy="2000264"/>
              <a:chOff x="2233" y="2063"/>
              <a:chExt cx="1927" cy="1971"/>
            </a:xfrm>
          </p:grpSpPr>
          <p:sp>
            <p:nvSpPr>
              <p:cNvPr id="78856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7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8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59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0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1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2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3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4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8865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8866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8867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8868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8855" name="Rectangle 34"/>
            <p:cNvSpPr>
              <a:spLocks noChangeArrowheads="1"/>
            </p:cNvSpPr>
            <p:nvPr/>
          </p:nvSpPr>
          <p:spPr bwMode="auto">
            <a:xfrm>
              <a:off x="7551873" y="5227223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/>
                <a:t>G</a:t>
              </a:r>
              <a:r>
                <a:rPr lang="en-US" b="1" baseline="-25000" dirty="0"/>
                <a:t>1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79876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Simpul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Terpencil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Isolated Vertex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i="1" dirty="0" err="1" smtClean="0"/>
              <a:t>Simpul</a:t>
            </a:r>
            <a:r>
              <a:rPr lang="en-US" b="1" i="1" dirty="0" smtClean="0"/>
              <a:t> </a:t>
            </a:r>
            <a:r>
              <a:rPr lang="en-US" b="1" i="1" dirty="0" err="1" smtClean="0"/>
              <a:t>terpencil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yang </a:t>
            </a:r>
            <a:r>
              <a:rPr lang="en-US" b="1" i="1" dirty="0" err="1" smtClean="0"/>
              <a:t>tidak</a:t>
            </a:r>
            <a:r>
              <a:rPr lang="en-US" b="1" i="1" dirty="0" smtClean="0"/>
              <a:t> </a:t>
            </a:r>
            <a:r>
              <a:rPr lang="en-US" b="1" i="1" dirty="0" err="1" smtClean="0"/>
              <a:t>mempunyai</a:t>
            </a:r>
            <a:r>
              <a:rPr lang="en-US" b="1" i="1" dirty="0" smtClean="0"/>
              <a:t> </a:t>
            </a:r>
            <a:r>
              <a:rPr lang="en-US" b="1" i="1" dirty="0" err="1" smtClean="0"/>
              <a:t>sisi</a:t>
            </a:r>
            <a:r>
              <a:rPr lang="en-US" b="1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bersisian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Contoh:</a:t>
            </a:r>
          </a:p>
          <a:p>
            <a:pPr>
              <a:buNone/>
              <a:defRPr/>
            </a:pPr>
            <a:r>
              <a:rPr lang="id-ID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3</a:t>
            </a:r>
            <a:r>
              <a:rPr lang="en-US" dirty="0" smtClean="0"/>
              <a:t>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b="1" dirty="0" err="1" smtClean="0"/>
              <a:t>simpul</a:t>
            </a:r>
            <a:r>
              <a:rPr lang="en-US" b="1" dirty="0" smtClean="0"/>
              <a:t> 5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grpSp>
        <p:nvGrpSpPr>
          <p:cNvPr id="2" name="Group 21"/>
          <p:cNvGrpSpPr/>
          <p:nvPr/>
        </p:nvGrpSpPr>
        <p:grpSpPr>
          <a:xfrm>
            <a:off x="6215090" y="4143393"/>
            <a:ext cx="2357438" cy="2012393"/>
            <a:chOff x="6215090" y="4143393"/>
            <a:chExt cx="2357438" cy="201239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215090" y="4143393"/>
              <a:ext cx="2357438" cy="1857375"/>
              <a:chOff x="7880" y="1827"/>
              <a:chExt cx="1976" cy="1804"/>
            </a:xfrm>
          </p:grpSpPr>
          <p:sp>
            <p:nvSpPr>
              <p:cNvPr id="79878" name="Freeform 5"/>
              <p:cNvSpPr>
                <a:spLocks/>
              </p:cNvSpPr>
              <p:nvPr/>
            </p:nvSpPr>
            <p:spPr bwMode="auto">
              <a:xfrm>
                <a:off x="8281" y="2062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79" name="Freeform 6"/>
              <p:cNvSpPr>
                <a:spLocks/>
              </p:cNvSpPr>
              <p:nvPr/>
            </p:nvSpPr>
            <p:spPr bwMode="auto">
              <a:xfrm>
                <a:off x="9644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8 w 68"/>
                  <a:gd name="T3" fmla="*/ 15 h 65"/>
                  <a:gd name="T4" fmla="*/ 23 w 68"/>
                  <a:gd name="T5" fmla="*/ 0 h 65"/>
                  <a:gd name="T6" fmla="*/ 46 w 68"/>
                  <a:gd name="T7" fmla="*/ 0 h 65"/>
                  <a:gd name="T8" fmla="*/ 61 w 68"/>
                  <a:gd name="T9" fmla="*/ 15 h 65"/>
                  <a:gd name="T10" fmla="*/ 68 w 68"/>
                  <a:gd name="T11" fmla="*/ 34 h 65"/>
                  <a:gd name="T12" fmla="*/ 61 w 68"/>
                  <a:gd name="T13" fmla="*/ 53 h 65"/>
                  <a:gd name="T14" fmla="*/ 46 w 68"/>
                  <a:gd name="T15" fmla="*/ 65 h 65"/>
                  <a:gd name="T16" fmla="*/ 23 w 68"/>
                  <a:gd name="T17" fmla="*/ 65 h 65"/>
                  <a:gd name="T18" fmla="*/ 8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0" name="Freeform 7"/>
              <p:cNvSpPr>
                <a:spLocks/>
              </p:cNvSpPr>
              <p:nvPr/>
            </p:nvSpPr>
            <p:spPr bwMode="auto">
              <a:xfrm>
                <a:off x="8963" y="308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7 w 68"/>
                  <a:gd name="T3" fmla="*/ 15 h 64"/>
                  <a:gd name="T4" fmla="*/ 22 w 68"/>
                  <a:gd name="T5" fmla="*/ 0 h 64"/>
                  <a:gd name="T6" fmla="*/ 45 w 68"/>
                  <a:gd name="T7" fmla="*/ 0 h 64"/>
                  <a:gd name="T8" fmla="*/ 60 w 68"/>
                  <a:gd name="T9" fmla="*/ 15 h 64"/>
                  <a:gd name="T10" fmla="*/ 68 w 68"/>
                  <a:gd name="T11" fmla="*/ 34 h 64"/>
                  <a:gd name="T12" fmla="*/ 60 w 68"/>
                  <a:gd name="T13" fmla="*/ 53 h 64"/>
                  <a:gd name="T14" fmla="*/ 45 w 68"/>
                  <a:gd name="T15" fmla="*/ 64 h 64"/>
                  <a:gd name="T16" fmla="*/ 22 w 68"/>
                  <a:gd name="T17" fmla="*/ 64 h 64"/>
                  <a:gd name="T18" fmla="*/ 7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4"/>
                    </a:lnTo>
                    <a:lnTo>
                      <a:pt x="22" y="64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1" name="Freeform 8"/>
              <p:cNvSpPr>
                <a:spLocks/>
              </p:cNvSpPr>
              <p:nvPr/>
            </p:nvSpPr>
            <p:spPr bwMode="auto">
              <a:xfrm>
                <a:off x="7941" y="3253"/>
                <a:ext cx="68" cy="65"/>
              </a:xfrm>
              <a:custGeom>
                <a:avLst/>
                <a:gdLst>
                  <a:gd name="T0" fmla="*/ 0 w 68"/>
                  <a:gd name="T1" fmla="*/ 34 h 65"/>
                  <a:gd name="T2" fmla="*/ 7 w 68"/>
                  <a:gd name="T3" fmla="*/ 15 h 65"/>
                  <a:gd name="T4" fmla="*/ 22 w 68"/>
                  <a:gd name="T5" fmla="*/ 0 h 65"/>
                  <a:gd name="T6" fmla="*/ 45 w 68"/>
                  <a:gd name="T7" fmla="*/ 0 h 65"/>
                  <a:gd name="T8" fmla="*/ 60 w 68"/>
                  <a:gd name="T9" fmla="*/ 15 h 65"/>
                  <a:gd name="T10" fmla="*/ 68 w 68"/>
                  <a:gd name="T11" fmla="*/ 34 h 65"/>
                  <a:gd name="T12" fmla="*/ 60 w 68"/>
                  <a:gd name="T13" fmla="*/ 53 h 65"/>
                  <a:gd name="T14" fmla="*/ 45 w 68"/>
                  <a:gd name="T15" fmla="*/ 65 h 65"/>
                  <a:gd name="T16" fmla="*/ 22 w 68"/>
                  <a:gd name="T17" fmla="*/ 65 h 65"/>
                  <a:gd name="T18" fmla="*/ 7 w 68"/>
                  <a:gd name="T19" fmla="*/ 53 h 65"/>
                  <a:gd name="T20" fmla="*/ 0 w 68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5"/>
                  <a:gd name="T35" fmla="*/ 68 w 68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5">
                    <a:moveTo>
                      <a:pt x="0" y="34"/>
                    </a:moveTo>
                    <a:lnTo>
                      <a:pt x="7" y="15"/>
                    </a:lnTo>
                    <a:lnTo>
                      <a:pt x="22" y="0"/>
                    </a:lnTo>
                    <a:lnTo>
                      <a:pt x="45" y="0"/>
                    </a:lnTo>
                    <a:lnTo>
                      <a:pt x="60" y="15"/>
                    </a:lnTo>
                    <a:lnTo>
                      <a:pt x="68" y="34"/>
                    </a:lnTo>
                    <a:lnTo>
                      <a:pt x="60" y="53"/>
                    </a:lnTo>
                    <a:lnTo>
                      <a:pt x="45" y="65"/>
                    </a:lnTo>
                    <a:lnTo>
                      <a:pt x="22" y="65"/>
                    </a:lnTo>
                    <a:lnTo>
                      <a:pt x="7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2" name="Freeform 9"/>
              <p:cNvSpPr>
                <a:spLocks/>
              </p:cNvSpPr>
              <p:nvPr/>
            </p:nvSpPr>
            <p:spPr bwMode="auto">
              <a:xfrm>
                <a:off x="9644" y="2743"/>
                <a:ext cx="68" cy="64"/>
              </a:xfrm>
              <a:custGeom>
                <a:avLst/>
                <a:gdLst>
                  <a:gd name="T0" fmla="*/ 0 w 68"/>
                  <a:gd name="T1" fmla="*/ 34 h 64"/>
                  <a:gd name="T2" fmla="*/ 8 w 68"/>
                  <a:gd name="T3" fmla="*/ 15 h 64"/>
                  <a:gd name="T4" fmla="*/ 23 w 68"/>
                  <a:gd name="T5" fmla="*/ 0 h 64"/>
                  <a:gd name="T6" fmla="*/ 46 w 68"/>
                  <a:gd name="T7" fmla="*/ 0 h 64"/>
                  <a:gd name="T8" fmla="*/ 61 w 68"/>
                  <a:gd name="T9" fmla="*/ 15 h 64"/>
                  <a:gd name="T10" fmla="*/ 68 w 68"/>
                  <a:gd name="T11" fmla="*/ 34 h 64"/>
                  <a:gd name="T12" fmla="*/ 61 w 68"/>
                  <a:gd name="T13" fmla="*/ 53 h 64"/>
                  <a:gd name="T14" fmla="*/ 46 w 68"/>
                  <a:gd name="T15" fmla="*/ 64 h 64"/>
                  <a:gd name="T16" fmla="*/ 23 w 68"/>
                  <a:gd name="T17" fmla="*/ 64 h 64"/>
                  <a:gd name="T18" fmla="*/ 8 w 68"/>
                  <a:gd name="T19" fmla="*/ 53 h 64"/>
                  <a:gd name="T20" fmla="*/ 0 w 68"/>
                  <a:gd name="T21" fmla="*/ 34 h 6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8"/>
                  <a:gd name="T34" fmla="*/ 0 h 64"/>
                  <a:gd name="T35" fmla="*/ 68 w 68"/>
                  <a:gd name="T36" fmla="*/ 64 h 6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8" h="64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8" y="34"/>
                    </a:lnTo>
                    <a:lnTo>
                      <a:pt x="61" y="53"/>
                    </a:lnTo>
                    <a:lnTo>
                      <a:pt x="46" y="64"/>
                    </a:lnTo>
                    <a:lnTo>
                      <a:pt x="23" y="64"/>
                    </a:lnTo>
                    <a:lnTo>
                      <a:pt x="8" y="53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3" name="Line 10"/>
              <p:cNvSpPr>
                <a:spLocks noChangeShapeType="1"/>
              </p:cNvSpPr>
              <p:nvPr/>
            </p:nvSpPr>
            <p:spPr bwMode="auto">
              <a:xfrm flipH="1">
                <a:off x="7975" y="2096"/>
                <a:ext cx="340" cy="119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4" name="Line 11"/>
              <p:cNvSpPr>
                <a:spLocks noChangeShapeType="1"/>
              </p:cNvSpPr>
              <p:nvPr/>
            </p:nvSpPr>
            <p:spPr bwMode="auto">
              <a:xfrm>
                <a:off x="8997" y="3117"/>
                <a:ext cx="681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5" name="Line 12"/>
              <p:cNvSpPr>
                <a:spLocks noChangeShapeType="1"/>
              </p:cNvSpPr>
              <p:nvPr/>
            </p:nvSpPr>
            <p:spPr bwMode="auto">
              <a:xfrm flipV="1">
                <a:off x="7975" y="3117"/>
                <a:ext cx="1022" cy="170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6" name="Line 13"/>
              <p:cNvSpPr>
                <a:spLocks noChangeShapeType="1"/>
              </p:cNvSpPr>
              <p:nvPr/>
            </p:nvSpPr>
            <p:spPr bwMode="auto">
              <a:xfrm>
                <a:off x="8315" y="2096"/>
                <a:ext cx="682" cy="102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9887" name="Rectangle 14"/>
              <p:cNvSpPr>
                <a:spLocks noChangeArrowheads="1"/>
              </p:cNvSpPr>
              <p:nvPr/>
            </p:nvSpPr>
            <p:spPr bwMode="auto">
              <a:xfrm>
                <a:off x="8262" y="1827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9888" name="Rectangle 15"/>
              <p:cNvSpPr>
                <a:spLocks noChangeArrowheads="1"/>
              </p:cNvSpPr>
              <p:nvPr/>
            </p:nvSpPr>
            <p:spPr bwMode="auto">
              <a:xfrm>
                <a:off x="7880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9889" name="Rectangle 16"/>
              <p:cNvSpPr>
                <a:spLocks noChangeArrowheads="1"/>
              </p:cNvSpPr>
              <p:nvPr/>
            </p:nvSpPr>
            <p:spPr bwMode="auto">
              <a:xfrm>
                <a:off x="8944" y="3151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9890" name="Rectangle 17"/>
              <p:cNvSpPr>
                <a:spLocks noChangeArrowheads="1"/>
              </p:cNvSpPr>
              <p:nvPr/>
            </p:nvSpPr>
            <p:spPr bwMode="auto">
              <a:xfrm>
                <a:off x="9667" y="335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9891" name="Rectangle 18"/>
              <p:cNvSpPr>
                <a:spLocks noChangeArrowheads="1"/>
              </p:cNvSpPr>
              <p:nvPr/>
            </p:nvSpPr>
            <p:spPr bwMode="auto">
              <a:xfrm>
                <a:off x="9667" y="2489"/>
                <a:ext cx="189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</p:grpSp>
        <p:sp>
          <p:nvSpPr>
            <p:cNvPr id="20" name="Rectangle 34"/>
            <p:cNvSpPr>
              <a:spLocks noChangeArrowheads="1"/>
            </p:cNvSpPr>
            <p:nvPr/>
          </p:nvSpPr>
          <p:spPr bwMode="auto">
            <a:xfrm>
              <a:off x="7286644" y="578645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 dirty="0" smtClean="0"/>
                <a:t>G</a:t>
              </a:r>
              <a:r>
                <a:rPr lang="id-ID" b="1" baseline="-25000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3076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AU" b="1" dirty="0" smtClean="0">
                <a:solidFill>
                  <a:srgbClr val="FF0000"/>
                </a:solidFill>
              </a:rPr>
              <a:t>4.</a:t>
            </a:r>
            <a:r>
              <a:rPr lang="en-AU" b="1" dirty="0" smtClean="0"/>
              <a:t> </a:t>
            </a:r>
            <a:r>
              <a:rPr lang="en-AU" b="1" dirty="0" smtClean="0">
                <a:solidFill>
                  <a:srgbClr val="FF0000"/>
                </a:solidFill>
              </a:rPr>
              <a:t>Graf  </a:t>
            </a:r>
            <a:r>
              <a:rPr lang="en-AU" b="1" dirty="0" err="1" smtClean="0">
                <a:solidFill>
                  <a:srgbClr val="FF0000"/>
                </a:solidFill>
              </a:rPr>
              <a:t>Kosong</a:t>
            </a:r>
            <a:r>
              <a:rPr lang="en-AU" b="1" dirty="0" smtClean="0">
                <a:solidFill>
                  <a:srgbClr val="FF0000"/>
                </a:solidFill>
              </a:rPr>
              <a:t> (</a:t>
            </a:r>
            <a:r>
              <a:rPr lang="en-AU" b="1" i="1" dirty="0" smtClean="0">
                <a:solidFill>
                  <a:srgbClr val="FF0000"/>
                </a:solidFill>
              </a:rPr>
              <a:t>null graph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dirty="0" err="1" smtClean="0">
                <a:solidFill>
                  <a:srgbClr val="FF0000"/>
                </a:solidFill>
              </a:rPr>
              <a:t>atau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en-AU" b="1" i="1" dirty="0" smtClean="0">
                <a:solidFill>
                  <a:srgbClr val="FF0000"/>
                </a:solidFill>
              </a:rPr>
              <a:t>empty graph</a:t>
            </a:r>
            <a:r>
              <a:rPr lang="en-AU" b="1" dirty="0" smtClean="0">
                <a:solidFill>
                  <a:srgbClr val="FF000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b="1" dirty="0" err="1" smtClean="0"/>
              <a:t>kosong</a:t>
            </a:r>
            <a:r>
              <a:rPr lang="en-US" dirty="0" smtClean="0"/>
              <a:t> (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n</a:t>
            </a:r>
            <a:r>
              <a:rPr lang="en-US" dirty="0" smtClean="0"/>
              <a:t>). </a:t>
            </a:r>
          </a:p>
          <a:p>
            <a:endParaRPr lang="en-US" dirty="0" smtClean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225436"/>
              </p:ext>
            </p:extLst>
          </p:nvPr>
        </p:nvGraphicFramePr>
        <p:xfrm>
          <a:off x="4000500" y="3429000"/>
          <a:ext cx="4000500" cy="277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6" name="Visio" r:id="rId3" imgW="2005560" imgH="1393560" progId="Visio.Drawing.11">
                  <p:embed/>
                </p:oleObj>
              </mc:Choice>
              <mc:Fallback>
                <p:oleObj name="Visio" r:id="rId3" imgW="2005560" imgH="139356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429000"/>
                        <a:ext cx="4000500" cy="2779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768157" y="5728505"/>
            <a:ext cx="1039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Graf </a:t>
            </a:r>
            <a:r>
              <a:rPr lang="en-US" b="1" i="1" dirty="0"/>
              <a:t>N</a:t>
            </a:r>
            <a:r>
              <a:rPr lang="en-US" b="1" baseline="-25000" dirty="0"/>
              <a:t>5</a:t>
            </a:r>
            <a:r>
              <a:rPr lang="en-US" b="1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Terminologi Graf</a:t>
            </a:r>
            <a:endParaRPr lang="en-US" dirty="0" smtClean="0"/>
          </a:p>
        </p:txBody>
      </p:sp>
      <p:sp>
        <p:nvSpPr>
          <p:cNvPr id="80899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5. </a:t>
            </a:r>
            <a:r>
              <a:rPr lang="en-US" b="1" dirty="0" err="1" smtClean="0">
                <a:solidFill>
                  <a:srgbClr val="FF0000"/>
                </a:solidFill>
              </a:rPr>
              <a:t>Derajat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i="1" dirty="0" smtClean="0">
                <a:solidFill>
                  <a:srgbClr val="FF0000"/>
                </a:solidFill>
              </a:rPr>
              <a:t>Degree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i="1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i="1" u="sng" dirty="0" err="1" smtClean="0"/>
              <a:t>jumlah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sisi</a:t>
            </a:r>
            <a:r>
              <a:rPr lang="en-US" b="1" i="1" u="sng" dirty="0" smtClean="0"/>
              <a:t> yang </a:t>
            </a:r>
            <a:r>
              <a:rPr lang="en-US" b="1" i="1" u="sng" dirty="0" err="1" smtClean="0"/>
              <a:t>bersisian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dengan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simpul</a:t>
            </a:r>
            <a:r>
              <a:rPr lang="en-US" b="1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Notasi</a:t>
            </a:r>
            <a:r>
              <a:rPr lang="en-US" dirty="0" smtClean="0"/>
              <a:t>: 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Tinjau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baseline="-25000" dirty="0" smtClean="0"/>
              <a:t>1</a:t>
            </a:r>
            <a:r>
              <a:rPr lang="en-US" dirty="0" smtClean="0"/>
              <a:t>: 	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(1) = </a:t>
            </a:r>
            <a:r>
              <a:rPr lang="en-US" i="1" dirty="0" smtClean="0"/>
              <a:t>d</a:t>
            </a:r>
            <a:r>
              <a:rPr lang="en-US" dirty="0" smtClean="0"/>
              <a:t>(4) = 2</a:t>
            </a:r>
          </a:p>
          <a:p>
            <a:pPr>
              <a:buFont typeface="Arial" charset="0"/>
              <a:buNone/>
            </a:pPr>
            <a:r>
              <a:rPr lang="en-US" i="1" dirty="0" smtClean="0"/>
              <a:t>	d</a:t>
            </a:r>
            <a:r>
              <a:rPr lang="en-US" dirty="0" smtClean="0"/>
              <a:t>(2) = </a:t>
            </a:r>
            <a:r>
              <a:rPr lang="en-US" i="1" dirty="0" smtClean="0"/>
              <a:t>d</a:t>
            </a:r>
            <a:r>
              <a:rPr lang="en-US" dirty="0" smtClean="0"/>
              <a:t>(3) = 3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43438" y="3429000"/>
            <a:ext cx="2286000" cy="2370138"/>
            <a:chOff x="6357950" y="3429000"/>
            <a:chExt cx="2286016" cy="2369596"/>
          </a:xfrm>
        </p:grpSpPr>
        <p:grpSp>
          <p:nvGrpSpPr>
            <p:cNvPr id="3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80903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4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5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6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7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8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09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0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1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0912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80913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80914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80915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80902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192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= 3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r>
              <a:rPr lang="en-US" b="1" dirty="0" smtClean="0"/>
              <a:t>	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    d</a:t>
            </a:r>
            <a:r>
              <a:rPr lang="en-US" b="1" dirty="0" smtClean="0"/>
              <a:t>(3) = 4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bersisian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gelang</a:t>
            </a:r>
            <a:r>
              <a:rPr lang="en-US" b="1" dirty="0" smtClean="0"/>
              <a:t> (</a:t>
            </a:r>
            <a:r>
              <a:rPr lang="en-US" b="1" i="1" dirty="0" smtClean="0"/>
              <a:t>loop</a:t>
            </a:r>
            <a:r>
              <a:rPr lang="en-US" dirty="0" smtClean="0"/>
              <a:t>)</a:t>
            </a:r>
          </a:p>
        </p:txBody>
      </p:sp>
      <p:grpSp>
        <p:nvGrpSpPr>
          <p:cNvPr id="81924" name="Group 44"/>
          <p:cNvGrpSpPr>
            <a:grpSpLocks/>
          </p:cNvGrpSpPr>
          <p:nvPr/>
        </p:nvGrpSpPr>
        <p:grpSpPr bwMode="auto">
          <a:xfrm>
            <a:off x="1557338" y="3571875"/>
            <a:ext cx="4729162" cy="2571750"/>
            <a:chOff x="1643042" y="3500438"/>
            <a:chExt cx="4728486" cy="2571768"/>
          </a:xfrm>
        </p:grpSpPr>
        <p:sp>
          <p:nvSpPr>
            <p:cNvPr id="39" name="Oval 38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1931" name="Rectangle 35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81932" name="Rectangle 36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81933" name="Rectangle 37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81934" name="Rectangle 39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81935" name="Rectangle 40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81936" name="Rectangle 41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81937" name="Rectangle 42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81938" name="Rectangle 43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sp>
        <p:nvSpPr>
          <p:cNvPr id="81925" name="Rectangle 45"/>
          <p:cNvSpPr>
            <a:spLocks noChangeArrowheads="1"/>
          </p:cNvSpPr>
          <p:nvPr/>
        </p:nvSpPr>
        <p:spPr bwMode="auto">
          <a:xfrm>
            <a:off x="3500438" y="5929313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/>
              <a:t>G</a:t>
            </a:r>
            <a:r>
              <a:rPr lang="en-US" b="1" baseline="-25000" dirty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29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400300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3</a:t>
            </a:r>
            <a:r>
              <a:rPr lang="en-US" b="1" dirty="0" smtClean="0"/>
              <a:t>: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(5) = 0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  </a:t>
            </a:r>
            <a:r>
              <a:rPr lang="en-US" b="1" dirty="0" err="1" smtClean="0"/>
              <a:t>terpencil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(4) = 1  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err="1" smtClean="0"/>
              <a:t>simpul</a:t>
            </a:r>
            <a:r>
              <a:rPr lang="en-US" b="1" dirty="0" smtClean="0"/>
              <a:t> </a:t>
            </a:r>
            <a:r>
              <a:rPr lang="en-US" b="1" dirty="0" err="1" smtClean="0"/>
              <a:t>anting-anting</a:t>
            </a:r>
            <a:r>
              <a:rPr lang="en-US" b="1" dirty="0" smtClean="0"/>
              <a:t> (</a:t>
            </a:r>
            <a:r>
              <a:rPr lang="en-US" b="1" i="1" dirty="0" smtClean="0"/>
              <a:t>pendant vertex</a:t>
            </a:r>
            <a:r>
              <a:rPr lang="en-US" b="1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893093" y="4679157"/>
            <a:ext cx="1357313" cy="85725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00375" y="4429125"/>
            <a:ext cx="1214438" cy="928688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2143125" y="5357813"/>
            <a:ext cx="2071688" cy="428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14813" y="5357813"/>
            <a:ext cx="2000250" cy="1587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43625" y="4857750"/>
            <a:ext cx="71438" cy="460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953" name="Rectangle 18"/>
          <p:cNvSpPr>
            <a:spLocks noChangeArrowheads="1"/>
          </p:cNvSpPr>
          <p:nvPr/>
        </p:nvSpPr>
        <p:spPr bwMode="auto">
          <a:xfrm>
            <a:off x="2857500" y="39290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</a:t>
            </a:r>
            <a:endParaRPr lang="en-US"/>
          </a:p>
        </p:txBody>
      </p:sp>
      <p:sp>
        <p:nvSpPr>
          <p:cNvPr id="82954" name="Rectangle 19"/>
          <p:cNvSpPr>
            <a:spLocks noChangeArrowheads="1"/>
          </p:cNvSpPr>
          <p:nvPr/>
        </p:nvSpPr>
        <p:spPr bwMode="auto">
          <a:xfrm>
            <a:off x="1714500" y="564356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  <a:endParaRPr lang="en-US"/>
          </a:p>
        </p:txBody>
      </p:sp>
      <p:sp>
        <p:nvSpPr>
          <p:cNvPr id="82955" name="Rectangle 20"/>
          <p:cNvSpPr>
            <a:spLocks noChangeArrowheads="1"/>
          </p:cNvSpPr>
          <p:nvPr/>
        </p:nvSpPr>
        <p:spPr bwMode="auto">
          <a:xfrm>
            <a:off x="4143375" y="542925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  <a:endParaRPr lang="en-US"/>
          </a:p>
        </p:txBody>
      </p:sp>
      <p:sp>
        <p:nvSpPr>
          <p:cNvPr id="82956" name="Rectangle 21"/>
          <p:cNvSpPr>
            <a:spLocks noChangeArrowheads="1"/>
          </p:cNvSpPr>
          <p:nvPr/>
        </p:nvSpPr>
        <p:spPr bwMode="auto">
          <a:xfrm>
            <a:off x="6215063" y="542925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</a:t>
            </a:r>
            <a:endParaRPr lang="en-US"/>
          </a:p>
        </p:txBody>
      </p:sp>
      <p:sp>
        <p:nvSpPr>
          <p:cNvPr id="82957" name="Rectangle 22"/>
          <p:cNvSpPr>
            <a:spLocks noChangeArrowheads="1"/>
          </p:cNvSpPr>
          <p:nvPr/>
        </p:nvSpPr>
        <p:spPr bwMode="auto">
          <a:xfrm>
            <a:off x="6286500" y="47148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5</a:t>
            </a:r>
            <a:endParaRPr lang="en-US"/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3500438" y="5929313"/>
            <a:ext cx="449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smtClean="0"/>
              <a:t>G</a:t>
            </a:r>
            <a:r>
              <a:rPr lang="id-ID" b="1" baseline="-25000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Derajat Graf Berarah</a:t>
            </a:r>
            <a:endParaRPr lang="en-US" b="1" dirty="0" smtClean="0"/>
          </a:p>
        </p:txBody>
      </p:sp>
      <p:sp>
        <p:nvSpPr>
          <p:cNvPr id="83971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b="1" dirty="0" err="1" smtClean="0"/>
              <a:t>Pada</a:t>
            </a:r>
            <a:r>
              <a:rPr lang="en-AU" b="1" dirty="0" smtClean="0"/>
              <a:t> </a:t>
            </a:r>
            <a:r>
              <a:rPr lang="en-AU" b="1" dirty="0" err="1" smtClean="0"/>
              <a:t>graf</a:t>
            </a:r>
            <a:r>
              <a:rPr lang="en-AU" b="1" dirty="0" smtClean="0"/>
              <a:t> </a:t>
            </a:r>
            <a:r>
              <a:rPr lang="en-AU" b="1" dirty="0" err="1" smtClean="0"/>
              <a:t>berarah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 = </a:t>
            </a:r>
            <a:r>
              <a:rPr lang="en-US" b="1" dirty="0" err="1" smtClean="0"/>
              <a:t>derajat-masuk</a:t>
            </a:r>
            <a:r>
              <a:rPr lang="en-US" dirty="0" smtClean="0"/>
              <a:t> (</a:t>
            </a:r>
            <a:r>
              <a:rPr lang="en-US" i="1" dirty="0" smtClean="0"/>
              <a:t>in-degree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</a:t>
            </a:r>
            <a:r>
              <a:rPr lang="en-US" dirty="0" smtClean="0"/>
              <a:t> = </a:t>
            </a:r>
            <a:r>
              <a:rPr lang="en-US" b="1" dirty="0" err="1" smtClean="0"/>
              <a:t>derajat-keluar</a:t>
            </a:r>
            <a:r>
              <a:rPr lang="en-US" dirty="0" smtClean="0"/>
              <a:t> (</a:t>
            </a:r>
            <a:r>
              <a:rPr lang="en-US" i="1" dirty="0" smtClean="0"/>
              <a:t>out-degree</a:t>
            </a:r>
            <a:r>
              <a:rPr lang="en-US" dirty="0" smtClean="0"/>
              <a:t>) </a:t>
            </a:r>
          </a:p>
          <a:p>
            <a:pPr>
              <a:buFont typeface="Arial" charset="0"/>
              <a:buNone/>
            </a:pPr>
            <a:r>
              <a:rPr lang="en-US" dirty="0" smtClean="0"/>
              <a:t>              =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u="sng" dirty="0" err="1" smtClean="0"/>
              <a:t>busur</a:t>
            </a:r>
            <a:r>
              <a:rPr lang="en-US" u="sng" dirty="0" smtClean="0"/>
              <a:t> yang </a:t>
            </a:r>
            <a:r>
              <a:rPr lang="en-US" u="sng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b="1" i="1" dirty="0" smtClean="0"/>
              <a:t>d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= </a:t>
            </a:r>
            <a:r>
              <a:rPr lang="en-US" b="1" i="1" dirty="0" smtClean="0"/>
              <a:t>d</a:t>
            </a:r>
            <a:r>
              <a:rPr lang="en-US" b="1" baseline="-25000" dirty="0" smtClean="0"/>
              <a:t>in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 + 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</a:t>
            </a:r>
            <a:r>
              <a:rPr lang="en-US" b="1" i="1" dirty="0" smtClean="0"/>
              <a:t>v</a:t>
            </a:r>
            <a:r>
              <a:rPr lang="en-US" b="1" dirty="0" smtClean="0"/>
              <a:t>)						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14938" y="1785938"/>
            <a:ext cx="3627437" cy="3286125"/>
            <a:chOff x="3228" y="1607"/>
            <a:chExt cx="2876" cy="2994"/>
          </a:xfrm>
        </p:grpSpPr>
        <p:sp>
          <p:nvSpPr>
            <p:cNvPr id="84998" name="Freeform 4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4999" name="Freeform 5"/>
            <p:cNvSpPr>
              <a:spLocks/>
            </p:cNvSpPr>
            <p:nvPr/>
          </p:nvSpPr>
          <p:spPr bwMode="auto">
            <a:xfrm>
              <a:off x="4612" y="1971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3 h 108"/>
                <a:gd name="T8" fmla="*/ 9 w 108"/>
                <a:gd name="T9" fmla="*/ 24 h 108"/>
                <a:gd name="T10" fmla="*/ 16 w 108"/>
                <a:gd name="T11" fmla="*/ 15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5 h 108"/>
                <a:gd name="T32" fmla="*/ 99 w 108"/>
                <a:gd name="T33" fmla="*/ 24 h 108"/>
                <a:gd name="T34" fmla="*/ 104 w 108"/>
                <a:gd name="T35" fmla="*/ 33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3"/>
                  </a:lnTo>
                  <a:lnTo>
                    <a:pt x="9" y="24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5"/>
                  </a:lnTo>
                  <a:lnTo>
                    <a:pt x="99" y="24"/>
                  </a:lnTo>
                  <a:lnTo>
                    <a:pt x="104" y="33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0" name="Freeform 6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1" name="Freeform 7"/>
            <p:cNvSpPr>
              <a:spLocks/>
            </p:cNvSpPr>
            <p:nvPr/>
          </p:nvSpPr>
          <p:spPr bwMode="auto">
            <a:xfrm>
              <a:off x="3528" y="3055"/>
              <a:ext cx="109" cy="108"/>
            </a:xfrm>
            <a:custGeom>
              <a:avLst/>
              <a:gdLst>
                <a:gd name="T0" fmla="*/ 0 w 109"/>
                <a:gd name="T1" fmla="*/ 54 h 108"/>
                <a:gd name="T2" fmla="*/ 0 w 109"/>
                <a:gd name="T3" fmla="*/ 49 h 108"/>
                <a:gd name="T4" fmla="*/ 3 w 109"/>
                <a:gd name="T5" fmla="*/ 43 h 108"/>
                <a:gd name="T6" fmla="*/ 5 w 109"/>
                <a:gd name="T7" fmla="*/ 34 h 108"/>
                <a:gd name="T8" fmla="*/ 9 w 109"/>
                <a:gd name="T9" fmla="*/ 25 h 108"/>
                <a:gd name="T10" fmla="*/ 16 w 109"/>
                <a:gd name="T11" fmla="*/ 15 h 108"/>
                <a:gd name="T12" fmla="*/ 25 w 109"/>
                <a:gd name="T13" fmla="*/ 9 h 108"/>
                <a:gd name="T14" fmla="*/ 34 w 109"/>
                <a:gd name="T15" fmla="*/ 4 h 108"/>
                <a:gd name="T16" fmla="*/ 43 w 109"/>
                <a:gd name="T17" fmla="*/ 2 h 108"/>
                <a:gd name="T18" fmla="*/ 50 w 109"/>
                <a:gd name="T19" fmla="*/ 0 h 108"/>
                <a:gd name="T20" fmla="*/ 55 w 109"/>
                <a:gd name="T21" fmla="*/ 0 h 108"/>
                <a:gd name="T22" fmla="*/ 61 w 109"/>
                <a:gd name="T23" fmla="*/ 0 h 108"/>
                <a:gd name="T24" fmla="*/ 66 w 109"/>
                <a:gd name="T25" fmla="*/ 2 h 108"/>
                <a:gd name="T26" fmla="*/ 77 w 109"/>
                <a:gd name="T27" fmla="*/ 4 h 108"/>
                <a:gd name="T28" fmla="*/ 86 w 109"/>
                <a:gd name="T29" fmla="*/ 9 h 108"/>
                <a:gd name="T30" fmla="*/ 93 w 109"/>
                <a:gd name="T31" fmla="*/ 15 h 108"/>
                <a:gd name="T32" fmla="*/ 100 w 109"/>
                <a:gd name="T33" fmla="*/ 25 h 108"/>
                <a:gd name="T34" fmla="*/ 104 w 109"/>
                <a:gd name="T35" fmla="*/ 34 h 108"/>
                <a:gd name="T36" fmla="*/ 109 w 109"/>
                <a:gd name="T37" fmla="*/ 43 h 108"/>
                <a:gd name="T38" fmla="*/ 109 w 109"/>
                <a:gd name="T39" fmla="*/ 49 h 108"/>
                <a:gd name="T40" fmla="*/ 109 w 109"/>
                <a:gd name="T41" fmla="*/ 54 h 108"/>
                <a:gd name="T42" fmla="*/ 109 w 109"/>
                <a:gd name="T43" fmla="*/ 54 h 108"/>
                <a:gd name="T44" fmla="*/ 109 w 109"/>
                <a:gd name="T45" fmla="*/ 61 h 108"/>
                <a:gd name="T46" fmla="*/ 109 w 109"/>
                <a:gd name="T47" fmla="*/ 65 h 108"/>
                <a:gd name="T48" fmla="*/ 104 w 109"/>
                <a:gd name="T49" fmla="*/ 76 h 108"/>
                <a:gd name="T50" fmla="*/ 100 w 109"/>
                <a:gd name="T51" fmla="*/ 85 h 108"/>
                <a:gd name="T52" fmla="*/ 93 w 109"/>
                <a:gd name="T53" fmla="*/ 92 h 108"/>
                <a:gd name="T54" fmla="*/ 86 w 109"/>
                <a:gd name="T55" fmla="*/ 99 h 108"/>
                <a:gd name="T56" fmla="*/ 77 w 109"/>
                <a:gd name="T57" fmla="*/ 104 h 108"/>
                <a:gd name="T58" fmla="*/ 66 w 109"/>
                <a:gd name="T59" fmla="*/ 108 h 108"/>
                <a:gd name="T60" fmla="*/ 61 w 109"/>
                <a:gd name="T61" fmla="*/ 108 h 108"/>
                <a:gd name="T62" fmla="*/ 55 w 109"/>
                <a:gd name="T63" fmla="*/ 108 h 108"/>
                <a:gd name="T64" fmla="*/ 50 w 109"/>
                <a:gd name="T65" fmla="*/ 108 h 108"/>
                <a:gd name="T66" fmla="*/ 43 w 109"/>
                <a:gd name="T67" fmla="*/ 108 h 108"/>
                <a:gd name="T68" fmla="*/ 34 w 109"/>
                <a:gd name="T69" fmla="*/ 104 h 108"/>
                <a:gd name="T70" fmla="*/ 25 w 109"/>
                <a:gd name="T71" fmla="*/ 99 h 108"/>
                <a:gd name="T72" fmla="*/ 16 w 109"/>
                <a:gd name="T73" fmla="*/ 92 h 108"/>
                <a:gd name="T74" fmla="*/ 9 w 109"/>
                <a:gd name="T75" fmla="*/ 85 h 108"/>
                <a:gd name="T76" fmla="*/ 5 w 109"/>
                <a:gd name="T77" fmla="*/ 76 h 108"/>
                <a:gd name="T78" fmla="*/ 3 w 109"/>
                <a:gd name="T79" fmla="*/ 65 h 108"/>
                <a:gd name="T80" fmla="*/ 0 w 109"/>
                <a:gd name="T81" fmla="*/ 61 h 108"/>
                <a:gd name="T82" fmla="*/ 0 w 109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9"/>
                <a:gd name="T127" fmla="*/ 0 h 108"/>
                <a:gd name="T128" fmla="*/ 109 w 109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9" h="108">
                  <a:moveTo>
                    <a:pt x="0" y="54"/>
                  </a:moveTo>
                  <a:lnTo>
                    <a:pt x="0" y="49"/>
                  </a:lnTo>
                  <a:lnTo>
                    <a:pt x="3" y="43"/>
                  </a:lnTo>
                  <a:lnTo>
                    <a:pt x="5" y="34"/>
                  </a:lnTo>
                  <a:lnTo>
                    <a:pt x="9" y="25"/>
                  </a:lnTo>
                  <a:lnTo>
                    <a:pt x="16" y="15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5" y="0"/>
                  </a:lnTo>
                  <a:lnTo>
                    <a:pt x="61" y="0"/>
                  </a:lnTo>
                  <a:lnTo>
                    <a:pt x="66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3" y="15"/>
                  </a:lnTo>
                  <a:lnTo>
                    <a:pt x="100" y="25"/>
                  </a:lnTo>
                  <a:lnTo>
                    <a:pt x="104" y="34"/>
                  </a:lnTo>
                  <a:lnTo>
                    <a:pt x="109" y="43"/>
                  </a:lnTo>
                  <a:lnTo>
                    <a:pt x="109" y="49"/>
                  </a:lnTo>
                  <a:lnTo>
                    <a:pt x="109" y="54"/>
                  </a:lnTo>
                  <a:lnTo>
                    <a:pt x="109" y="61"/>
                  </a:lnTo>
                  <a:lnTo>
                    <a:pt x="109" y="65"/>
                  </a:lnTo>
                  <a:lnTo>
                    <a:pt x="104" y="76"/>
                  </a:lnTo>
                  <a:lnTo>
                    <a:pt x="100" y="85"/>
                  </a:lnTo>
                  <a:lnTo>
                    <a:pt x="93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6" y="108"/>
                  </a:lnTo>
                  <a:lnTo>
                    <a:pt x="61" y="108"/>
                  </a:lnTo>
                  <a:lnTo>
                    <a:pt x="55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5"/>
                  </a:lnTo>
                  <a:lnTo>
                    <a:pt x="5" y="76"/>
                  </a:lnTo>
                  <a:lnTo>
                    <a:pt x="3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2" name="Freeform 8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3" name="Freeform 9"/>
            <p:cNvSpPr>
              <a:spLocks/>
            </p:cNvSpPr>
            <p:nvPr/>
          </p:nvSpPr>
          <p:spPr bwMode="auto">
            <a:xfrm>
              <a:off x="4612" y="4139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6 w 108"/>
                <a:gd name="T11" fmla="*/ 16 h 108"/>
                <a:gd name="T12" fmla="*/ 25 w 108"/>
                <a:gd name="T13" fmla="*/ 9 h 108"/>
                <a:gd name="T14" fmla="*/ 34 w 108"/>
                <a:gd name="T15" fmla="*/ 4 h 108"/>
                <a:gd name="T16" fmla="*/ 43 w 108"/>
                <a:gd name="T17" fmla="*/ 2 h 108"/>
                <a:gd name="T18" fmla="*/ 50 w 108"/>
                <a:gd name="T19" fmla="*/ 0 h 108"/>
                <a:gd name="T20" fmla="*/ 54 w 108"/>
                <a:gd name="T21" fmla="*/ 0 h 108"/>
                <a:gd name="T22" fmla="*/ 61 w 108"/>
                <a:gd name="T23" fmla="*/ 0 h 108"/>
                <a:gd name="T24" fmla="*/ 65 w 108"/>
                <a:gd name="T25" fmla="*/ 2 h 108"/>
                <a:gd name="T26" fmla="*/ 77 w 108"/>
                <a:gd name="T27" fmla="*/ 4 h 108"/>
                <a:gd name="T28" fmla="*/ 86 w 108"/>
                <a:gd name="T29" fmla="*/ 9 h 108"/>
                <a:gd name="T30" fmla="*/ 92 w 108"/>
                <a:gd name="T31" fmla="*/ 16 h 108"/>
                <a:gd name="T32" fmla="*/ 99 w 108"/>
                <a:gd name="T33" fmla="*/ 25 h 108"/>
                <a:gd name="T34" fmla="*/ 104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4 w 108"/>
                <a:gd name="T49" fmla="*/ 77 h 108"/>
                <a:gd name="T50" fmla="*/ 99 w 108"/>
                <a:gd name="T51" fmla="*/ 86 h 108"/>
                <a:gd name="T52" fmla="*/ 92 w 108"/>
                <a:gd name="T53" fmla="*/ 92 h 108"/>
                <a:gd name="T54" fmla="*/ 86 w 108"/>
                <a:gd name="T55" fmla="*/ 99 h 108"/>
                <a:gd name="T56" fmla="*/ 77 w 108"/>
                <a:gd name="T57" fmla="*/ 104 h 108"/>
                <a:gd name="T58" fmla="*/ 65 w 108"/>
                <a:gd name="T59" fmla="*/ 108 h 108"/>
                <a:gd name="T60" fmla="*/ 61 w 108"/>
                <a:gd name="T61" fmla="*/ 108 h 108"/>
                <a:gd name="T62" fmla="*/ 54 w 108"/>
                <a:gd name="T63" fmla="*/ 108 h 108"/>
                <a:gd name="T64" fmla="*/ 50 w 108"/>
                <a:gd name="T65" fmla="*/ 108 h 108"/>
                <a:gd name="T66" fmla="*/ 43 w 108"/>
                <a:gd name="T67" fmla="*/ 108 h 108"/>
                <a:gd name="T68" fmla="*/ 34 w 108"/>
                <a:gd name="T69" fmla="*/ 104 h 108"/>
                <a:gd name="T70" fmla="*/ 25 w 108"/>
                <a:gd name="T71" fmla="*/ 99 h 108"/>
                <a:gd name="T72" fmla="*/ 16 w 108"/>
                <a:gd name="T73" fmla="*/ 92 h 108"/>
                <a:gd name="T74" fmla="*/ 9 w 108"/>
                <a:gd name="T75" fmla="*/ 86 h 108"/>
                <a:gd name="T76" fmla="*/ 4 w 108"/>
                <a:gd name="T77" fmla="*/ 77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6" y="16"/>
                  </a:lnTo>
                  <a:lnTo>
                    <a:pt x="25" y="9"/>
                  </a:lnTo>
                  <a:lnTo>
                    <a:pt x="34" y="4"/>
                  </a:lnTo>
                  <a:lnTo>
                    <a:pt x="43" y="2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5" y="2"/>
                  </a:lnTo>
                  <a:lnTo>
                    <a:pt x="77" y="4"/>
                  </a:lnTo>
                  <a:lnTo>
                    <a:pt x="86" y="9"/>
                  </a:lnTo>
                  <a:lnTo>
                    <a:pt x="92" y="16"/>
                  </a:lnTo>
                  <a:lnTo>
                    <a:pt x="99" y="25"/>
                  </a:lnTo>
                  <a:lnTo>
                    <a:pt x="104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4" y="77"/>
                  </a:lnTo>
                  <a:lnTo>
                    <a:pt x="99" y="86"/>
                  </a:lnTo>
                  <a:lnTo>
                    <a:pt x="92" y="92"/>
                  </a:lnTo>
                  <a:lnTo>
                    <a:pt x="86" y="99"/>
                  </a:lnTo>
                  <a:lnTo>
                    <a:pt x="77" y="104"/>
                  </a:lnTo>
                  <a:lnTo>
                    <a:pt x="65" y="108"/>
                  </a:lnTo>
                  <a:lnTo>
                    <a:pt x="61" y="108"/>
                  </a:lnTo>
                  <a:lnTo>
                    <a:pt x="54" y="108"/>
                  </a:lnTo>
                  <a:lnTo>
                    <a:pt x="50" y="108"/>
                  </a:lnTo>
                  <a:lnTo>
                    <a:pt x="43" y="108"/>
                  </a:lnTo>
                  <a:lnTo>
                    <a:pt x="34" y="104"/>
                  </a:lnTo>
                  <a:lnTo>
                    <a:pt x="25" y="99"/>
                  </a:lnTo>
                  <a:lnTo>
                    <a:pt x="16" y="92"/>
                  </a:lnTo>
                  <a:lnTo>
                    <a:pt x="9" y="86"/>
                  </a:lnTo>
                  <a:lnTo>
                    <a:pt x="4" y="77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4" name="Freeform 10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5" name="Freeform 11"/>
            <p:cNvSpPr>
              <a:spLocks/>
            </p:cNvSpPr>
            <p:nvPr/>
          </p:nvSpPr>
          <p:spPr bwMode="auto">
            <a:xfrm>
              <a:off x="5696" y="3055"/>
              <a:ext cx="108" cy="108"/>
            </a:xfrm>
            <a:custGeom>
              <a:avLst/>
              <a:gdLst>
                <a:gd name="T0" fmla="*/ 0 w 108"/>
                <a:gd name="T1" fmla="*/ 54 h 108"/>
                <a:gd name="T2" fmla="*/ 0 w 108"/>
                <a:gd name="T3" fmla="*/ 49 h 108"/>
                <a:gd name="T4" fmla="*/ 2 w 108"/>
                <a:gd name="T5" fmla="*/ 43 h 108"/>
                <a:gd name="T6" fmla="*/ 4 w 108"/>
                <a:gd name="T7" fmla="*/ 34 h 108"/>
                <a:gd name="T8" fmla="*/ 9 w 108"/>
                <a:gd name="T9" fmla="*/ 25 h 108"/>
                <a:gd name="T10" fmla="*/ 15 w 108"/>
                <a:gd name="T11" fmla="*/ 15 h 108"/>
                <a:gd name="T12" fmla="*/ 24 w 108"/>
                <a:gd name="T13" fmla="*/ 9 h 108"/>
                <a:gd name="T14" fmla="*/ 33 w 108"/>
                <a:gd name="T15" fmla="*/ 4 h 108"/>
                <a:gd name="T16" fmla="*/ 42 w 108"/>
                <a:gd name="T17" fmla="*/ 2 h 108"/>
                <a:gd name="T18" fmla="*/ 49 w 108"/>
                <a:gd name="T19" fmla="*/ 0 h 108"/>
                <a:gd name="T20" fmla="*/ 54 w 108"/>
                <a:gd name="T21" fmla="*/ 0 h 108"/>
                <a:gd name="T22" fmla="*/ 60 w 108"/>
                <a:gd name="T23" fmla="*/ 0 h 108"/>
                <a:gd name="T24" fmla="*/ 65 w 108"/>
                <a:gd name="T25" fmla="*/ 2 h 108"/>
                <a:gd name="T26" fmla="*/ 76 w 108"/>
                <a:gd name="T27" fmla="*/ 4 h 108"/>
                <a:gd name="T28" fmla="*/ 85 w 108"/>
                <a:gd name="T29" fmla="*/ 9 h 108"/>
                <a:gd name="T30" fmla="*/ 92 w 108"/>
                <a:gd name="T31" fmla="*/ 15 h 108"/>
                <a:gd name="T32" fmla="*/ 99 w 108"/>
                <a:gd name="T33" fmla="*/ 25 h 108"/>
                <a:gd name="T34" fmla="*/ 103 w 108"/>
                <a:gd name="T35" fmla="*/ 34 h 108"/>
                <a:gd name="T36" fmla="*/ 108 w 108"/>
                <a:gd name="T37" fmla="*/ 43 h 108"/>
                <a:gd name="T38" fmla="*/ 108 w 108"/>
                <a:gd name="T39" fmla="*/ 49 h 108"/>
                <a:gd name="T40" fmla="*/ 108 w 108"/>
                <a:gd name="T41" fmla="*/ 54 h 108"/>
                <a:gd name="T42" fmla="*/ 108 w 108"/>
                <a:gd name="T43" fmla="*/ 54 h 108"/>
                <a:gd name="T44" fmla="*/ 108 w 108"/>
                <a:gd name="T45" fmla="*/ 61 h 108"/>
                <a:gd name="T46" fmla="*/ 108 w 108"/>
                <a:gd name="T47" fmla="*/ 65 h 108"/>
                <a:gd name="T48" fmla="*/ 103 w 108"/>
                <a:gd name="T49" fmla="*/ 76 h 108"/>
                <a:gd name="T50" fmla="*/ 99 w 108"/>
                <a:gd name="T51" fmla="*/ 85 h 108"/>
                <a:gd name="T52" fmla="*/ 92 w 108"/>
                <a:gd name="T53" fmla="*/ 92 h 108"/>
                <a:gd name="T54" fmla="*/ 85 w 108"/>
                <a:gd name="T55" fmla="*/ 99 h 108"/>
                <a:gd name="T56" fmla="*/ 76 w 108"/>
                <a:gd name="T57" fmla="*/ 104 h 108"/>
                <a:gd name="T58" fmla="*/ 65 w 108"/>
                <a:gd name="T59" fmla="*/ 108 h 108"/>
                <a:gd name="T60" fmla="*/ 60 w 108"/>
                <a:gd name="T61" fmla="*/ 108 h 108"/>
                <a:gd name="T62" fmla="*/ 54 w 108"/>
                <a:gd name="T63" fmla="*/ 108 h 108"/>
                <a:gd name="T64" fmla="*/ 49 w 108"/>
                <a:gd name="T65" fmla="*/ 108 h 108"/>
                <a:gd name="T66" fmla="*/ 42 w 108"/>
                <a:gd name="T67" fmla="*/ 108 h 108"/>
                <a:gd name="T68" fmla="*/ 33 w 108"/>
                <a:gd name="T69" fmla="*/ 104 h 108"/>
                <a:gd name="T70" fmla="*/ 24 w 108"/>
                <a:gd name="T71" fmla="*/ 99 h 108"/>
                <a:gd name="T72" fmla="*/ 15 w 108"/>
                <a:gd name="T73" fmla="*/ 92 h 108"/>
                <a:gd name="T74" fmla="*/ 9 w 108"/>
                <a:gd name="T75" fmla="*/ 85 h 108"/>
                <a:gd name="T76" fmla="*/ 4 w 108"/>
                <a:gd name="T77" fmla="*/ 76 h 108"/>
                <a:gd name="T78" fmla="*/ 2 w 108"/>
                <a:gd name="T79" fmla="*/ 65 h 108"/>
                <a:gd name="T80" fmla="*/ 0 w 108"/>
                <a:gd name="T81" fmla="*/ 61 h 108"/>
                <a:gd name="T82" fmla="*/ 0 w 108"/>
                <a:gd name="T83" fmla="*/ 54 h 10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08"/>
                <a:gd name="T127" fmla="*/ 0 h 108"/>
                <a:gd name="T128" fmla="*/ 108 w 108"/>
                <a:gd name="T129" fmla="*/ 108 h 108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08" h="108">
                  <a:moveTo>
                    <a:pt x="0" y="54"/>
                  </a:moveTo>
                  <a:lnTo>
                    <a:pt x="0" y="49"/>
                  </a:lnTo>
                  <a:lnTo>
                    <a:pt x="2" y="43"/>
                  </a:lnTo>
                  <a:lnTo>
                    <a:pt x="4" y="34"/>
                  </a:lnTo>
                  <a:lnTo>
                    <a:pt x="9" y="25"/>
                  </a:lnTo>
                  <a:lnTo>
                    <a:pt x="15" y="15"/>
                  </a:lnTo>
                  <a:lnTo>
                    <a:pt x="24" y="9"/>
                  </a:lnTo>
                  <a:lnTo>
                    <a:pt x="33" y="4"/>
                  </a:lnTo>
                  <a:lnTo>
                    <a:pt x="42" y="2"/>
                  </a:lnTo>
                  <a:lnTo>
                    <a:pt x="49" y="0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5" y="2"/>
                  </a:lnTo>
                  <a:lnTo>
                    <a:pt x="76" y="4"/>
                  </a:lnTo>
                  <a:lnTo>
                    <a:pt x="85" y="9"/>
                  </a:lnTo>
                  <a:lnTo>
                    <a:pt x="92" y="15"/>
                  </a:lnTo>
                  <a:lnTo>
                    <a:pt x="99" y="25"/>
                  </a:lnTo>
                  <a:lnTo>
                    <a:pt x="103" y="34"/>
                  </a:lnTo>
                  <a:lnTo>
                    <a:pt x="108" y="43"/>
                  </a:lnTo>
                  <a:lnTo>
                    <a:pt x="108" y="49"/>
                  </a:lnTo>
                  <a:lnTo>
                    <a:pt x="108" y="54"/>
                  </a:lnTo>
                  <a:lnTo>
                    <a:pt x="108" y="61"/>
                  </a:lnTo>
                  <a:lnTo>
                    <a:pt x="108" y="65"/>
                  </a:lnTo>
                  <a:lnTo>
                    <a:pt x="103" y="76"/>
                  </a:lnTo>
                  <a:lnTo>
                    <a:pt x="99" y="85"/>
                  </a:lnTo>
                  <a:lnTo>
                    <a:pt x="92" y="92"/>
                  </a:lnTo>
                  <a:lnTo>
                    <a:pt x="85" y="99"/>
                  </a:lnTo>
                  <a:lnTo>
                    <a:pt x="76" y="104"/>
                  </a:lnTo>
                  <a:lnTo>
                    <a:pt x="65" y="108"/>
                  </a:lnTo>
                  <a:lnTo>
                    <a:pt x="60" y="108"/>
                  </a:lnTo>
                  <a:lnTo>
                    <a:pt x="54" y="108"/>
                  </a:lnTo>
                  <a:lnTo>
                    <a:pt x="49" y="108"/>
                  </a:lnTo>
                  <a:lnTo>
                    <a:pt x="42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5" y="92"/>
                  </a:lnTo>
                  <a:lnTo>
                    <a:pt x="9" y="85"/>
                  </a:lnTo>
                  <a:lnTo>
                    <a:pt x="4" y="76"/>
                  </a:lnTo>
                  <a:lnTo>
                    <a:pt x="2" y="65"/>
                  </a:lnTo>
                  <a:lnTo>
                    <a:pt x="0" y="61"/>
                  </a:lnTo>
                  <a:lnTo>
                    <a:pt x="0" y="54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6" name="Freeform 12"/>
            <p:cNvSpPr>
              <a:spLocks/>
            </p:cNvSpPr>
            <p:nvPr/>
          </p:nvSpPr>
          <p:spPr bwMode="auto">
            <a:xfrm>
              <a:off x="3619" y="2025"/>
              <a:ext cx="1047" cy="982"/>
            </a:xfrm>
            <a:custGeom>
              <a:avLst/>
              <a:gdLst>
                <a:gd name="T0" fmla="*/ 1047 w 1047"/>
                <a:gd name="T1" fmla="*/ 0 h 982"/>
                <a:gd name="T2" fmla="*/ 1002 w 1047"/>
                <a:gd name="T3" fmla="*/ 16 h 982"/>
                <a:gd name="T4" fmla="*/ 959 w 1047"/>
                <a:gd name="T5" fmla="*/ 31 h 982"/>
                <a:gd name="T6" fmla="*/ 914 w 1047"/>
                <a:gd name="T7" fmla="*/ 47 h 982"/>
                <a:gd name="T8" fmla="*/ 871 w 1047"/>
                <a:gd name="T9" fmla="*/ 65 h 982"/>
                <a:gd name="T10" fmla="*/ 828 w 1047"/>
                <a:gd name="T11" fmla="*/ 86 h 982"/>
                <a:gd name="T12" fmla="*/ 788 w 1047"/>
                <a:gd name="T13" fmla="*/ 106 h 982"/>
                <a:gd name="T14" fmla="*/ 745 w 1047"/>
                <a:gd name="T15" fmla="*/ 126 h 982"/>
                <a:gd name="T16" fmla="*/ 706 w 1047"/>
                <a:gd name="T17" fmla="*/ 149 h 982"/>
                <a:gd name="T18" fmla="*/ 666 w 1047"/>
                <a:gd name="T19" fmla="*/ 174 h 982"/>
                <a:gd name="T20" fmla="*/ 627 w 1047"/>
                <a:gd name="T21" fmla="*/ 199 h 982"/>
                <a:gd name="T22" fmla="*/ 589 w 1047"/>
                <a:gd name="T23" fmla="*/ 223 h 982"/>
                <a:gd name="T24" fmla="*/ 550 w 1047"/>
                <a:gd name="T25" fmla="*/ 251 h 982"/>
                <a:gd name="T26" fmla="*/ 514 w 1047"/>
                <a:gd name="T27" fmla="*/ 280 h 982"/>
                <a:gd name="T28" fmla="*/ 478 w 1047"/>
                <a:gd name="T29" fmla="*/ 309 h 982"/>
                <a:gd name="T30" fmla="*/ 442 w 1047"/>
                <a:gd name="T31" fmla="*/ 339 h 982"/>
                <a:gd name="T32" fmla="*/ 408 w 1047"/>
                <a:gd name="T33" fmla="*/ 370 h 982"/>
                <a:gd name="T34" fmla="*/ 377 w 1047"/>
                <a:gd name="T35" fmla="*/ 402 h 982"/>
                <a:gd name="T36" fmla="*/ 343 w 1047"/>
                <a:gd name="T37" fmla="*/ 433 h 982"/>
                <a:gd name="T38" fmla="*/ 311 w 1047"/>
                <a:gd name="T39" fmla="*/ 467 h 982"/>
                <a:gd name="T40" fmla="*/ 282 w 1047"/>
                <a:gd name="T41" fmla="*/ 503 h 982"/>
                <a:gd name="T42" fmla="*/ 252 w 1047"/>
                <a:gd name="T43" fmla="*/ 540 h 982"/>
                <a:gd name="T44" fmla="*/ 223 w 1047"/>
                <a:gd name="T45" fmla="*/ 576 h 982"/>
                <a:gd name="T46" fmla="*/ 196 w 1047"/>
                <a:gd name="T47" fmla="*/ 612 h 982"/>
                <a:gd name="T48" fmla="*/ 171 w 1047"/>
                <a:gd name="T49" fmla="*/ 650 h 982"/>
                <a:gd name="T50" fmla="*/ 144 w 1047"/>
                <a:gd name="T51" fmla="*/ 689 h 982"/>
                <a:gd name="T52" fmla="*/ 122 w 1047"/>
                <a:gd name="T53" fmla="*/ 729 h 982"/>
                <a:gd name="T54" fmla="*/ 97 w 1047"/>
                <a:gd name="T55" fmla="*/ 770 h 982"/>
                <a:gd name="T56" fmla="*/ 76 w 1047"/>
                <a:gd name="T57" fmla="*/ 811 h 982"/>
                <a:gd name="T58" fmla="*/ 54 w 1047"/>
                <a:gd name="T59" fmla="*/ 854 h 982"/>
                <a:gd name="T60" fmla="*/ 36 w 1047"/>
                <a:gd name="T61" fmla="*/ 896 h 982"/>
                <a:gd name="T62" fmla="*/ 15 w 1047"/>
                <a:gd name="T63" fmla="*/ 939 h 982"/>
                <a:gd name="T64" fmla="*/ 0 w 1047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7"/>
                <a:gd name="T100" fmla="*/ 0 h 982"/>
                <a:gd name="T101" fmla="*/ 1047 w 1047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7" h="982">
                  <a:moveTo>
                    <a:pt x="1047" y="0"/>
                  </a:moveTo>
                  <a:lnTo>
                    <a:pt x="1002" y="16"/>
                  </a:lnTo>
                  <a:lnTo>
                    <a:pt x="959" y="31"/>
                  </a:lnTo>
                  <a:lnTo>
                    <a:pt x="914" y="47"/>
                  </a:lnTo>
                  <a:lnTo>
                    <a:pt x="871" y="65"/>
                  </a:lnTo>
                  <a:lnTo>
                    <a:pt x="828" y="86"/>
                  </a:lnTo>
                  <a:lnTo>
                    <a:pt x="788" y="106"/>
                  </a:lnTo>
                  <a:lnTo>
                    <a:pt x="745" y="126"/>
                  </a:lnTo>
                  <a:lnTo>
                    <a:pt x="706" y="149"/>
                  </a:lnTo>
                  <a:lnTo>
                    <a:pt x="666" y="174"/>
                  </a:lnTo>
                  <a:lnTo>
                    <a:pt x="627" y="199"/>
                  </a:lnTo>
                  <a:lnTo>
                    <a:pt x="589" y="223"/>
                  </a:lnTo>
                  <a:lnTo>
                    <a:pt x="550" y="251"/>
                  </a:lnTo>
                  <a:lnTo>
                    <a:pt x="514" y="280"/>
                  </a:lnTo>
                  <a:lnTo>
                    <a:pt x="478" y="309"/>
                  </a:lnTo>
                  <a:lnTo>
                    <a:pt x="442" y="339"/>
                  </a:lnTo>
                  <a:lnTo>
                    <a:pt x="408" y="370"/>
                  </a:lnTo>
                  <a:lnTo>
                    <a:pt x="377" y="402"/>
                  </a:lnTo>
                  <a:lnTo>
                    <a:pt x="343" y="433"/>
                  </a:lnTo>
                  <a:lnTo>
                    <a:pt x="311" y="467"/>
                  </a:lnTo>
                  <a:lnTo>
                    <a:pt x="282" y="503"/>
                  </a:lnTo>
                  <a:lnTo>
                    <a:pt x="252" y="540"/>
                  </a:lnTo>
                  <a:lnTo>
                    <a:pt x="223" y="576"/>
                  </a:lnTo>
                  <a:lnTo>
                    <a:pt x="196" y="612"/>
                  </a:lnTo>
                  <a:lnTo>
                    <a:pt x="171" y="650"/>
                  </a:lnTo>
                  <a:lnTo>
                    <a:pt x="144" y="689"/>
                  </a:lnTo>
                  <a:lnTo>
                    <a:pt x="122" y="729"/>
                  </a:lnTo>
                  <a:lnTo>
                    <a:pt x="97" y="770"/>
                  </a:lnTo>
                  <a:lnTo>
                    <a:pt x="76" y="811"/>
                  </a:lnTo>
                  <a:lnTo>
                    <a:pt x="54" y="854"/>
                  </a:lnTo>
                  <a:lnTo>
                    <a:pt x="36" y="896"/>
                  </a:lnTo>
                  <a:lnTo>
                    <a:pt x="15" y="939"/>
                  </a:lnTo>
                  <a:lnTo>
                    <a:pt x="0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7" name="Freeform 13"/>
            <p:cNvSpPr>
              <a:spLocks/>
            </p:cNvSpPr>
            <p:nvPr/>
          </p:nvSpPr>
          <p:spPr bwMode="auto">
            <a:xfrm>
              <a:off x="3564" y="2973"/>
              <a:ext cx="118" cy="136"/>
            </a:xfrm>
            <a:custGeom>
              <a:avLst/>
              <a:gdLst>
                <a:gd name="T0" fmla="*/ 0 w 118"/>
                <a:gd name="T1" fmla="*/ 0 h 136"/>
                <a:gd name="T2" fmla="*/ 19 w 118"/>
                <a:gd name="T3" fmla="*/ 136 h 136"/>
                <a:gd name="T4" fmla="*/ 118 w 118"/>
                <a:gd name="T5" fmla="*/ 41 h 136"/>
                <a:gd name="T6" fmla="*/ 0 w 118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6"/>
                <a:gd name="T14" fmla="*/ 118 w 118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6">
                  <a:moveTo>
                    <a:pt x="0" y="0"/>
                  </a:moveTo>
                  <a:lnTo>
                    <a:pt x="19" y="136"/>
                  </a:lnTo>
                  <a:lnTo>
                    <a:pt x="118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8" name="Freeform 14"/>
            <p:cNvSpPr>
              <a:spLocks/>
            </p:cNvSpPr>
            <p:nvPr/>
          </p:nvSpPr>
          <p:spPr bwMode="auto">
            <a:xfrm>
              <a:off x="3632" y="3247"/>
              <a:ext cx="1034" cy="946"/>
            </a:xfrm>
            <a:custGeom>
              <a:avLst/>
              <a:gdLst>
                <a:gd name="T0" fmla="*/ 0 w 1034"/>
                <a:gd name="T1" fmla="*/ 0 h 946"/>
                <a:gd name="T2" fmla="*/ 18 w 1034"/>
                <a:gd name="T3" fmla="*/ 43 h 946"/>
                <a:gd name="T4" fmla="*/ 36 w 1034"/>
                <a:gd name="T5" fmla="*/ 83 h 946"/>
                <a:gd name="T6" fmla="*/ 57 w 1034"/>
                <a:gd name="T7" fmla="*/ 124 h 946"/>
                <a:gd name="T8" fmla="*/ 77 w 1034"/>
                <a:gd name="T9" fmla="*/ 165 h 946"/>
                <a:gd name="T10" fmla="*/ 100 w 1034"/>
                <a:gd name="T11" fmla="*/ 205 h 946"/>
                <a:gd name="T12" fmla="*/ 124 w 1034"/>
                <a:gd name="T13" fmla="*/ 244 h 946"/>
                <a:gd name="T14" fmla="*/ 147 w 1034"/>
                <a:gd name="T15" fmla="*/ 282 h 946"/>
                <a:gd name="T16" fmla="*/ 174 w 1034"/>
                <a:gd name="T17" fmla="*/ 320 h 946"/>
                <a:gd name="T18" fmla="*/ 199 w 1034"/>
                <a:gd name="T19" fmla="*/ 356 h 946"/>
                <a:gd name="T20" fmla="*/ 226 w 1034"/>
                <a:gd name="T21" fmla="*/ 393 h 946"/>
                <a:gd name="T22" fmla="*/ 255 w 1034"/>
                <a:gd name="T23" fmla="*/ 426 h 946"/>
                <a:gd name="T24" fmla="*/ 285 w 1034"/>
                <a:gd name="T25" fmla="*/ 463 h 946"/>
                <a:gd name="T26" fmla="*/ 314 w 1034"/>
                <a:gd name="T27" fmla="*/ 494 h 946"/>
                <a:gd name="T28" fmla="*/ 346 w 1034"/>
                <a:gd name="T29" fmla="*/ 528 h 946"/>
                <a:gd name="T30" fmla="*/ 377 w 1034"/>
                <a:gd name="T31" fmla="*/ 560 h 946"/>
                <a:gd name="T32" fmla="*/ 411 w 1034"/>
                <a:gd name="T33" fmla="*/ 591 h 946"/>
                <a:gd name="T34" fmla="*/ 443 w 1034"/>
                <a:gd name="T35" fmla="*/ 621 h 946"/>
                <a:gd name="T36" fmla="*/ 479 w 1034"/>
                <a:gd name="T37" fmla="*/ 650 h 946"/>
                <a:gd name="T38" fmla="*/ 513 w 1034"/>
                <a:gd name="T39" fmla="*/ 677 h 946"/>
                <a:gd name="T40" fmla="*/ 549 w 1034"/>
                <a:gd name="T41" fmla="*/ 704 h 946"/>
                <a:gd name="T42" fmla="*/ 585 w 1034"/>
                <a:gd name="T43" fmla="*/ 729 h 946"/>
                <a:gd name="T44" fmla="*/ 623 w 1034"/>
                <a:gd name="T45" fmla="*/ 756 h 946"/>
                <a:gd name="T46" fmla="*/ 662 w 1034"/>
                <a:gd name="T47" fmla="*/ 779 h 946"/>
                <a:gd name="T48" fmla="*/ 700 w 1034"/>
                <a:gd name="T49" fmla="*/ 801 h 946"/>
                <a:gd name="T50" fmla="*/ 741 w 1034"/>
                <a:gd name="T51" fmla="*/ 824 h 946"/>
                <a:gd name="T52" fmla="*/ 781 w 1034"/>
                <a:gd name="T53" fmla="*/ 844 h 946"/>
                <a:gd name="T54" fmla="*/ 822 w 1034"/>
                <a:gd name="T55" fmla="*/ 865 h 946"/>
                <a:gd name="T56" fmla="*/ 863 w 1034"/>
                <a:gd name="T57" fmla="*/ 883 h 946"/>
                <a:gd name="T58" fmla="*/ 905 w 1034"/>
                <a:gd name="T59" fmla="*/ 901 h 946"/>
                <a:gd name="T60" fmla="*/ 948 w 1034"/>
                <a:gd name="T61" fmla="*/ 917 h 946"/>
                <a:gd name="T62" fmla="*/ 991 w 1034"/>
                <a:gd name="T63" fmla="*/ 932 h 946"/>
                <a:gd name="T64" fmla="*/ 1034 w 1034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4"/>
                <a:gd name="T100" fmla="*/ 0 h 946"/>
                <a:gd name="T101" fmla="*/ 1034 w 1034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4" h="946">
                  <a:moveTo>
                    <a:pt x="0" y="0"/>
                  </a:moveTo>
                  <a:lnTo>
                    <a:pt x="18" y="43"/>
                  </a:lnTo>
                  <a:lnTo>
                    <a:pt x="36" y="83"/>
                  </a:lnTo>
                  <a:lnTo>
                    <a:pt x="57" y="124"/>
                  </a:lnTo>
                  <a:lnTo>
                    <a:pt x="77" y="165"/>
                  </a:lnTo>
                  <a:lnTo>
                    <a:pt x="100" y="205"/>
                  </a:lnTo>
                  <a:lnTo>
                    <a:pt x="124" y="244"/>
                  </a:lnTo>
                  <a:lnTo>
                    <a:pt x="147" y="282"/>
                  </a:lnTo>
                  <a:lnTo>
                    <a:pt x="174" y="320"/>
                  </a:lnTo>
                  <a:lnTo>
                    <a:pt x="199" y="356"/>
                  </a:lnTo>
                  <a:lnTo>
                    <a:pt x="226" y="393"/>
                  </a:lnTo>
                  <a:lnTo>
                    <a:pt x="255" y="426"/>
                  </a:lnTo>
                  <a:lnTo>
                    <a:pt x="285" y="463"/>
                  </a:lnTo>
                  <a:lnTo>
                    <a:pt x="314" y="494"/>
                  </a:lnTo>
                  <a:lnTo>
                    <a:pt x="346" y="528"/>
                  </a:lnTo>
                  <a:lnTo>
                    <a:pt x="377" y="560"/>
                  </a:lnTo>
                  <a:lnTo>
                    <a:pt x="411" y="591"/>
                  </a:lnTo>
                  <a:lnTo>
                    <a:pt x="443" y="621"/>
                  </a:lnTo>
                  <a:lnTo>
                    <a:pt x="479" y="650"/>
                  </a:lnTo>
                  <a:lnTo>
                    <a:pt x="513" y="677"/>
                  </a:lnTo>
                  <a:lnTo>
                    <a:pt x="549" y="704"/>
                  </a:lnTo>
                  <a:lnTo>
                    <a:pt x="585" y="729"/>
                  </a:lnTo>
                  <a:lnTo>
                    <a:pt x="623" y="756"/>
                  </a:lnTo>
                  <a:lnTo>
                    <a:pt x="662" y="779"/>
                  </a:lnTo>
                  <a:lnTo>
                    <a:pt x="700" y="801"/>
                  </a:lnTo>
                  <a:lnTo>
                    <a:pt x="741" y="824"/>
                  </a:lnTo>
                  <a:lnTo>
                    <a:pt x="781" y="844"/>
                  </a:lnTo>
                  <a:lnTo>
                    <a:pt x="822" y="865"/>
                  </a:lnTo>
                  <a:lnTo>
                    <a:pt x="863" y="883"/>
                  </a:lnTo>
                  <a:lnTo>
                    <a:pt x="905" y="901"/>
                  </a:lnTo>
                  <a:lnTo>
                    <a:pt x="948" y="917"/>
                  </a:lnTo>
                  <a:lnTo>
                    <a:pt x="991" y="932"/>
                  </a:lnTo>
                  <a:lnTo>
                    <a:pt x="1034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09" name="Freeform 15"/>
            <p:cNvSpPr>
              <a:spLocks/>
            </p:cNvSpPr>
            <p:nvPr/>
          </p:nvSpPr>
          <p:spPr bwMode="auto">
            <a:xfrm>
              <a:off x="3560" y="3109"/>
              <a:ext cx="158" cy="185"/>
            </a:xfrm>
            <a:custGeom>
              <a:avLst/>
              <a:gdLst>
                <a:gd name="T0" fmla="*/ 0 w 158"/>
                <a:gd name="T1" fmla="*/ 185 h 185"/>
                <a:gd name="T2" fmla="*/ 23 w 158"/>
                <a:gd name="T3" fmla="*/ 0 h 185"/>
                <a:gd name="T4" fmla="*/ 158 w 158"/>
                <a:gd name="T5" fmla="*/ 129 h 185"/>
                <a:gd name="T6" fmla="*/ 0 w 158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"/>
                <a:gd name="T13" fmla="*/ 0 h 185"/>
                <a:gd name="T14" fmla="*/ 158 w 158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" h="185">
                  <a:moveTo>
                    <a:pt x="0" y="185"/>
                  </a:moveTo>
                  <a:lnTo>
                    <a:pt x="23" y="0"/>
                  </a:lnTo>
                  <a:lnTo>
                    <a:pt x="158" y="129"/>
                  </a:lnTo>
                  <a:lnTo>
                    <a:pt x="0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0" name="Rectangle 16"/>
            <p:cNvSpPr>
              <a:spLocks noChangeArrowheads="1"/>
            </p:cNvSpPr>
            <p:nvPr/>
          </p:nvSpPr>
          <p:spPr bwMode="auto">
            <a:xfrm>
              <a:off x="4583" y="1607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85011" name="Rectangle 17"/>
            <p:cNvSpPr>
              <a:spLocks noChangeArrowheads="1"/>
            </p:cNvSpPr>
            <p:nvPr/>
          </p:nvSpPr>
          <p:spPr bwMode="auto">
            <a:xfrm>
              <a:off x="3228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85012" name="Rectangle 18"/>
            <p:cNvSpPr>
              <a:spLocks noChangeArrowheads="1"/>
            </p:cNvSpPr>
            <p:nvPr/>
          </p:nvSpPr>
          <p:spPr bwMode="auto">
            <a:xfrm>
              <a:off x="5937" y="2930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85013" name="Rectangle 19"/>
            <p:cNvSpPr>
              <a:spLocks noChangeArrowheads="1"/>
            </p:cNvSpPr>
            <p:nvPr/>
          </p:nvSpPr>
          <p:spPr bwMode="auto">
            <a:xfrm>
              <a:off x="4583" y="4256"/>
              <a:ext cx="16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  <p:sp>
          <p:nvSpPr>
            <p:cNvPr id="85014" name="Freeform 20"/>
            <p:cNvSpPr>
              <a:spLocks/>
            </p:cNvSpPr>
            <p:nvPr/>
          </p:nvSpPr>
          <p:spPr bwMode="auto">
            <a:xfrm>
              <a:off x="3583" y="2163"/>
              <a:ext cx="1036" cy="946"/>
            </a:xfrm>
            <a:custGeom>
              <a:avLst/>
              <a:gdLst>
                <a:gd name="T0" fmla="*/ 1036 w 1036"/>
                <a:gd name="T1" fmla="*/ 0 h 946"/>
                <a:gd name="T2" fmla="*/ 1018 w 1036"/>
                <a:gd name="T3" fmla="*/ 42 h 946"/>
                <a:gd name="T4" fmla="*/ 997 w 1036"/>
                <a:gd name="T5" fmla="*/ 83 h 946"/>
                <a:gd name="T6" fmla="*/ 979 w 1036"/>
                <a:gd name="T7" fmla="*/ 124 h 946"/>
                <a:gd name="T8" fmla="*/ 957 w 1036"/>
                <a:gd name="T9" fmla="*/ 164 h 946"/>
                <a:gd name="T10" fmla="*/ 934 w 1036"/>
                <a:gd name="T11" fmla="*/ 205 h 946"/>
                <a:gd name="T12" fmla="*/ 912 w 1036"/>
                <a:gd name="T13" fmla="*/ 243 h 946"/>
                <a:gd name="T14" fmla="*/ 887 w 1036"/>
                <a:gd name="T15" fmla="*/ 282 h 946"/>
                <a:gd name="T16" fmla="*/ 862 w 1036"/>
                <a:gd name="T17" fmla="*/ 320 h 946"/>
                <a:gd name="T18" fmla="*/ 835 w 1036"/>
                <a:gd name="T19" fmla="*/ 356 h 946"/>
                <a:gd name="T20" fmla="*/ 808 w 1036"/>
                <a:gd name="T21" fmla="*/ 393 h 946"/>
                <a:gd name="T22" fmla="*/ 781 w 1036"/>
                <a:gd name="T23" fmla="*/ 426 h 946"/>
                <a:gd name="T24" fmla="*/ 751 w 1036"/>
                <a:gd name="T25" fmla="*/ 463 h 946"/>
                <a:gd name="T26" fmla="*/ 720 w 1036"/>
                <a:gd name="T27" fmla="*/ 494 h 946"/>
                <a:gd name="T28" fmla="*/ 690 w 1036"/>
                <a:gd name="T29" fmla="*/ 528 h 946"/>
                <a:gd name="T30" fmla="*/ 656 w 1036"/>
                <a:gd name="T31" fmla="*/ 560 h 946"/>
                <a:gd name="T32" fmla="*/ 625 w 1036"/>
                <a:gd name="T33" fmla="*/ 591 h 946"/>
                <a:gd name="T34" fmla="*/ 591 w 1036"/>
                <a:gd name="T35" fmla="*/ 621 h 946"/>
                <a:gd name="T36" fmla="*/ 557 w 1036"/>
                <a:gd name="T37" fmla="*/ 650 h 946"/>
                <a:gd name="T38" fmla="*/ 521 w 1036"/>
                <a:gd name="T39" fmla="*/ 677 h 946"/>
                <a:gd name="T40" fmla="*/ 485 w 1036"/>
                <a:gd name="T41" fmla="*/ 704 h 946"/>
                <a:gd name="T42" fmla="*/ 449 w 1036"/>
                <a:gd name="T43" fmla="*/ 729 h 946"/>
                <a:gd name="T44" fmla="*/ 410 w 1036"/>
                <a:gd name="T45" fmla="*/ 756 h 946"/>
                <a:gd name="T46" fmla="*/ 374 w 1036"/>
                <a:gd name="T47" fmla="*/ 779 h 946"/>
                <a:gd name="T48" fmla="*/ 334 w 1036"/>
                <a:gd name="T49" fmla="*/ 801 h 946"/>
                <a:gd name="T50" fmla="*/ 295 w 1036"/>
                <a:gd name="T51" fmla="*/ 824 h 946"/>
                <a:gd name="T52" fmla="*/ 255 w 1036"/>
                <a:gd name="T53" fmla="*/ 844 h 946"/>
                <a:gd name="T54" fmla="*/ 214 w 1036"/>
                <a:gd name="T55" fmla="*/ 865 h 946"/>
                <a:gd name="T56" fmla="*/ 171 w 1036"/>
                <a:gd name="T57" fmla="*/ 883 h 946"/>
                <a:gd name="T58" fmla="*/ 130 w 1036"/>
                <a:gd name="T59" fmla="*/ 901 h 946"/>
                <a:gd name="T60" fmla="*/ 88 w 1036"/>
                <a:gd name="T61" fmla="*/ 917 h 946"/>
                <a:gd name="T62" fmla="*/ 45 w 1036"/>
                <a:gd name="T63" fmla="*/ 932 h 946"/>
                <a:gd name="T64" fmla="*/ 0 w 1036"/>
                <a:gd name="T65" fmla="*/ 946 h 94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36"/>
                <a:gd name="T100" fmla="*/ 0 h 946"/>
                <a:gd name="T101" fmla="*/ 1036 w 1036"/>
                <a:gd name="T102" fmla="*/ 946 h 94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36" h="946">
                  <a:moveTo>
                    <a:pt x="1036" y="0"/>
                  </a:moveTo>
                  <a:lnTo>
                    <a:pt x="1018" y="42"/>
                  </a:lnTo>
                  <a:lnTo>
                    <a:pt x="997" y="83"/>
                  </a:lnTo>
                  <a:lnTo>
                    <a:pt x="979" y="124"/>
                  </a:lnTo>
                  <a:lnTo>
                    <a:pt x="957" y="164"/>
                  </a:lnTo>
                  <a:lnTo>
                    <a:pt x="934" y="205"/>
                  </a:lnTo>
                  <a:lnTo>
                    <a:pt x="912" y="243"/>
                  </a:lnTo>
                  <a:lnTo>
                    <a:pt x="887" y="282"/>
                  </a:lnTo>
                  <a:lnTo>
                    <a:pt x="862" y="320"/>
                  </a:lnTo>
                  <a:lnTo>
                    <a:pt x="835" y="356"/>
                  </a:lnTo>
                  <a:lnTo>
                    <a:pt x="808" y="393"/>
                  </a:lnTo>
                  <a:lnTo>
                    <a:pt x="781" y="426"/>
                  </a:lnTo>
                  <a:lnTo>
                    <a:pt x="751" y="463"/>
                  </a:lnTo>
                  <a:lnTo>
                    <a:pt x="720" y="494"/>
                  </a:lnTo>
                  <a:lnTo>
                    <a:pt x="690" y="528"/>
                  </a:lnTo>
                  <a:lnTo>
                    <a:pt x="656" y="560"/>
                  </a:lnTo>
                  <a:lnTo>
                    <a:pt x="625" y="591"/>
                  </a:lnTo>
                  <a:lnTo>
                    <a:pt x="591" y="621"/>
                  </a:lnTo>
                  <a:lnTo>
                    <a:pt x="557" y="650"/>
                  </a:lnTo>
                  <a:lnTo>
                    <a:pt x="521" y="677"/>
                  </a:lnTo>
                  <a:lnTo>
                    <a:pt x="485" y="704"/>
                  </a:lnTo>
                  <a:lnTo>
                    <a:pt x="449" y="729"/>
                  </a:lnTo>
                  <a:lnTo>
                    <a:pt x="410" y="756"/>
                  </a:lnTo>
                  <a:lnTo>
                    <a:pt x="374" y="779"/>
                  </a:lnTo>
                  <a:lnTo>
                    <a:pt x="334" y="801"/>
                  </a:lnTo>
                  <a:lnTo>
                    <a:pt x="295" y="824"/>
                  </a:lnTo>
                  <a:lnTo>
                    <a:pt x="255" y="844"/>
                  </a:lnTo>
                  <a:lnTo>
                    <a:pt x="214" y="865"/>
                  </a:lnTo>
                  <a:lnTo>
                    <a:pt x="171" y="883"/>
                  </a:lnTo>
                  <a:lnTo>
                    <a:pt x="130" y="901"/>
                  </a:lnTo>
                  <a:lnTo>
                    <a:pt x="88" y="917"/>
                  </a:lnTo>
                  <a:lnTo>
                    <a:pt x="45" y="932"/>
                  </a:lnTo>
                  <a:lnTo>
                    <a:pt x="0" y="946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5" name="Freeform 21"/>
            <p:cNvSpPr>
              <a:spLocks/>
            </p:cNvSpPr>
            <p:nvPr/>
          </p:nvSpPr>
          <p:spPr bwMode="auto">
            <a:xfrm>
              <a:off x="4533" y="2025"/>
              <a:ext cx="156" cy="185"/>
            </a:xfrm>
            <a:custGeom>
              <a:avLst/>
              <a:gdLst>
                <a:gd name="T0" fmla="*/ 156 w 156"/>
                <a:gd name="T1" fmla="*/ 185 h 185"/>
                <a:gd name="T2" fmla="*/ 133 w 156"/>
                <a:gd name="T3" fmla="*/ 0 h 185"/>
                <a:gd name="T4" fmla="*/ 0 w 156"/>
                <a:gd name="T5" fmla="*/ 129 h 185"/>
                <a:gd name="T6" fmla="*/ 156 w 156"/>
                <a:gd name="T7" fmla="*/ 185 h 1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"/>
                <a:gd name="T13" fmla="*/ 0 h 185"/>
                <a:gd name="T14" fmla="*/ 156 w 156"/>
                <a:gd name="T15" fmla="*/ 185 h 1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" h="185">
                  <a:moveTo>
                    <a:pt x="156" y="185"/>
                  </a:moveTo>
                  <a:lnTo>
                    <a:pt x="133" y="0"/>
                  </a:lnTo>
                  <a:lnTo>
                    <a:pt x="0" y="129"/>
                  </a:lnTo>
                  <a:lnTo>
                    <a:pt x="156" y="18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6" name="Freeform 22"/>
            <p:cNvSpPr>
              <a:spLocks/>
            </p:cNvSpPr>
            <p:nvPr/>
          </p:nvSpPr>
          <p:spPr bwMode="auto">
            <a:xfrm>
              <a:off x="3583" y="3109"/>
              <a:ext cx="1049" cy="982"/>
            </a:xfrm>
            <a:custGeom>
              <a:avLst/>
              <a:gdLst>
                <a:gd name="T0" fmla="*/ 0 w 1049"/>
                <a:gd name="T1" fmla="*/ 0 h 982"/>
                <a:gd name="T2" fmla="*/ 45 w 1049"/>
                <a:gd name="T3" fmla="*/ 16 h 982"/>
                <a:gd name="T4" fmla="*/ 90 w 1049"/>
                <a:gd name="T5" fmla="*/ 31 h 982"/>
                <a:gd name="T6" fmla="*/ 133 w 1049"/>
                <a:gd name="T7" fmla="*/ 47 h 982"/>
                <a:gd name="T8" fmla="*/ 176 w 1049"/>
                <a:gd name="T9" fmla="*/ 65 h 982"/>
                <a:gd name="T10" fmla="*/ 219 w 1049"/>
                <a:gd name="T11" fmla="*/ 86 h 982"/>
                <a:gd name="T12" fmla="*/ 261 w 1049"/>
                <a:gd name="T13" fmla="*/ 106 h 982"/>
                <a:gd name="T14" fmla="*/ 302 w 1049"/>
                <a:gd name="T15" fmla="*/ 126 h 982"/>
                <a:gd name="T16" fmla="*/ 343 w 1049"/>
                <a:gd name="T17" fmla="*/ 149 h 982"/>
                <a:gd name="T18" fmla="*/ 383 w 1049"/>
                <a:gd name="T19" fmla="*/ 174 h 982"/>
                <a:gd name="T20" fmla="*/ 422 w 1049"/>
                <a:gd name="T21" fmla="*/ 199 h 982"/>
                <a:gd name="T22" fmla="*/ 460 w 1049"/>
                <a:gd name="T23" fmla="*/ 223 h 982"/>
                <a:gd name="T24" fmla="*/ 496 w 1049"/>
                <a:gd name="T25" fmla="*/ 251 h 982"/>
                <a:gd name="T26" fmla="*/ 535 w 1049"/>
                <a:gd name="T27" fmla="*/ 280 h 982"/>
                <a:gd name="T28" fmla="*/ 571 w 1049"/>
                <a:gd name="T29" fmla="*/ 309 h 982"/>
                <a:gd name="T30" fmla="*/ 605 w 1049"/>
                <a:gd name="T31" fmla="*/ 339 h 982"/>
                <a:gd name="T32" fmla="*/ 638 w 1049"/>
                <a:gd name="T33" fmla="*/ 370 h 982"/>
                <a:gd name="T34" fmla="*/ 672 w 1049"/>
                <a:gd name="T35" fmla="*/ 402 h 982"/>
                <a:gd name="T36" fmla="*/ 704 w 1049"/>
                <a:gd name="T37" fmla="*/ 433 h 982"/>
                <a:gd name="T38" fmla="*/ 735 w 1049"/>
                <a:gd name="T39" fmla="*/ 467 h 982"/>
                <a:gd name="T40" fmla="*/ 767 w 1049"/>
                <a:gd name="T41" fmla="*/ 504 h 982"/>
                <a:gd name="T42" fmla="*/ 796 w 1049"/>
                <a:gd name="T43" fmla="*/ 540 h 982"/>
                <a:gd name="T44" fmla="*/ 824 w 1049"/>
                <a:gd name="T45" fmla="*/ 576 h 982"/>
                <a:gd name="T46" fmla="*/ 851 w 1049"/>
                <a:gd name="T47" fmla="*/ 612 h 982"/>
                <a:gd name="T48" fmla="*/ 878 w 1049"/>
                <a:gd name="T49" fmla="*/ 650 h 982"/>
                <a:gd name="T50" fmla="*/ 903 w 1049"/>
                <a:gd name="T51" fmla="*/ 689 h 982"/>
                <a:gd name="T52" fmla="*/ 927 w 1049"/>
                <a:gd name="T53" fmla="*/ 729 h 982"/>
                <a:gd name="T54" fmla="*/ 950 w 1049"/>
                <a:gd name="T55" fmla="*/ 770 h 982"/>
                <a:gd name="T56" fmla="*/ 973 w 1049"/>
                <a:gd name="T57" fmla="*/ 811 h 982"/>
                <a:gd name="T58" fmla="*/ 993 w 1049"/>
                <a:gd name="T59" fmla="*/ 854 h 982"/>
                <a:gd name="T60" fmla="*/ 1013 w 1049"/>
                <a:gd name="T61" fmla="*/ 896 h 982"/>
                <a:gd name="T62" fmla="*/ 1031 w 1049"/>
                <a:gd name="T63" fmla="*/ 939 h 982"/>
                <a:gd name="T64" fmla="*/ 1049 w 1049"/>
                <a:gd name="T65" fmla="*/ 982 h 9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49"/>
                <a:gd name="T100" fmla="*/ 0 h 982"/>
                <a:gd name="T101" fmla="*/ 1049 w 1049"/>
                <a:gd name="T102" fmla="*/ 982 h 9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49" h="982">
                  <a:moveTo>
                    <a:pt x="0" y="0"/>
                  </a:moveTo>
                  <a:lnTo>
                    <a:pt x="45" y="16"/>
                  </a:lnTo>
                  <a:lnTo>
                    <a:pt x="90" y="31"/>
                  </a:lnTo>
                  <a:lnTo>
                    <a:pt x="133" y="47"/>
                  </a:lnTo>
                  <a:lnTo>
                    <a:pt x="176" y="65"/>
                  </a:lnTo>
                  <a:lnTo>
                    <a:pt x="219" y="86"/>
                  </a:lnTo>
                  <a:lnTo>
                    <a:pt x="261" y="106"/>
                  </a:lnTo>
                  <a:lnTo>
                    <a:pt x="302" y="126"/>
                  </a:lnTo>
                  <a:lnTo>
                    <a:pt x="343" y="149"/>
                  </a:lnTo>
                  <a:lnTo>
                    <a:pt x="383" y="174"/>
                  </a:lnTo>
                  <a:lnTo>
                    <a:pt x="422" y="199"/>
                  </a:lnTo>
                  <a:lnTo>
                    <a:pt x="460" y="223"/>
                  </a:lnTo>
                  <a:lnTo>
                    <a:pt x="496" y="251"/>
                  </a:lnTo>
                  <a:lnTo>
                    <a:pt x="535" y="280"/>
                  </a:lnTo>
                  <a:lnTo>
                    <a:pt x="571" y="309"/>
                  </a:lnTo>
                  <a:lnTo>
                    <a:pt x="605" y="339"/>
                  </a:lnTo>
                  <a:lnTo>
                    <a:pt x="638" y="370"/>
                  </a:lnTo>
                  <a:lnTo>
                    <a:pt x="672" y="402"/>
                  </a:lnTo>
                  <a:lnTo>
                    <a:pt x="704" y="433"/>
                  </a:lnTo>
                  <a:lnTo>
                    <a:pt x="735" y="467"/>
                  </a:lnTo>
                  <a:lnTo>
                    <a:pt x="767" y="504"/>
                  </a:lnTo>
                  <a:lnTo>
                    <a:pt x="796" y="540"/>
                  </a:lnTo>
                  <a:lnTo>
                    <a:pt x="824" y="576"/>
                  </a:lnTo>
                  <a:lnTo>
                    <a:pt x="851" y="612"/>
                  </a:lnTo>
                  <a:lnTo>
                    <a:pt x="878" y="650"/>
                  </a:lnTo>
                  <a:lnTo>
                    <a:pt x="903" y="689"/>
                  </a:lnTo>
                  <a:lnTo>
                    <a:pt x="927" y="729"/>
                  </a:lnTo>
                  <a:lnTo>
                    <a:pt x="950" y="770"/>
                  </a:lnTo>
                  <a:lnTo>
                    <a:pt x="973" y="811"/>
                  </a:lnTo>
                  <a:lnTo>
                    <a:pt x="993" y="854"/>
                  </a:lnTo>
                  <a:lnTo>
                    <a:pt x="1013" y="896"/>
                  </a:lnTo>
                  <a:lnTo>
                    <a:pt x="1031" y="939"/>
                  </a:lnTo>
                  <a:lnTo>
                    <a:pt x="1049" y="982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7" name="Freeform 23"/>
            <p:cNvSpPr>
              <a:spLocks/>
            </p:cNvSpPr>
            <p:nvPr/>
          </p:nvSpPr>
          <p:spPr bwMode="auto">
            <a:xfrm>
              <a:off x="4569" y="4057"/>
              <a:ext cx="115" cy="136"/>
            </a:xfrm>
            <a:custGeom>
              <a:avLst/>
              <a:gdLst>
                <a:gd name="T0" fmla="*/ 115 w 115"/>
                <a:gd name="T1" fmla="*/ 0 h 136"/>
                <a:gd name="T2" fmla="*/ 97 w 115"/>
                <a:gd name="T3" fmla="*/ 136 h 136"/>
                <a:gd name="T4" fmla="*/ 0 w 115"/>
                <a:gd name="T5" fmla="*/ 41 h 136"/>
                <a:gd name="T6" fmla="*/ 115 w 115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136"/>
                <a:gd name="T14" fmla="*/ 115 w 115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136">
                  <a:moveTo>
                    <a:pt x="115" y="0"/>
                  </a:moveTo>
                  <a:lnTo>
                    <a:pt x="97" y="136"/>
                  </a:lnTo>
                  <a:lnTo>
                    <a:pt x="0" y="41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8" name="Freeform 24"/>
            <p:cNvSpPr>
              <a:spLocks/>
            </p:cNvSpPr>
            <p:nvPr/>
          </p:nvSpPr>
          <p:spPr bwMode="auto">
            <a:xfrm>
              <a:off x="4666" y="3109"/>
              <a:ext cx="1084" cy="1084"/>
            </a:xfrm>
            <a:custGeom>
              <a:avLst/>
              <a:gdLst>
                <a:gd name="T0" fmla="*/ 1084 w 1084"/>
                <a:gd name="T1" fmla="*/ 0 h 1084"/>
                <a:gd name="T2" fmla="*/ 0 w 1084"/>
                <a:gd name="T3" fmla="*/ 1084 h 1084"/>
                <a:gd name="T4" fmla="*/ 467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1084" y="0"/>
                  </a:moveTo>
                  <a:lnTo>
                    <a:pt x="0" y="1084"/>
                  </a:lnTo>
                  <a:lnTo>
                    <a:pt x="467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19" name="Freeform 25"/>
            <p:cNvSpPr>
              <a:spLocks/>
            </p:cNvSpPr>
            <p:nvPr/>
          </p:nvSpPr>
          <p:spPr bwMode="auto">
            <a:xfrm>
              <a:off x="5079" y="3651"/>
              <a:ext cx="129" cy="131"/>
            </a:xfrm>
            <a:custGeom>
              <a:avLst/>
              <a:gdLst>
                <a:gd name="T0" fmla="*/ 0 w 129"/>
                <a:gd name="T1" fmla="*/ 43 h 131"/>
                <a:gd name="T2" fmla="*/ 129 w 129"/>
                <a:gd name="T3" fmla="*/ 0 h 131"/>
                <a:gd name="T4" fmla="*/ 86 w 129"/>
                <a:gd name="T5" fmla="*/ 131 h 131"/>
                <a:gd name="T6" fmla="*/ 0 w 129"/>
                <a:gd name="T7" fmla="*/ 43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31"/>
                <a:gd name="T14" fmla="*/ 129 w 129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31">
                  <a:moveTo>
                    <a:pt x="0" y="43"/>
                  </a:moveTo>
                  <a:lnTo>
                    <a:pt x="129" y="0"/>
                  </a:lnTo>
                  <a:lnTo>
                    <a:pt x="86" y="131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0" name="Freeform 26"/>
            <p:cNvSpPr>
              <a:spLocks/>
            </p:cNvSpPr>
            <p:nvPr/>
          </p:nvSpPr>
          <p:spPr bwMode="auto">
            <a:xfrm>
              <a:off x="4666" y="2025"/>
              <a:ext cx="1084" cy="1084"/>
            </a:xfrm>
            <a:custGeom>
              <a:avLst/>
              <a:gdLst>
                <a:gd name="T0" fmla="*/ 0 w 1084"/>
                <a:gd name="T1" fmla="*/ 0 h 1084"/>
                <a:gd name="T2" fmla="*/ 1084 w 1084"/>
                <a:gd name="T3" fmla="*/ 1084 h 1084"/>
                <a:gd name="T4" fmla="*/ 619 w 1084"/>
                <a:gd name="T5" fmla="*/ 619 h 1084"/>
                <a:gd name="T6" fmla="*/ 0 60000 65536"/>
                <a:gd name="T7" fmla="*/ 0 60000 65536"/>
                <a:gd name="T8" fmla="*/ 0 60000 65536"/>
                <a:gd name="T9" fmla="*/ 0 w 1084"/>
                <a:gd name="T10" fmla="*/ 0 h 1084"/>
                <a:gd name="T11" fmla="*/ 1084 w 1084"/>
                <a:gd name="T12" fmla="*/ 1084 h 10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4" h="1084">
                  <a:moveTo>
                    <a:pt x="0" y="0"/>
                  </a:moveTo>
                  <a:lnTo>
                    <a:pt x="1084" y="1084"/>
                  </a:lnTo>
                  <a:lnTo>
                    <a:pt x="619" y="619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1" name="Freeform 27"/>
            <p:cNvSpPr>
              <a:spLocks/>
            </p:cNvSpPr>
            <p:nvPr/>
          </p:nvSpPr>
          <p:spPr bwMode="auto">
            <a:xfrm>
              <a:off x="5208" y="2567"/>
              <a:ext cx="131" cy="131"/>
            </a:xfrm>
            <a:custGeom>
              <a:avLst/>
              <a:gdLst>
                <a:gd name="T0" fmla="*/ 43 w 131"/>
                <a:gd name="T1" fmla="*/ 131 h 131"/>
                <a:gd name="T2" fmla="*/ 0 w 131"/>
                <a:gd name="T3" fmla="*/ 0 h 131"/>
                <a:gd name="T4" fmla="*/ 131 w 131"/>
                <a:gd name="T5" fmla="*/ 43 h 131"/>
                <a:gd name="T6" fmla="*/ 43 w 131"/>
                <a:gd name="T7" fmla="*/ 131 h 1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"/>
                <a:gd name="T13" fmla="*/ 0 h 131"/>
                <a:gd name="T14" fmla="*/ 131 w 131"/>
                <a:gd name="T15" fmla="*/ 131 h 1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" h="131">
                  <a:moveTo>
                    <a:pt x="43" y="131"/>
                  </a:moveTo>
                  <a:lnTo>
                    <a:pt x="0" y="0"/>
                  </a:lnTo>
                  <a:lnTo>
                    <a:pt x="131" y="43"/>
                  </a:lnTo>
                  <a:lnTo>
                    <a:pt x="43" y="13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2" name="Freeform 28"/>
            <p:cNvSpPr>
              <a:spLocks/>
            </p:cNvSpPr>
            <p:nvPr/>
          </p:nvSpPr>
          <p:spPr bwMode="auto">
            <a:xfrm>
              <a:off x="3583" y="3109"/>
              <a:ext cx="2167" cy="1"/>
            </a:xfrm>
            <a:custGeom>
              <a:avLst/>
              <a:gdLst>
                <a:gd name="T0" fmla="*/ 2167 w 2167"/>
                <a:gd name="T1" fmla="*/ 0 h 1"/>
                <a:gd name="T2" fmla="*/ 0 w 2167"/>
                <a:gd name="T3" fmla="*/ 0 h 1"/>
                <a:gd name="T4" fmla="*/ 977 w 2167"/>
                <a:gd name="T5" fmla="*/ 0 h 1"/>
                <a:gd name="T6" fmla="*/ 0 60000 65536"/>
                <a:gd name="T7" fmla="*/ 0 60000 65536"/>
                <a:gd name="T8" fmla="*/ 0 60000 65536"/>
                <a:gd name="T9" fmla="*/ 0 w 2167"/>
                <a:gd name="T10" fmla="*/ 0 h 1"/>
                <a:gd name="T11" fmla="*/ 2167 w 2167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" h="1">
                  <a:moveTo>
                    <a:pt x="2167" y="0"/>
                  </a:moveTo>
                  <a:lnTo>
                    <a:pt x="0" y="0"/>
                  </a:lnTo>
                  <a:lnTo>
                    <a:pt x="977" y="0"/>
                  </a:lnTo>
                </a:path>
              </a:pathLst>
            </a:custGeom>
            <a:noFill/>
            <a:ln w="444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5023" name="Freeform 29"/>
            <p:cNvSpPr>
              <a:spLocks/>
            </p:cNvSpPr>
            <p:nvPr/>
          </p:nvSpPr>
          <p:spPr bwMode="auto">
            <a:xfrm>
              <a:off x="4544" y="3048"/>
              <a:ext cx="122" cy="122"/>
            </a:xfrm>
            <a:custGeom>
              <a:avLst/>
              <a:gdLst>
                <a:gd name="T0" fmla="*/ 0 w 122"/>
                <a:gd name="T1" fmla="*/ 0 h 122"/>
                <a:gd name="T2" fmla="*/ 122 w 122"/>
                <a:gd name="T3" fmla="*/ 61 h 122"/>
                <a:gd name="T4" fmla="*/ 0 w 122"/>
                <a:gd name="T5" fmla="*/ 122 h 122"/>
                <a:gd name="T6" fmla="*/ 0 w 122"/>
                <a:gd name="T7" fmla="*/ 0 h 1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2"/>
                <a:gd name="T13" fmla="*/ 0 h 122"/>
                <a:gd name="T14" fmla="*/ 122 w 122"/>
                <a:gd name="T15" fmla="*/ 122 h 1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2" h="122">
                  <a:moveTo>
                    <a:pt x="0" y="0"/>
                  </a:moveTo>
                  <a:lnTo>
                    <a:pt x="122" y="61"/>
                  </a:lnTo>
                  <a:lnTo>
                    <a:pt x="0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4995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4996" name="Content Placeholder 3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4</a:t>
            </a:r>
            <a:r>
              <a:rPr lang="en-US" b="1" dirty="0" smtClean="0"/>
              <a:t>: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(1)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(1)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(2)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(2) = 3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(3) = 2;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1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baseline="-25000" dirty="0" smtClean="0"/>
              <a:t>in</a:t>
            </a:r>
            <a:r>
              <a:rPr lang="en-US" b="1" dirty="0" smtClean="0"/>
              <a:t>(4) = 1; 	</a:t>
            </a:r>
            <a:r>
              <a:rPr lang="en-US" b="1" i="1" dirty="0" err="1" smtClean="0"/>
              <a:t>d</a:t>
            </a:r>
            <a:r>
              <a:rPr lang="en-US" b="1" baseline="-25000" dirty="0" err="1" smtClean="0"/>
              <a:t>out</a:t>
            </a:r>
            <a:r>
              <a:rPr lang="en-US" b="1" dirty="0" smtClean="0"/>
              <a:t>(3) = 2</a:t>
            </a:r>
            <a:endParaRPr lang="en-US" dirty="0" smtClean="0"/>
          </a:p>
        </p:txBody>
      </p:sp>
      <p:sp>
        <p:nvSpPr>
          <p:cNvPr id="84997" name="Rectangle 31"/>
          <p:cNvSpPr>
            <a:spLocks noChangeArrowheads="1"/>
          </p:cNvSpPr>
          <p:nvPr/>
        </p:nvSpPr>
        <p:spPr bwMode="auto">
          <a:xfrm>
            <a:off x="7572375" y="4286250"/>
            <a:ext cx="449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en-US" dirty="0" smtClean="0"/>
          </a:p>
        </p:txBody>
      </p:sp>
      <p:sp>
        <p:nvSpPr>
          <p:cNvPr id="6553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K</a:t>
            </a:r>
            <a:r>
              <a:rPr lang="en-US" b="1" i="1" dirty="0" smtClean="0">
                <a:sym typeface="Courier New" pitchFamily="49" charset="0"/>
              </a:rPr>
              <a:t>o</a:t>
            </a:r>
            <a:r>
              <a:rPr lang="en-US" b="1" i="1" dirty="0" smtClean="0"/>
              <a:t>nigsberg</a:t>
            </a:r>
            <a:r>
              <a:rPr lang="en-US" dirty="0" smtClean="0"/>
              <a:t> (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b="1" dirty="0" smtClean="0"/>
              <a:t>1736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Bisakah</a:t>
            </a:r>
            <a:r>
              <a:rPr lang="en-US" dirty="0" smtClean="0"/>
              <a:t> </a:t>
            </a:r>
            <a:r>
              <a:rPr lang="en-US" b="1" i="1" dirty="0" err="1" smtClean="0"/>
              <a:t>melalui</a:t>
            </a:r>
            <a:r>
              <a:rPr lang="en-US" b="1" i="1" dirty="0" smtClean="0"/>
              <a:t> </a:t>
            </a:r>
            <a:r>
              <a:rPr lang="en-US" b="1" i="1" dirty="0" err="1" smtClean="0"/>
              <a:t>setiap</a:t>
            </a:r>
            <a:r>
              <a:rPr lang="en-US" b="1" i="1" dirty="0" smtClean="0"/>
              <a:t> </a:t>
            </a:r>
            <a:r>
              <a:rPr lang="en-US" b="1" i="1" dirty="0" err="1" smtClean="0"/>
              <a:t>jembatan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tepat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sekali</a:t>
            </a:r>
            <a:r>
              <a:rPr lang="en-US" b="1" i="1" dirty="0" smtClean="0"/>
              <a:t> dan </a:t>
            </a:r>
            <a:r>
              <a:rPr lang="en-US" b="1" i="1" dirty="0" err="1" smtClean="0"/>
              <a:t>kembali</a:t>
            </a:r>
            <a:r>
              <a:rPr lang="en-US" b="1" i="1" dirty="0" smtClean="0"/>
              <a:t> </a:t>
            </a:r>
            <a:r>
              <a:rPr lang="en-US" b="1" i="1" dirty="0" err="1" smtClean="0"/>
              <a:t>lagi</a:t>
            </a:r>
            <a:r>
              <a:rPr lang="en-US" b="1" i="1" dirty="0" smtClean="0"/>
              <a:t> </a:t>
            </a:r>
            <a:r>
              <a:rPr lang="en-US" b="1" i="1" dirty="0" err="1" smtClean="0"/>
              <a:t>ke</a:t>
            </a:r>
            <a:r>
              <a:rPr lang="en-US" b="1" i="1" dirty="0" smtClean="0"/>
              <a:t> </a:t>
            </a:r>
            <a:r>
              <a:rPr lang="en-US" b="1" i="1" dirty="0" err="1" smtClean="0"/>
              <a:t>tempat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semula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  <p:pic>
        <p:nvPicPr>
          <p:cNvPr id="65540" name="Picture 3" descr="jembata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214563"/>
            <a:ext cx="47148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Lemma Jabat Tangan</a:t>
            </a:r>
            <a:endParaRPr lang="en-US" dirty="0" smtClean="0"/>
          </a:p>
        </p:txBody>
      </p:sp>
      <p:sp>
        <p:nvSpPr>
          <p:cNvPr id="4100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kali 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lain, </a:t>
            </a:r>
            <a:r>
              <a:rPr lang="en-US" dirty="0" err="1" smtClean="0"/>
              <a:t>jika</a:t>
            </a:r>
            <a:r>
              <a:rPr lang="en-US" dirty="0" smtClean="0"/>
              <a:t> G = (V, E), </a:t>
            </a:r>
            <a:r>
              <a:rPr lang="en-US" dirty="0" err="1" smtClean="0"/>
              <a:t>maka</a:t>
            </a:r>
            <a:r>
              <a:rPr lang="en-US" dirty="0" smtClean="0"/>
              <a:t>: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143000" y="4071938"/>
          <a:ext cx="35718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990170" imgH="355446" progId="">
                  <p:embed/>
                </p:oleObj>
              </mc:Choice>
              <mc:Fallback>
                <p:oleObj name="Equation" r:id="rId3" imgW="990170" imgH="355446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71938"/>
                        <a:ext cx="3571875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512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1</a:t>
            </a:r>
            <a:r>
              <a:rPr lang="en-US" b="1" dirty="0" smtClean="0"/>
              <a:t>:  </a:t>
            </a:r>
          </a:p>
          <a:p>
            <a:pPr>
              <a:buFont typeface="Arial" charset="0"/>
              <a:buNone/>
            </a:pPr>
            <a:r>
              <a:rPr lang="en-US" b="1" i="1" dirty="0" smtClean="0"/>
              <a:t>	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+ </a:t>
            </a:r>
            <a:r>
              <a:rPr lang="en-US" b="1" i="1" dirty="0" smtClean="0"/>
              <a:t>d</a:t>
            </a:r>
            <a:r>
              <a:rPr lang="en-US" b="1" dirty="0" smtClean="0"/>
              <a:t>(4) = 2 + 3 + 3 + 2 = 10 </a:t>
            </a:r>
            <a:endParaRPr lang="en-US" dirty="0" smtClean="0"/>
          </a:p>
          <a:p>
            <a:pPr>
              <a:buFont typeface="Arial" charset="0"/>
              <a:buNone/>
            </a:pPr>
            <a:r>
              <a:rPr lang="en-US" b="1" dirty="0" smtClean="0"/>
              <a:t>                    </a:t>
            </a:r>
            <a:endParaRPr lang="en-US" dirty="0" smtClean="0"/>
          </a:p>
        </p:txBody>
      </p: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6429388" y="2773374"/>
            <a:ext cx="2286000" cy="2370138"/>
            <a:chOff x="6357950" y="3429000"/>
            <a:chExt cx="2286016" cy="2369596"/>
          </a:xfrm>
        </p:grpSpPr>
        <p:grpSp>
          <p:nvGrpSpPr>
            <p:cNvPr id="5128" name="Group 79"/>
            <p:cNvGrpSpPr>
              <a:grpSpLocks/>
            </p:cNvGrpSpPr>
            <p:nvPr/>
          </p:nvGrpSpPr>
          <p:grpSpPr bwMode="auto">
            <a:xfrm>
              <a:off x="6357964" y="3428997"/>
              <a:ext cx="2286028" cy="2000261"/>
              <a:chOff x="2233" y="2063"/>
              <a:chExt cx="1927" cy="1971"/>
            </a:xfrm>
          </p:grpSpPr>
          <p:sp>
            <p:nvSpPr>
              <p:cNvPr id="5130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1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2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3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4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5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6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7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8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5139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5140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5141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5142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5129" name="Rectangle 34"/>
            <p:cNvSpPr>
              <a:spLocks noChangeArrowheads="1"/>
            </p:cNvSpPr>
            <p:nvPr/>
          </p:nvSpPr>
          <p:spPr bwMode="auto">
            <a:xfrm>
              <a:off x="7215206" y="5429264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  <p:grpSp>
        <p:nvGrpSpPr>
          <p:cNvPr id="5126" name="Group 21"/>
          <p:cNvGrpSpPr>
            <a:grpSpLocks/>
          </p:cNvGrpSpPr>
          <p:nvPr/>
        </p:nvGrpSpPr>
        <p:grpSpPr bwMode="auto">
          <a:xfrm>
            <a:off x="928688" y="5065732"/>
            <a:ext cx="7643812" cy="1077912"/>
            <a:chOff x="928662" y="4357694"/>
            <a:chExt cx="7286676" cy="1077218"/>
          </a:xfrm>
        </p:grpSpPr>
        <p:sp>
          <p:nvSpPr>
            <p:cNvPr id="20" name="Rectangle 19"/>
            <p:cNvSpPr/>
            <p:nvPr/>
          </p:nvSpPr>
          <p:spPr>
            <a:xfrm>
              <a:off x="2929282" y="4357694"/>
              <a:ext cx="5286056" cy="1077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200" b="1" dirty="0">
                  <a:latin typeface="+mn-lt"/>
                </a:rPr>
                <a:t>= 2 </a:t>
              </a:r>
              <a:r>
                <a:rPr lang="en-US" sz="3200" b="1" dirty="0">
                  <a:latin typeface="+mn-lt"/>
                  <a:sym typeface="Symbol"/>
                </a:rPr>
                <a:t></a:t>
              </a:r>
              <a:r>
                <a:rPr lang="en-US" sz="3200" b="1" dirty="0">
                  <a:latin typeface="+mn-lt"/>
                </a:rPr>
                <a:t> </a:t>
              </a:r>
              <a:r>
                <a:rPr lang="en-US" sz="3200" b="1" dirty="0" err="1">
                  <a:latin typeface="+mn-lt"/>
                </a:rPr>
                <a:t>jumlah</a:t>
              </a:r>
              <a:r>
                <a:rPr lang="en-US" sz="3200" b="1" dirty="0">
                  <a:latin typeface="+mn-lt"/>
                </a:rPr>
                <a:t> </a:t>
              </a:r>
              <a:r>
                <a:rPr lang="en-US" sz="3200" b="1" dirty="0" err="1">
                  <a:latin typeface="+mn-lt"/>
                </a:rPr>
                <a:t>busur</a:t>
              </a:r>
              <a:r>
                <a:rPr lang="en-US" sz="3200" b="1" dirty="0">
                  <a:latin typeface="+mn-lt"/>
                </a:rPr>
                <a:t> = 2 </a:t>
              </a:r>
              <a:r>
                <a:rPr lang="en-US" sz="3200" b="1" dirty="0">
                  <a:latin typeface="+mn-lt"/>
                  <a:sym typeface="Symbol"/>
                </a:rPr>
                <a:t></a:t>
              </a:r>
              <a:r>
                <a:rPr lang="en-US" sz="3200" b="1" dirty="0">
                  <a:latin typeface="+mn-lt"/>
                </a:rPr>
                <a:t> 5 = 10</a:t>
              </a:r>
              <a:endParaRPr lang="en-US" sz="3200" dirty="0">
                <a:latin typeface="+mn-lt"/>
              </a:endParaRPr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14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Tinjau</a:t>
            </a:r>
            <a:r>
              <a:rPr lang="en-US" b="1" dirty="0" smtClean="0"/>
              <a:t> </a:t>
            </a:r>
            <a:r>
              <a:rPr lang="en-US" b="1" dirty="0" err="1" smtClean="0"/>
              <a:t>graf</a:t>
            </a:r>
            <a:r>
              <a:rPr lang="en-US" b="1" dirty="0" smtClean="0"/>
              <a:t> </a:t>
            </a:r>
            <a:r>
              <a:rPr lang="en-US" b="1" i="1" dirty="0" smtClean="0"/>
              <a:t>G</a:t>
            </a:r>
            <a:r>
              <a:rPr lang="en-US" b="1" baseline="-25000" dirty="0" smtClean="0"/>
              <a:t>2</a:t>
            </a:r>
            <a:r>
              <a:rPr lang="en-US" b="1" dirty="0" smtClean="0"/>
              <a:t>:  </a:t>
            </a:r>
          </a:p>
          <a:p>
            <a:r>
              <a:rPr lang="en-US" b="1" i="1" dirty="0" smtClean="0"/>
              <a:t>d</a:t>
            </a:r>
            <a:r>
              <a:rPr lang="en-US" b="1" dirty="0" smtClean="0"/>
              <a:t>(1) + </a:t>
            </a:r>
            <a:r>
              <a:rPr lang="en-US" b="1" i="1" dirty="0" smtClean="0"/>
              <a:t>d</a:t>
            </a:r>
            <a:r>
              <a:rPr lang="en-US" b="1" dirty="0" smtClean="0"/>
              <a:t>(2) + </a:t>
            </a:r>
            <a:r>
              <a:rPr lang="en-US" b="1" i="1" dirty="0" smtClean="0"/>
              <a:t>d</a:t>
            </a:r>
            <a:r>
              <a:rPr lang="en-US" b="1" dirty="0" smtClean="0"/>
              <a:t>(3) = 3 + 3 + 4 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				     = 10</a:t>
            </a:r>
            <a:endParaRPr lang="en-US" dirty="0" smtClean="0"/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2071688" y="3857625"/>
            <a:ext cx="4729162" cy="2571750"/>
            <a:chOff x="1643042" y="3500438"/>
            <a:chExt cx="4728486" cy="2571768"/>
          </a:xfrm>
        </p:grpSpPr>
        <p:sp>
          <p:nvSpPr>
            <p:cNvPr id="6" name="Oval 5"/>
            <p:cNvSpPr/>
            <p:nvPr/>
          </p:nvSpPr>
          <p:spPr>
            <a:xfrm>
              <a:off x="5214406" y="5429265"/>
              <a:ext cx="642845" cy="642941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 flipH="1" flipV="1">
              <a:off x="1785779" y="4072038"/>
              <a:ext cx="1571636" cy="1285691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214442" y="3929066"/>
              <a:ext cx="1999964" cy="1643075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28751" y="5500702"/>
              <a:ext cx="3285655" cy="71439"/>
            </a:xfrm>
            <a:prstGeom prst="line">
              <a:avLst/>
            </a:prstGeom>
            <a:ln>
              <a:solidFill>
                <a:schemeClr val="tx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1871609" y="3941766"/>
              <a:ext cx="1312674" cy="1560524"/>
            </a:xfrm>
            <a:custGeom>
              <a:avLst/>
              <a:gdLst>
                <a:gd name="connsiteX0" fmla="*/ 52552 w 1313793"/>
                <a:gd name="connsiteY0" fmla="*/ 1560787 h 1560787"/>
                <a:gd name="connsiteX1" fmla="*/ 210207 w 1313793"/>
                <a:gd name="connsiteY1" fmla="*/ 472966 h 1560787"/>
                <a:gd name="connsiteX2" fmla="*/ 1313793 w 1313793"/>
                <a:gd name="connsiteY2" fmla="*/ 0 h 1560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3793" h="1560787">
                  <a:moveTo>
                    <a:pt x="52552" y="1560787"/>
                  </a:moveTo>
                  <a:cubicBezTo>
                    <a:pt x="26276" y="1146942"/>
                    <a:pt x="0" y="733097"/>
                    <a:pt x="210207" y="472966"/>
                  </a:cubicBezTo>
                  <a:cubicBezTo>
                    <a:pt x="420414" y="212835"/>
                    <a:pt x="867103" y="106417"/>
                    <a:pt x="1313793" y="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7" name="Rectangle 10"/>
            <p:cNvSpPr>
              <a:spLocks noChangeArrowheads="1"/>
            </p:cNvSpPr>
            <p:nvPr/>
          </p:nvSpPr>
          <p:spPr bwMode="auto">
            <a:xfrm>
              <a:off x="3071802" y="350043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1</a:t>
              </a:r>
              <a:endParaRPr lang="en-US"/>
            </a:p>
          </p:txBody>
        </p:sp>
        <p:sp>
          <p:nvSpPr>
            <p:cNvPr id="6158" name="Rectangle 11"/>
            <p:cNvSpPr>
              <a:spLocks noChangeArrowheads="1"/>
            </p:cNvSpPr>
            <p:nvPr/>
          </p:nvSpPr>
          <p:spPr bwMode="auto">
            <a:xfrm>
              <a:off x="1643042" y="5572140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endParaRPr lang="en-US"/>
            </a:p>
          </p:txBody>
        </p:sp>
        <p:sp>
          <p:nvSpPr>
            <p:cNvPr id="6159" name="Rectangle 12"/>
            <p:cNvSpPr>
              <a:spLocks noChangeArrowheads="1"/>
            </p:cNvSpPr>
            <p:nvPr/>
          </p:nvSpPr>
          <p:spPr bwMode="auto">
            <a:xfrm>
              <a:off x="5259226" y="5559998"/>
              <a:ext cx="3129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endParaRPr lang="en-US"/>
            </a:p>
          </p:txBody>
        </p:sp>
        <p:sp>
          <p:nvSpPr>
            <p:cNvPr id="6160" name="Rectangle 13"/>
            <p:cNvSpPr>
              <a:spLocks noChangeArrowheads="1"/>
            </p:cNvSpPr>
            <p:nvPr/>
          </p:nvSpPr>
          <p:spPr bwMode="auto">
            <a:xfrm>
              <a:off x="2629596" y="4429132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1</a:t>
              </a:r>
              <a:endParaRPr lang="en-US" sz="2400" baseline="-25000"/>
            </a:p>
          </p:txBody>
        </p:sp>
        <p:sp>
          <p:nvSpPr>
            <p:cNvPr id="6161" name="Rectangle 14"/>
            <p:cNvSpPr>
              <a:spLocks noChangeArrowheads="1"/>
            </p:cNvSpPr>
            <p:nvPr/>
          </p:nvSpPr>
          <p:spPr bwMode="auto">
            <a:xfrm>
              <a:off x="1643042" y="4000504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2</a:t>
              </a:r>
              <a:endParaRPr lang="en-US" sz="2400" baseline="-25000"/>
            </a:p>
          </p:txBody>
        </p:sp>
        <p:sp>
          <p:nvSpPr>
            <p:cNvPr id="6162" name="Rectangle 15"/>
            <p:cNvSpPr>
              <a:spLocks noChangeArrowheads="1"/>
            </p:cNvSpPr>
            <p:nvPr/>
          </p:nvSpPr>
          <p:spPr bwMode="auto">
            <a:xfrm>
              <a:off x="4071934" y="4286256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3</a:t>
              </a:r>
              <a:endParaRPr lang="en-US" sz="2400" baseline="-25000"/>
            </a:p>
          </p:txBody>
        </p:sp>
        <p:sp>
          <p:nvSpPr>
            <p:cNvPr id="6163" name="Rectangle 16"/>
            <p:cNvSpPr>
              <a:spLocks noChangeArrowheads="1"/>
            </p:cNvSpPr>
            <p:nvPr/>
          </p:nvSpPr>
          <p:spPr bwMode="auto">
            <a:xfrm>
              <a:off x="3071802" y="5467665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4</a:t>
              </a:r>
              <a:endParaRPr lang="en-US" sz="2400" baseline="-25000"/>
            </a:p>
          </p:txBody>
        </p:sp>
        <p:sp>
          <p:nvSpPr>
            <p:cNvPr id="6164" name="Rectangle 17"/>
            <p:cNvSpPr>
              <a:spLocks noChangeArrowheads="1"/>
            </p:cNvSpPr>
            <p:nvPr/>
          </p:nvSpPr>
          <p:spPr bwMode="auto">
            <a:xfrm>
              <a:off x="5857884" y="5572140"/>
              <a:ext cx="513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/>
                <a:t>e</a:t>
              </a:r>
              <a:r>
                <a:rPr lang="en-US" sz="2400" b="1" baseline="-25000"/>
                <a:t>5</a:t>
              </a:r>
              <a:endParaRPr lang="en-US" sz="2400" baseline="-25000"/>
            </a:p>
          </p:txBody>
        </p:sp>
      </p:grpSp>
      <p:grpSp>
        <p:nvGrpSpPr>
          <p:cNvPr id="6150" name="Group 20"/>
          <p:cNvGrpSpPr>
            <a:grpSpLocks/>
          </p:cNvGrpSpPr>
          <p:nvPr/>
        </p:nvGrpSpPr>
        <p:grpSpPr bwMode="auto">
          <a:xfrm>
            <a:off x="539552" y="3068960"/>
            <a:ext cx="8296600" cy="762000"/>
            <a:chOff x="928662" y="4357694"/>
            <a:chExt cx="7358114" cy="761997"/>
          </a:xfrm>
        </p:grpSpPr>
        <p:sp>
          <p:nvSpPr>
            <p:cNvPr id="22" name="Rectangle 21"/>
            <p:cNvSpPr/>
            <p:nvPr/>
          </p:nvSpPr>
          <p:spPr>
            <a:xfrm>
              <a:off x="2928926" y="4357694"/>
              <a:ext cx="5357850" cy="52321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b="1" dirty="0">
                  <a:latin typeface="+mn-lt"/>
                </a:rPr>
                <a:t>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jumlah</a:t>
              </a:r>
              <a:r>
                <a:rPr lang="en-US" sz="2800" b="1" dirty="0">
                  <a:latin typeface="+mn-lt"/>
                </a:rPr>
                <a:t> </a:t>
              </a:r>
              <a:r>
                <a:rPr lang="en-US" sz="2800" b="1" dirty="0" err="1">
                  <a:latin typeface="+mn-lt"/>
                </a:rPr>
                <a:t>busur</a:t>
              </a:r>
              <a:r>
                <a:rPr lang="en-US" sz="2800" b="1" dirty="0">
                  <a:latin typeface="+mn-lt"/>
                </a:rPr>
                <a:t> = 2 </a:t>
              </a:r>
              <a:r>
                <a:rPr lang="en-US" sz="2800" b="1" dirty="0">
                  <a:latin typeface="+mn-lt"/>
                  <a:sym typeface="Symbol"/>
                </a:rPr>
                <a:t></a:t>
              </a:r>
              <a:r>
                <a:rPr lang="en-US" sz="2800" b="1" dirty="0">
                  <a:latin typeface="+mn-lt"/>
                </a:rPr>
                <a:t> 5 =10</a:t>
              </a:r>
              <a:endParaRPr lang="en-US" sz="2800" dirty="0">
                <a:latin typeface="+mn-lt"/>
              </a:endParaRPr>
            </a:p>
          </p:txBody>
        </p:sp>
        <p:graphicFrame>
          <p:nvGraphicFramePr>
            <p:cNvPr id="6146" name="Object 2"/>
            <p:cNvGraphicFramePr>
              <a:graphicFrameLocks noChangeAspect="1"/>
            </p:cNvGraphicFramePr>
            <p:nvPr/>
          </p:nvGraphicFramePr>
          <p:xfrm>
            <a:off x="928662" y="4357694"/>
            <a:ext cx="2143116" cy="7619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name="Equation" r:id="rId3" imgW="990170" imgH="355446" progId="">
                    <p:embed/>
                  </p:oleObj>
                </mc:Choice>
                <mc:Fallback>
                  <p:oleObj name="Equation" r:id="rId3" imgW="990170" imgH="355446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8662" y="4357694"/>
                          <a:ext cx="2143116" cy="7619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8601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lima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Dapatkah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(a) 2, 3, 1, 1, 2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(b) 2, 3, 3, 4,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870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id-ID" dirty="0" smtClean="0"/>
              <a:t>Graf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id-ID" dirty="0" smtClean="0"/>
              <a:t>dapat</a:t>
            </a:r>
            <a:r>
              <a:rPr lang="en-AU" dirty="0" smtClean="0"/>
              <a:t> </a:t>
            </a:r>
            <a:r>
              <a:rPr lang="en-AU" dirty="0" err="1" smtClean="0"/>
              <a:t>digambar</a:t>
            </a:r>
            <a:r>
              <a:rPr lang="en-AU" dirty="0" smtClean="0"/>
              <a:t>, </a:t>
            </a:r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jumlah</a:t>
            </a:r>
            <a:r>
              <a:rPr lang="en-AU" dirty="0" smtClean="0"/>
              <a:t> </a:t>
            </a:r>
            <a:r>
              <a:rPr lang="en-AU" dirty="0" err="1" smtClean="0"/>
              <a:t>derajat</a:t>
            </a:r>
            <a:r>
              <a:rPr lang="en-AU" dirty="0" smtClean="0"/>
              <a:t> </a:t>
            </a:r>
            <a:r>
              <a:rPr lang="en-AU" dirty="0" err="1" smtClean="0"/>
              <a:t>semua</a:t>
            </a:r>
            <a:r>
              <a:rPr lang="en-AU" dirty="0" smtClean="0"/>
              <a:t>  </a:t>
            </a:r>
            <a:r>
              <a:rPr lang="en-AU" dirty="0" err="1" smtClean="0"/>
              <a:t>simpulnya</a:t>
            </a:r>
            <a:r>
              <a:rPr lang="en-AU" dirty="0" smtClean="0"/>
              <a:t> </a:t>
            </a:r>
            <a:r>
              <a:rPr lang="en-AU" dirty="0" err="1" smtClean="0"/>
              <a:t>ganjil</a:t>
            </a:r>
            <a:r>
              <a:rPr lang="en-AU" dirty="0" smtClean="0"/>
              <a:t>   </a:t>
            </a:r>
          </a:p>
          <a:p>
            <a:pPr marL="514350" indent="-514350">
              <a:buFont typeface="Arial" charset="0"/>
              <a:buNone/>
            </a:pPr>
            <a:r>
              <a:rPr lang="en-AU" dirty="0" smtClean="0"/>
              <a:t>	( 2 + 3 + 1 + 1 + 2 = 9)</a:t>
            </a:r>
            <a:endParaRPr lang="en-US" dirty="0" smtClean="0"/>
          </a:p>
          <a:p>
            <a:pPr marL="514350" indent="-514350">
              <a:buFont typeface="Arial" charset="0"/>
              <a:buAutoNum type="alphaLcPeriod" startAt="2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simpulnya</a:t>
            </a:r>
            <a:r>
              <a:rPr lang="en-US" dirty="0" smtClean="0"/>
              <a:t>  </a:t>
            </a:r>
            <a:r>
              <a:rPr lang="en-US" dirty="0" err="1" smtClean="0"/>
              <a:t>genap</a:t>
            </a:r>
            <a:r>
              <a:rPr lang="en-US" dirty="0" smtClean="0"/>
              <a:t>     </a:t>
            </a: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</a:t>
            </a:r>
            <a:r>
              <a:rPr lang="en-US" dirty="0" smtClean="0"/>
              <a:t>(2 + 3 + 3 + 4 + 4 = 16)</a:t>
            </a:r>
          </a:p>
        </p:txBody>
      </p:sp>
      <p:grpSp>
        <p:nvGrpSpPr>
          <p:cNvPr id="87044" name="Group 2"/>
          <p:cNvGrpSpPr>
            <a:grpSpLocks/>
          </p:cNvGrpSpPr>
          <p:nvPr/>
        </p:nvGrpSpPr>
        <p:grpSpPr bwMode="auto">
          <a:xfrm>
            <a:off x="5857875" y="4429125"/>
            <a:ext cx="2214563" cy="1643063"/>
            <a:chOff x="6463" y="5705"/>
            <a:chExt cx="2516" cy="2049"/>
          </a:xfrm>
        </p:grpSpPr>
        <p:sp>
          <p:nvSpPr>
            <p:cNvPr id="87045" name="Freeform 3"/>
            <p:cNvSpPr>
              <a:spLocks/>
            </p:cNvSpPr>
            <p:nvPr/>
          </p:nvSpPr>
          <p:spPr bwMode="auto">
            <a:xfrm>
              <a:off x="7456" y="5705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6" name="Freeform 4"/>
            <p:cNvSpPr>
              <a:spLocks/>
            </p:cNvSpPr>
            <p:nvPr/>
          </p:nvSpPr>
          <p:spPr bwMode="auto">
            <a:xfrm>
              <a:off x="6463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7" name="Freeform 5"/>
            <p:cNvSpPr>
              <a:spLocks/>
            </p:cNvSpPr>
            <p:nvPr/>
          </p:nvSpPr>
          <p:spPr bwMode="auto">
            <a:xfrm>
              <a:off x="6794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8" name="Freeform 6"/>
            <p:cNvSpPr>
              <a:spLocks/>
            </p:cNvSpPr>
            <p:nvPr/>
          </p:nvSpPr>
          <p:spPr bwMode="auto">
            <a:xfrm>
              <a:off x="8118" y="7692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1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1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1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1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49" name="Freeform 7"/>
            <p:cNvSpPr>
              <a:spLocks/>
            </p:cNvSpPr>
            <p:nvPr/>
          </p:nvSpPr>
          <p:spPr bwMode="auto">
            <a:xfrm>
              <a:off x="8449" y="6367"/>
              <a:ext cx="66" cy="62"/>
            </a:xfrm>
            <a:custGeom>
              <a:avLst/>
              <a:gdLst>
                <a:gd name="T0" fmla="*/ 0 w 66"/>
                <a:gd name="T1" fmla="*/ 33 h 62"/>
                <a:gd name="T2" fmla="*/ 4 w 66"/>
                <a:gd name="T3" fmla="*/ 11 h 62"/>
                <a:gd name="T4" fmla="*/ 22 w 66"/>
                <a:gd name="T5" fmla="*/ 0 h 62"/>
                <a:gd name="T6" fmla="*/ 40 w 66"/>
                <a:gd name="T7" fmla="*/ 0 h 62"/>
                <a:gd name="T8" fmla="*/ 59 w 66"/>
                <a:gd name="T9" fmla="*/ 11 h 62"/>
                <a:gd name="T10" fmla="*/ 66 w 66"/>
                <a:gd name="T11" fmla="*/ 33 h 62"/>
                <a:gd name="T12" fmla="*/ 59 w 66"/>
                <a:gd name="T13" fmla="*/ 51 h 62"/>
                <a:gd name="T14" fmla="*/ 40 w 66"/>
                <a:gd name="T15" fmla="*/ 62 h 62"/>
                <a:gd name="T16" fmla="*/ 22 w 66"/>
                <a:gd name="T17" fmla="*/ 62 h 62"/>
                <a:gd name="T18" fmla="*/ 4 w 66"/>
                <a:gd name="T19" fmla="*/ 51 h 62"/>
                <a:gd name="T20" fmla="*/ 0 w 66"/>
                <a:gd name="T21" fmla="*/ 33 h 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62"/>
                <a:gd name="T35" fmla="*/ 66 w 66"/>
                <a:gd name="T36" fmla="*/ 62 h 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62">
                  <a:moveTo>
                    <a:pt x="0" y="33"/>
                  </a:moveTo>
                  <a:lnTo>
                    <a:pt x="4" y="11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59" y="11"/>
                  </a:lnTo>
                  <a:lnTo>
                    <a:pt x="66" y="33"/>
                  </a:lnTo>
                  <a:lnTo>
                    <a:pt x="59" y="51"/>
                  </a:lnTo>
                  <a:lnTo>
                    <a:pt x="40" y="62"/>
                  </a:lnTo>
                  <a:lnTo>
                    <a:pt x="22" y="62"/>
                  </a:lnTo>
                  <a:lnTo>
                    <a:pt x="4" y="5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0" name="Line 8"/>
            <p:cNvSpPr>
              <a:spLocks noChangeShapeType="1"/>
            </p:cNvSpPr>
            <p:nvPr/>
          </p:nvSpPr>
          <p:spPr bwMode="auto">
            <a:xfrm flipH="1">
              <a:off x="6496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1" name="Line 9"/>
            <p:cNvSpPr>
              <a:spLocks noChangeShapeType="1"/>
            </p:cNvSpPr>
            <p:nvPr/>
          </p:nvSpPr>
          <p:spPr bwMode="auto">
            <a:xfrm>
              <a:off x="7489" y="5738"/>
              <a:ext cx="993" cy="66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2" name="Line 10"/>
            <p:cNvSpPr>
              <a:spLocks noChangeShapeType="1"/>
            </p:cNvSpPr>
            <p:nvPr/>
          </p:nvSpPr>
          <p:spPr bwMode="auto">
            <a:xfrm>
              <a:off x="6496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3" name="Line 11"/>
            <p:cNvSpPr>
              <a:spLocks noChangeShapeType="1"/>
            </p:cNvSpPr>
            <p:nvPr/>
          </p:nvSpPr>
          <p:spPr bwMode="auto">
            <a:xfrm flipH="1">
              <a:off x="8151" y="6400"/>
              <a:ext cx="331" cy="1325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4" name="Freeform 12"/>
            <p:cNvSpPr>
              <a:spLocks/>
            </p:cNvSpPr>
            <p:nvPr/>
          </p:nvSpPr>
          <p:spPr bwMode="auto">
            <a:xfrm>
              <a:off x="8482" y="6069"/>
              <a:ext cx="497" cy="493"/>
            </a:xfrm>
            <a:custGeom>
              <a:avLst/>
              <a:gdLst>
                <a:gd name="T0" fmla="*/ 0 w 497"/>
                <a:gd name="T1" fmla="*/ 246 h 493"/>
                <a:gd name="T2" fmla="*/ 7 w 497"/>
                <a:gd name="T3" fmla="*/ 188 h 493"/>
                <a:gd name="T4" fmla="*/ 26 w 497"/>
                <a:gd name="T5" fmla="*/ 132 h 493"/>
                <a:gd name="T6" fmla="*/ 63 w 497"/>
                <a:gd name="T7" fmla="*/ 81 h 493"/>
                <a:gd name="T8" fmla="*/ 107 w 497"/>
                <a:gd name="T9" fmla="*/ 44 h 493"/>
                <a:gd name="T10" fmla="*/ 158 w 497"/>
                <a:gd name="T11" fmla="*/ 15 h 493"/>
                <a:gd name="T12" fmla="*/ 217 w 497"/>
                <a:gd name="T13" fmla="*/ 0 h 493"/>
                <a:gd name="T14" fmla="*/ 276 w 497"/>
                <a:gd name="T15" fmla="*/ 0 h 493"/>
                <a:gd name="T16" fmla="*/ 335 w 497"/>
                <a:gd name="T17" fmla="*/ 15 h 493"/>
                <a:gd name="T18" fmla="*/ 386 w 497"/>
                <a:gd name="T19" fmla="*/ 44 h 493"/>
                <a:gd name="T20" fmla="*/ 434 w 497"/>
                <a:gd name="T21" fmla="*/ 81 h 493"/>
                <a:gd name="T22" fmla="*/ 467 w 497"/>
                <a:gd name="T23" fmla="*/ 132 h 493"/>
                <a:gd name="T24" fmla="*/ 489 w 497"/>
                <a:gd name="T25" fmla="*/ 188 h 493"/>
                <a:gd name="T26" fmla="*/ 497 w 497"/>
                <a:gd name="T27" fmla="*/ 246 h 493"/>
                <a:gd name="T28" fmla="*/ 489 w 497"/>
                <a:gd name="T29" fmla="*/ 305 h 493"/>
                <a:gd name="T30" fmla="*/ 467 w 497"/>
                <a:gd name="T31" fmla="*/ 360 h 493"/>
                <a:gd name="T32" fmla="*/ 434 w 497"/>
                <a:gd name="T33" fmla="*/ 412 h 493"/>
                <a:gd name="T34" fmla="*/ 386 w 497"/>
                <a:gd name="T35" fmla="*/ 452 h 493"/>
                <a:gd name="T36" fmla="*/ 335 w 497"/>
                <a:gd name="T37" fmla="*/ 478 h 493"/>
                <a:gd name="T38" fmla="*/ 276 w 497"/>
                <a:gd name="T39" fmla="*/ 493 h 493"/>
                <a:gd name="T40" fmla="*/ 217 w 497"/>
                <a:gd name="T41" fmla="*/ 493 h 493"/>
                <a:gd name="T42" fmla="*/ 158 w 497"/>
                <a:gd name="T43" fmla="*/ 478 h 493"/>
                <a:gd name="T44" fmla="*/ 107 w 497"/>
                <a:gd name="T45" fmla="*/ 452 h 493"/>
                <a:gd name="T46" fmla="*/ 63 w 497"/>
                <a:gd name="T47" fmla="*/ 412 h 493"/>
                <a:gd name="T48" fmla="*/ 26 w 497"/>
                <a:gd name="T49" fmla="*/ 360 h 493"/>
                <a:gd name="T50" fmla="*/ 7 w 497"/>
                <a:gd name="T51" fmla="*/ 305 h 493"/>
                <a:gd name="T52" fmla="*/ 0 w 497"/>
                <a:gd name="T53" fmla="*/ 246 h 49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97"/>
                <a:gd name="T82" fmla="*/ 0 h 493"/>
                <a:gd name="T83" fmla="*/ 497 w 497"/>
                <a:gd name="T84" fmla="*/ 493 h 49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97" h="493">
                  <a:moveTo>
                    <a:pt x="0" y="246"/>
                  </a:moveTo>
                  <a:lnTo>
                    <a:pt x="7" y="188"/>
                  </a:lnTo>
                  <a:lnTo>
                    <a:pt x="26" y="132"/>
                  </a:lnTo>
                  <a:lnTo>
                    <a:pt x="63" y="81"/>
                  </a:lnTo>
                  <a:lnTo>
                    <a:pt x="107" y="44"/>
                  </a:lnTo>
                  <a:lnTo>
                    <a:pt x="158" y="15"/>
                  </a:lnTo>
                  <a:lnTo>
                    <a:pt x="217" y="0"/>
                  </a:lnTo>
                  <a:lnTo>
                    <a:pt x="276" y="0"/>
                  </a:lnTo>
                  <a:lnTo>
                    <a:pt x="335" y="15"/>
                  </a:lnTo>
                  <a:lnTo>
                    <a:pt x="386" y="44"/>
                  </a:lnTo>
                  <a:lnTo>
                    <a:pt x="434" y="81"/>
                  </a:lnTo>
                  <a:lnTo>
                    <a:pt x="467" y="132"/>
                  </a:lnTo>
                  <a:lnTo>
                    <a:pt x="489" y="188"/>
                  </a:lnTo>
                  <a:lnTo>
                    <a:pt x="497" y="246"/>
                  </a:lnTo>
                  <a:lnTo>
                    <a:pt x="489" y="305"/>
                  </a:lnTo>
                  <a:lnTo>
                    <a:pt x="467" y="360"/>
                  </a:lnTo>
                  <a:lnTo>
                    <a:pt x="434" y="412"/>
                  </a:lnTo>
                  <a:lnTo>
                    <a:pt x="386" y="452"/>
                  </a:lnTo>
                  <a:lnTo>
                    <a:pt x="335" y="478"/>
                  </a:lnTo>
                  <a:lnTo>
                    <a:pt x="276" y="493"/>
                  </a:lnTo>
                  <a:lnTo>
                    <a:pt x="217" y="493"/>
                  </a:lnTo>
                  <a:lnTo>
                    <a:pt x="158" y="478"/>
                  </a:lnTo>
                  <a:lnTo>
                    <a:pt x="107" y="452"/>
                  </a:lnTo>
                  <a:lnTo>
                    <a:pt x="63" y="412"/>
                  </a:lnTo>
                  <a:lnTo>
                    <a:pt x="26" y="360"/>
                  </a:lnTo>
                  <a:lnTo>
                    <a:pt x="7" y="305"/>
                  </a:lnTo>
                  <a:lnTo>
                    <a:pt x="0" y="246"/>
                  </a:lnTo>
                  <a:close/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5" name="Line 13"/>
            <p:cNvSpPr>
              <a:spLocks noChangeShapeType="1"/>
            </p:cNvSpPr>
            <p:nvPr/>
          </p:nvSpPr>
          <p:spPr bwMode="auto">
            <a:xfrm flipV="1">
              <a:off x="6827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6" name="Line 14"/>
            <p:cNvSpPr>
              <a:spLocks noChangeShapeType="1"/>
            </p:cNvSpPr>
            <p:nvPr/>
          </p:nvSpPr>
          <p:spPr bwMode="auto">
            <a:xfrm>
              <a:off x="7489" y="5738"/>
              <a:ext cx="662" cy="1987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7057" name="Line 15"/>
            <p:cNvSpPr>
              <a:spLocks noChangeShapeType="1"/>
            </p:cNvSpPr>
            <p:nvPr/>
          </p:nvSpPr>
          <p:spPr bwMode="auto">
            <a:xfrm>
              <a:off x="6827" y="7725"/>
              <a:ext cx="1324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Graf Berbobot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Graf </a:t>
            </a:r>
            <a:r>
              <a:rPr lang="en-US" dirty="0" err="1" smtClean="0"/>
              <a:t>berbobot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yang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b="1" dirty="0" smtClean="0"/>
              <a:t>Contoh:</a:t>
            </a:r>
          </a:p>
          <a:p>
            <a:endParaRPr lang="id-ID" dirty="0" smtClean="0"/>
          </a:p>
          <a:p>
            <a:endParaRPr lang="id-ID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428860" y="3143248"/>
          <a:ext cx="3071834" cy="319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2" name="Visio" r:id="rId3" imgW="1665351" imgH="1732026" progId="Visio.Drawing.11">
                  <p:embed/>
                </p:oleObj>
              </mc:Choice>
              <mc:Fallback>
                <p:oleObj name="Visio" r:id="rId3" imgW="1665351" imgH="1732026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143248"/>
                        <a:ext cx="3071834" cy="319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Pewarnaan Graf</a:t>
            </a:r>
            <a:endParaRPr lang="en-US" sz="4000" dirty="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pewarnaan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graph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warna-warna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relasinya</a:t>
            </a:r>
            <a:r>
              <a:rPr lang="en-US" dirty="0" smtClean="0"/>
              <a:t> (yang </a:t>
            </a:r>
            <a:r>
              <a:rPr lang="en-US" dirty="0" err="1" smtClean="0"/>
              <a:t>bertetangga</a:t>
            </a:r>
            <a:r>
              <a:rPr lang="en-US" dirty="0" smtClean="0"/>
              <a:t>)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yang 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id-ID" dirty="0" smtClean="0"/>
          </a:p>
          <a:p>
            <a:pPr algn="just" eaLnBrk="1" hangingPunct="1"/>
            <a:r>
              <a:rPr lang="en-US" b="1" dirty="0" err="1" smtClean="0"/>
              <a:t>Bilangan</a:t>
            </a:r>
            <a:r>
              <a:rPr lang="en-US" b="1" dirty="0" smtClean="0"/>
              <a:t>  </a:t>
            </a:r>
            <a:r>
              <a:rPr lang="en-US" b="1" dirty="0" err="1" smtClean="0"/>
              <a:t>kromatik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minimum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graph G,  </a:t>
            </a:r>
            <a:r>
              <a:rPr lang="en-US" dirty="0" err="1" smtClean="0"/>
              <a:t>dilambangkan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id-ID" dirty="0" smtClean="0"/>
              <a:t> </a:t>
            </a:r>
            <a:r>
              <a:rPr lang="el-GR" dirty="0" smtClean="0"/>
              <a:t>χ</a:t>
            </a:r>
            <a:r>
              <a:rPr lang="en-US" dirty="0" smtClean="0"/>
              <a:t>(G) </a:t>
            </a:r>
            <a:r>
              <a:rPr lang="id-ID" dirty="0" smtClean="0"/>
              <a:t>(</a:t>
            </a:r>
            <a:r>
              <a:rPr lang="en-US" dirty="0" smtClean="0"/>
              <a:t>chi</a:t>
            </a:r>
            <a:r>
              <a:rPr lang="id-ID" dirty="0" smtClean="0"/>
              <a:t> G)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Algoritma Welch Powel</a:t>
            </a:r>
            <a:endParaRPr lang="en-US" sz="4000" b="1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57324"/>
            <a:ext cx="8229600" cy="4900634"/>
          </a:xfrm>
        </p:spPr>
        <p:txBody>
          <a:bodyPr>
            <a:normAutofit/>
          </a:bodyPr>
          <a:lstStyle/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Urutkan simpul-simpul G dalam derajat yang menurun</a:t>
            </a:r>
            <a:r>
              <a:rPr lang="sv-SE" sz="2500" dirty="0" smtClean="0"/>
              <a:t>. Urutan ini mungkin tidak unik karena b</a:t>
            </a:r>
            <a:r>
              <a:rPr lang="id-ID" sz="2500" dirty="0" smtClean="0"/>
              <a:t>eberapa</a:t>
            </a:r>
            <a:r>
              <a:rPr lang="sv-SE" sz="2500" dirty="0" smtClean="0"/>
              <a:t> simpul mempunyai derajat sama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Gunakan satu warna untuk mewarnai simpul pertama </a:t>
            </a:r>
            <a:r>
              <a:rPr lang="sv-SE" sz="2500" dirty="0" smtClean="0"/>
              <a:t>(yang mempunyai derajat tertinggi) dan </a:t>
            </a:r>
            <a:r>
              <a:rPr lang="sv-SE" sz="2500" b="1" dirty="0" smtClean="0"/>
              <a:t>simpul-simpul lain </a:t>
            </a:r>
            <a:r>
              <a:rPr lang="sv-SE" sz="2500" dirty="0" smtClean="0"/>
              <a:t>(dalam urutan yang berurut) </a:t>
            </a:r>
            <a:r>
              <a:rPr lang="sv-SE" sz="2500" b="1" dirty="0" smtClean="0"/>
              <a:t>yang tidak bertetangga dengan simpul pertama</a:t>
            </a:r>
            <a:r>
              <a:rPr lang="sv-SE" sz="2500" dirty="0" smtClean="0"/>
              <a:t>.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Mulai lagi dengan dengan simbul dengan derajat tertinggi</a:t>
            </a:r>
            <a:r>
              <a:rPr lang="sv-SE" sz="2500" dirty="0" smtClean="0"/>
              <a:t> dan ulangi proses pewarnaan simpul yang tidak berwarna sebelumnya dengan menggunakan warna kedua.</a:t>
            </a:r>
            <a:endParaRPr lang="id-ID" sz="2500" dirty="0" smtClean="0"/>
          </a:p>
          <a:p>
            <a:pPr marL="365125" indent="-365125" algn="just" eaLnBrk="1" hangingPunct="1">
              <a:lnSpc>
                <a:spcPct val="80000"/>
              </a:lnSpc>
            </a:pPr>
            <a:r>
              <a:rPr lang="sv-SE" sz="2500" b="1" dirty="0" smtClean="0"/>
              <a:t>Terus ulangi dengan penambahan warna sampai semua simpul telah diwarnai</a:t>
            </a:r>
            <a:endParaRPr lang="en-US" sz="25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7987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sv-SE" dirty="0" smtClean="0"/>
              <a:t>Algoritma Welch-Powell!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7987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00372"/>
            <a:ext cx="3857652" cy="300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sp>
        <p:nvSpPr>
          <p:cNvPr id="808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6400816" cy="3114684"/>
          </a:xfrm>
        </p:spPr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id-ID" dirty="0" smtClean="0"/>
          </a:p>
          <a:p>
            <a:r>
              <a:rPr lang="en-US" dirty="0" smtClean="0"/>
              <a:t>d(A) = 2 ; d(B) = 3 ; d(C) = 4 ; </a:t>
            </a:r>
            <a:endParaRPr lang="id-ID" dirty="0" smtClean="0"/>
          </a:p>
          <a:p>
            <a:r>
              <a:rPr lang="en-US" dirty="0" smtClean="0"/>
              <a:t>d (D) = 3</a:t>
            </a:r>
            <a:r>
              <a:rPr lang="id-ID" dirty="0" smtClean="0"/>
              <a:t>; </a:t>
            </a:r>
            <a:r>
              <a:rPr lang="en-US" dirty="0" smtClean="0"/>
              <a:t>d(E) = 5 ; d(F) = 3 ; </a:t>
            </a:r>
            <a:endParaRPr lang="id-ID" dirty="0" smtClean="0"/>
          </a:p>
          <a:p>
            <a:r>
              <a:rPr lang="en-US" dirty="0" smtClean="0"/>
              <a:t>d(G) = 2 ; d (H) = 2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8090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214554"/>
            <a:ext cx="23844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Group 154"/>
          <p:cNvGraphicFramePr>
            <a:graphicFrameLocks/>
          </p:cNvGraphicFramePr>
          <p:nvPr/>
        </p:nvGraphicFramePr>
        <p:xfrm>
          <a:off x="714375" y="4786322"/>
          <a:ext cx="6072230" cy="1071570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5357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78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205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Graf yang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K</a:t>
            </a:r>
            <a:r>
              <a:rPr lang="en-US" dirty="0" smtClean="0">
                <a:sym typeface="Courier New" pitchFamily="49" charset="0"/>
              </a:rPr>
              <a:t>o</a:t>
            </a:r>
            <a:r>
              <a:rPr lang="en-US" dirty="0" smtClean="0"/>
              <a:t>nigsberg:</a:t>
            </a:r>
          </a:p>
          <a:p>
            <a:r>
              <a:rPr lang="en-US" b="1" dirty="0" err="1" smtClean="0"/>
              <a:t>Simpul</a:t>
            </a:r>
            <a:r>
              <a:rPr lang="en-US" dirty="0" smtClean="0"/>
              <a:t> (</a:t>
            </a:r>
            <a:r>
              <a:rPr lang="en-US" i="1" dirty="0" smtClean="0"/>
              <a:t>vertex</a:t>
            </a:r>
            <a:r>
              <a:rPr lang="en-US" dirty="0" smtClean="0"/>
              <a:t>)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endParaRPr lang="en-US" dirty="0" smtClean="0"/>
          </a:p>
          <a:p>
            <a:r>
              <a:rPr lang="en-US" b="1" dirty="0" err="1" smtClean="0"/>
              <a:t>Busur</a:t>
            </a:r>
            <a:r>
              <a:rPr lang="en-US" dirty="0" smtClean="0"/>
              <a:t>  (</a:t>
            </a:r>
            <a:r>
              <a:rPr lang="en-US" i="1" dirty="0" smtClean="0"/>
              <a:t>edge</a:t>
            </a:r>
            <a:r>
              <a:rPr lang="en-US" dirty="0" smtClean="0"/>
              <a:t>)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429250" y="3929063"/>
          <a:ext cx="3286125" cy="220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Visio" r:id="rId3" imgW="1558290" imgH="1690878" progId="Visio.Drawing.11">
                  <p:embed/>
                </p:oleObj>
              </mc:Choice>
              <mc:Fallback>
                <p:oleObj name="Visio" r:id="rId3" imgW="1558290" imgH="1690878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3929063"/>
                        <a:ext cx="3286125" cy="220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3" descr="jembatan-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50" y="3929063"/>
            <a:ext cx="3429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4500563" y="4643438"/>
            <a:ext cx="857250" cy="5000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id-ID" dirty="0"/>
          </a:p>
        </p:txBody>
      </p:sp>
      <p:graphicFrame>
        <p:nvGraphicFramePr>
          <p:cNvPr id="9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963" name="Object 9"/>
          <p:cNvGraphicFramePr>
            <a:graphicFrameLocks noChangeAspect="1"/>
          </p:cNvGraphicFramePr>
          <p:nvPr/>
        </p:nvGraphicFramePr>
        <p:xfrm>
          <a:off x="7072330" y="4357694"/>
          <a:ext cx="17827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4" name="Equation" r:id="rId3" imgW="583920" imgH="203040" progId="Equation.3">
                  <p:embed/>
                </p:oleObj>
              </mc:Choice>
              <mc:Fallback>
                <p:oleObj name="Equation" r:id="rId3" imgW="58392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4357694"/>
                        <a:ext cx="1782763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643050"/>
            <a:ext cx="3000396" cy="233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1516791" y="2769433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472" y="1857364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6615" y="2302617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462110" y="1857364"/>
            <a:ext cx="285752" cy="28575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4722" y="2786058"/>
            <a:ext cx="285752" cy="28575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71538" y="3429000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445485" y="2786058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500166" y="1857364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Group 154"/>
          <p:cNvGraphicFramePr>
            <a:graphicFrameLocks/>
          </p:cNvGraphicFramePr>
          <p:nvPr/>
        </p:nvGraphicFramePr>
        <p:xfrm>
          <a:off x="642910" y="4286256"/>
          <a:ext cx="6072230" cy="1960249"/>
        </p:xfrm>
        <a:graphic>
          <a:graphicData uri="http://schemas.openxmlformats.org/drawingml/2006/table">
            <a:tbl>
              <a:tblPr/>
              <a:tblGrid>
                <a:gridCol w="1131035"/>
                <a:gridCol w="659054"/>
                <a:gridCol w="545780"/>
                <a:gridCol w="545780"/>
                <a:gridCol w="544063"/>
                <a:gridCol w="621297"/>
                <a:gridCol w="624729"/>
                <a:gridCol w="700246"/>
                <a:gridCol w="700246"/>
              </a:tblGrid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sv-S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 smtClean="0"/>
          </a:p>
        </p:txBody>
      </p:sp>
      <p:sp>
        <p:nvSpPr>
          <p:cNvPr id="50" name="Content Placeholder 49"/>
          <p:cNvSpPr>
            <a:spLocks noGrp="1"/>
          </p:cNvSpPr>
          <p:nvPr>
            <p:ph sz="quarter" idx="1"/>
          </p:nvPr>
        </p:nvSpPr>
        <p:spPr>
          <a:xfrm>
            <a:off x="500034" y="1571613"/>
            <a:ext cx="8229600" cy="1714511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sv-SE" dirty="0" smtClean="0"/>
              <a:t>Algoritma Welch-Powell!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57578" y="2714620"/>
            <a:ext cx="4357562" cy="3579842"/>
            <a:chOff x="1518" y="1364"/>
            <a:chExt cx="4842" cy="263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1964" name="Text Box 5"/>
            <p:cNvSpPr txBox="1">
              <a:spLocks noChangeArrowheads="1"/>
            </p:cNvSpPr>
            <p:nvPr/>
          </p:nvSpPr>
          <p:spPr bwMode="auto">
            <a:xfrm>
              <a:off x="4767" y="3669"/>
              <a:ext cx="720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V7</a:t>
              </a:r>
            </a:p>
          </p:txBody>
        </p:sp>
        <p:sp>
          <p:nvSpPr>
            <p:cNvPr id="81965" name="Text Box 6"/>
            <p:cNvSpPr txBox="1">
              <a:spLocks noChangeArrowheads="1"/>
            </p:cNvSpPr>
            <p:nvPr/>
          </p:nvSpPr>
          <p:spPr bwMode="auto">
            <a:xfrm>
              <a:off x="2520" y="3630"/>
              <a:ext cx="720" cy="3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V6</a:t>
              </a:r>
            </a:p>
          </p:txBody>
        </p:sp>
        <p:sp>
          <p:nvSpPr>
            <p:cNvPr id="81966" name="Text Box 7"/>
            <p:cNvSpPr txBox="1">
              <a:spLocks noChangeArrowheads="1"/>
            </p:cNvSpPr>
            <p:nvPr/>
          </p:nvSpPr>
          <p:spPr bwMode="auto">
            <a:xfrm>
              <a:off x="5727" y="2520"/>
              <a:ext cx="633" cy="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V5</a:t>
              </a:r>
            </a:p>
          </p:txBody>
        </p:sp>
        <p:sp>
          <p:nvSpPr>
            <p:cNvPr id="81967" name="Text Box 8"/>
            <p:cNvSpPr txBox="1">
              <a:spLocks noChangeArrowheads="1"/>
            </p:cNvSpPr>
            <p:nvPr/>
          </p:nvSpPr>
          <p:spPr bwMode="auto">
            <a:xfrm>
              <a:off x="3576" y="2437"/>
              <a:ext cx="720" cy="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V4</a:t>
              </a:r>
            </a:p>
          </p:txBody>
        </p:sp>
        <p:sp>
          <p:nvSpPr>
            <p:cNvPr id="81968" name="Text Box 9"/>
            <p:cNvSpPr txBox="1">
              <a:spLocks noChangeArrowheads="1"/>
            </p:cNvSpPr>
            <p:nvPr/>
          </p:nvSpPr>
          <p:spPr bwMode="auto">
            <a:xfrm>
              <a:off x="1518" y="2520"/>
              <a:ext cx="561" cy="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V3</a:t>
              </a:r>
            </a:p>
          </p:txBody>
        </p:sp>
        <p:sp>
          <p:nvSpPr>
            <p:cNvPr id="81969" name="Text Box 10"/>
            <p:cNvSpPr txBox="1">
              <a:spLocks noChangeArrowheads="1"/>
            </p:cNvSpPr>
            <p:nvPr/>
          </p:nvSpPr>
          <p:spPr bwMode="auto">
            <a:xfrm>
              <a:off x="4558" y="1370"/>
              <a:ext cx="532" cy="3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V2</a:t>
              </a:r>
            </a:p>
          </p:txBody>
        </p:sp>
        <p:sp>
          <p:nvSpPr>
            <p:cNvPr id="81970" name="Text Box 11"/>
            <p:cNvSpPr txBox="1">
              <a:spLocks noChangeArrowheads="1"/>
            </p:cNvSpPr>
            <p:nvPr/>
          </p:nvSpPr>
          <p:spPr bwMode="auto">
            <a:xfrm>
              <a:off x="2520" y="1364"/>
              <a:ext cx="585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V1</a:t>
              </a:r>
            </a:p>
          </p:txBody>
        </p:sp>
        <p:sp>
          <p:nvSpPr>
            <p:cNvPr id="81971" name="Line 12"/>
            <p:cNvSpPr>
              <a:spLocks noChangeShapeType="1"/>
            </p:cNvSpPr>
            <p:nvPr/>
          </p:nvSpPr>
          <p:spPr bwMode="auto">
            <a:xfrm flipV="1">
              <a:off x="2952" y="1800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2" name="Line 13"/>
            <p:cNvSpPr>
              <a:spLocks noChangeShapeType="1"/>
            </p:cNvSpPr>
            <p:nvPr/>
          </p:nvSpPr>
          <p:spPr bwMode="auto">
            <a:xfrm>
              <a:off x="4788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3" name="Line 14"/>
            <p:cNvSpPr>
              <a:spLocks noChangeShapeType="1"/>
            </p:cNvSpPr>
            <p:nvPr/>
          </p:nvSpPr>
          <p:spPr bwMode="auto">
            <a:xfrm flipH="1">
              <a:off x="2952" y="3486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4" name="Line 15"/>
            <p:cNvSpPr>
              <a:spLocks noChangeShapeType="1"/>
            </p:cNvSpPr>
            <p:nvPr/>
          </p:nvSpPr>
          <p:spPr bwMode="auto">
            <a:xfrm flipH="1">
              <a:off x="2340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5" name="Line 16"/>
            <p:cNvSpPr>
              <a:spLocks noChangeShapeType="1"/>
            </p:cNvSpPr>
            <p:nvPr/>
          </p:nvSpPr>
          <p:spPr bwMode="auto">
            <a:xfrm>
              <a:off x="2340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6" name="Line 17"/>
            <p:cNvSpPr>
              <a:spLocks noChangeShapeType="1"/>
            </p:cNvSpPr>
            <p:nvPr/>
          </p:nvSpPr>
          <p:spPr bwMode="auto">
            <a:xfrm flipH="1">
              <a:off x="4788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7" name="Line 18"/>
            <p:cNvSpPr>
              <a:spLocks noChangeShapeType="1"/>
            </p:cNvSpPr>
            <p:nvPr/>
          </p:nvSpPr>
          <p:spPr bwMode="auto">
            <a:xfrm>
              <a:off x="2952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8" name="Line 19"/>
            <p:cNvSpPr>
              <a:spLocks noChangeShapeType="1"/>
            </p:cNvSpPr>
            <p:nvPr/>
          </p:nvSpPr>
          <p:spPr bwMode="auto">
            <a:xfrm>
              <a:off x="4788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9" name="Line 20"/>
            <p:cNvSpPr>
              <a:spLocks noChangeShapeType="1"/>
            </p:cNvSpPr>
            <p:nvPr/>
          </p:nvSpPr>
          <p:spPr bwMode="auto">
            <a:xfrm>
              <a:off x="2952" y="1800"/>
              <a:ext cx="2448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0" name="Line 21"/>
            <p:cNvSpPr>
              <a:spLocks noChangeShapeType="1"/>
            </p:cNvSpPr>
            <p:nvPr/>
          </p:nvSpPr>
          <p:spPr bwMode="auto">
            <a:xfrm>
              <a:off x="2340" y="2640"/>
              <a:ext cx="12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1" name="Line 22"/>
            <p:cNvSpPr>
              <a:spLocks noChangeShapeType="1"/>
            </p:cNvSpPr>
            <p:nvPr/>
          </p:nvSpPr>
          <p:spPr bwMode="auto">
            <a:xfrm flipV="1">
              <a:off x="2940" y="2700"/>
              <a:ext cx="660" cy="7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2" name="Line 23"/>
            <p:cNvSpPr>
              <a:spLocks noChangeShapeType="1"/>
            </p:cNvSpPr>
            <p:nvPr/>
          </p:nvSpPr>
          <p:spPr bwMode="auto">
            <a:xfrm>
              <a:off x="2940" y="1800"/>
              <a:ext cx="72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3" name="Line 24"/>
            <p:cNvSpPr>
              <a:spLocks noChangeShapeType="1"/>
            </p:cNvSpPr>
            <p:nvPr/>
          </p:nvSpPr>
          <p:spPr bwMode="auto">
            <a:xfrm>
              <a:off x="3600" y="2640"/>
              <a:ext cx="18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 smtClean="0"/>
          </a:p>
        </p:txBody>
      </p:sp>
      <p:graphicFrame>
        <p:nvGraphicFramePr>
          <p:cNvPr id="247962" name="Group 154"/>
          <p:cNvGraphicFramePr>
            <a:graphicFrameLocks noGrp="1"/>
          </p:cNvGraphicFramePr>
          <p:nvPr>
            <p:ph sz="quarter" idx="1"/>
          </p:nvPr>
        </p:nvGraphicFramePr>
        <p:xfrm>
          <a:off x="1857356" y="5000635"/>
          <a:ext cx="6215107" cy="1428761"/>
        </p:xfrm>
        <a:graphic>
          <a:graphicData uri="http://schemas.openxmlformats.org/drawingml/2006/table">
            <a:tbl>
              <a:tblPr/>
              <a:tblGrid>
                <a:gridCol w="1308549"/>
                <a:gridCol w="762494"/>
                <a:gridCol w="631441"/>
                <a:gridCol w="631441"/>
                <a:gridCol w="629450"/>
                <a:gridCol w="718806"/>
                <a:gridCol w="722779"/>
                <a:gridCol w="810147"/>
              </a:tblGrid>
              <a:tr h="42069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Simpul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V1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V5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V6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V2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V7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Derajat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Warna</a:t>
                      </a:r>
                      <a:endParaRPr kumimoji="0" lang="sv-SE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51446" marR="1514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27"/>
          <p:cNvSpPr/>
          <p:nvPr/>
        </p:nvSpPr>
        <p:spPr>
          <a:xfrm>
            <a:off x="3159006" y="915980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0" name="Oval 49"/>
          <p:cNvSpPr/>
          <p:nvPr/>
        </p:nvSpPr>
        <p:spPr>
          <a:xfrm>
            <a:off x="3500430" y="6040673"/>
            <a:ext cx="214314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1" name="Oval 50"/>
          <p:cNvSpPr/>
          <p:nvPr/>
        </p:nvSpPr>
        <p:spPr>
          <a:xfrm>
            <a:off x="7572396" y="6000767"/>
            <a:ext cx="214314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644" y="1214422"/>
            <a:ext cx="4357562" cy="3579842"/>
            <a:chOff x="1518" y="1364"/>
            <a:chExt cx="4842" cy="263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1964" name="Text Box 5"/>
            <p:cNvSpPr txBox="1">
              <a:spLocks noChangeArrowheads="1"/>
            </p:cNvSpPr>
            <p:nvPr/>
          </p:nvSpPr>
          <p:spPr bwMode="auto">
            <a:xfrm>
              <a:off x="4767" y="3669"/>
              <a:ext cx="720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V7</a:t>
              </a:r>
            </a:p>
          </p:txBody>
        </p:sp>
        <p:sp>
          <p:nvSpPr>
            <p:cNvPr id="81965" name="Text Box 6"/>
            <p:cNvSpPr txBox="1">
              <a:spLocks noChangeArrowheads="1"/>
            </p:cNvSpPr>
            <p:nvPr/>
          </p:nvSpPr>
          <p:spPr bwMode="auto">
            <a:xfrm>
              <a:off x="2520" y="3630"/>
              <a:ext cx="720" cy="36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V6</a:t>
              </a:r>
            </a:p>
          </p:txBody>
        </p:sp>
        <p:sp>
          <p:nvSpPr>
            <p:cNvPr id="81966" name="Text Box 7"/>
            <p:cNvSpPr txBox="1">
              <a:spLocks noChangeArrowheads="1"/>
            </p:cNvSpPr>
            <p:nvPr/>
          </p:nvSpPr>
          <p:spPr bwMode="auto">
            <a:xfrm>
              <a:off x="5727" y="2520"/>
              <a:ext cx="633" cy="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V5</a:t>
              </a:r>
            </a:p>
          </p:txBody>
        </p:sp>
        <p:sp>
          <p:nvSpPr>
            <p:cNvPr id="81967" name="Text Box 8"/>
            <p:cNvSpPr txBox="1">
              <a:spLocks noChangeArrowheads="1"/>
            </p:cNvSpPr>
            <p:nvPr/>
          </p:nvSpPr>
          <p:spPr bwMode="auto">
            <a:xfrm>
              <a:off x="3576" y="2437"/>
              <a:ext cx="720" cy="7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/>
                <a:t>V4</a:t>
              </a:r>
            </a:p>
          </p:txBody>
        </p:sp>
        <p:sp>
          <p:nvSpPr>
            <p:cNvPr id="81968" name="Text Box 9"/>
            <p:cNvSpPr txBox="1">
              <a:spLocks noChangeArrowheads="1"/>
            </p:cNvSpPr>
            <p:nvPr/>
          </p:nvSpPr>
          <p:spPr bwMode="auto">
            <a:xfrm>
              <a:off x="1518" y="2520"/>
              <a:ext cx="561" cy="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V3</a:t>
              </a:r>
            </a:p>
          </p:txBody>
        </p:sp>
        <p:sp>
          <p:nvSpPr>
            <p:cNvPr id="81969" name="Text Box 10"/>
            <p:cNvSpPr txBox="1">
              <a:spLocks noChangeArrowheads="1"/>
            </p:cNvSpPr>
            <p:nvPr/>
          </p:nvSpPr>
          <p:spPr bwMode="auto">
            <a:xfrm>
              <a:off x="4558" y="1370"/>
              <a:ext cx="532" cy="3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V2</a:t>
              </a:r>
            </a:p>
          </p:txBody>
        </p:sp>
        <p:sp>
          <p:nvSpPr>
            <p:cNvPr id="81970" name="Text Box 11"/>
            <p:cNvSpPr txBox="1">
              <a:spLocks noChangeArrowheads="1"/>
            </p:cNvSpPr>
            <p:nvPr/>
          </p:nvSpPr>
          <p:spPr bwMode="auto">
            <a:xfrm>
              <a:off x="2520" y="1364"/>
              <a:ext cx="585" cy="3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dirty="0"/>
                <a:t>V1</a:t>
              </a:r>
            </a:p>
          </p:txBody>
        </p:sp>
        <p:sp>
          <p:nvSpPr>
            <p:cNvPr id="81971" name="Line 12"/>
            <p:cNvSpPr>
              <a:spLocks noChangeShapeType="1"/>
            </p:cNvSpPr>
            <p:nvPr/>
          </p:nvSpPr>
          <p:spPr bwMode="auto">
            <a:xfrm flipV="1">
              <a:off x="2952" y="1800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2" name="Line 13"/>
            <p:cNvSpPr>
              <a:spLocks noChangeShapeType="1"/>
            </p:cNvSpPr>
            <p:nvPr/>
          </p:nvSpPr>
          <p:spPr bwMode="auto">
            <a:xfrm>
              <a:off x="4788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3" name="Line 14"/>
            <p:cNvSpPr>
              <a:spLocks noChangeShapeType="1"/>
            </p:cNvSpPr>
            <p:nvPr/>
          </p:nvSpPr>
          <p:spPr bwMode="auto">
            <a:xfrm flipH="1">
              <a:off x="2952" y="3486"/>
              <a:ext cx="1836" cy="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4" name="Line 15"/>
            <p:cNvSpPr>
              <a:spLocks noChangeShapeType="1"/>
            </p:cNvSpPr>
            <p:nvPr/>
          </p:nvSpPr>
          <p:spPr bwMode="auto">
            <a:xfrm flipH="1">
              <a:off x="2340" y="1800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5" name="Line 16"/>
            <p:cNvSpPr>
              <a:spLocks noChangeShapeType="1"/>
            </p:cNvSpPr>
            <p:nvPr/>
          </p:nvSpPr>
          <p:spPr bwMode="auto">
            <a:xfrm>
              <a:off x="2340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6" name="Line 17"/>
            <p:cNvSpPr>
              <a:spLocks noChangeShapeType="1"/>
            </p:cNvSpPr>
            <p:nvPr/>
          </p:nvSpPr>
          <p:spPr bwMode="auto">
            <a:xfrm flipH="1">
              <a:off x="4788" y="2642"/>
              <a:ext cx="612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7" name="Line 18"/>
            <p:cNvSpPr>
              <a:spLocks noChangeShapeType="1"/>
            </p:cNvSpPr>
            <p:nvPr/>
          </p:nvSpPr>
          <p:spPr bwMode="auto">
            <a:xfrm>
              <a:off x="2952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8" name="Line 19"/>
            <p:cNvSpPr>
              <a:spLocks noChangeShapeType="1"/>
            </p:cNvSpPr>
            <p:nvPr/>
          </p:nvSpPr>
          <p:spPr bwMode="auto">
            <a:xfrm>
              <a:off x="4788" y="1800"/>
              <a:ext cx="0" cy="1686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79" name="Line 20"/>
            <p:cNvSpPr>
              <a:spLocks noChangeShapeType="1"/>
            </p:cNvSpPr>
            <p:nvPr/>
          </p:nvSpPr>
          <p:spPr bwMode="auto">
            <a:xfrm>
              <a:off x="2952" y="1800"/>
              <a:ext cx="2448" cy="842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0" name="Line 21"/>
            <p:cNvSpPr>
              <a:spLocks noChangeShapeType="1"/>
            </p:cNvSpPr>
            <p:nvPr/>
          </p:nvSpPr>
          <p:spPr bwMode="auto">
            <a:xfrm>
              <a:off x="2340" y="2640"/>
              <a:ext cx="12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1" name="Line 22"/>
            <p:cNvSpPr>
              <a:spLocks noChangeShapeType="1"/>
            </p:cNvSpPr>
            <p:nvPr/>
          </p:nvSpPr>
          <p:spPr bwMode="auto">
            <a:xfrm flipV="1">
              <a:off x="2940" y="2700"/>
              <a:ext cx="660" cy="7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2" name="Line 23"/>
            <p:cNvSpPr>
              <a:spLocks noChangeShapeType="1"/>
            </p:cNvSpPr>
            <p:nvPr/>
          </p:nvSpPr>
          <p:spPr bwMode="auto">
            <a:xfrm>
              <a:off x="2940" y="1800"/>
              <a:ext cx="720" cy="90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1983" name="Line 24"/>
            <p:cNvSpPr>
              <a:spLocks noChangeShapeType="1"/>
            </p:cNvSpPr>
            <p:nvPr/>
          </p:nvSpPr>
          <p:spPr bwMode="auto">
            <a:xfrm>
              <a:off x="3600" y="2640"/>
              <a:ext cx="180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7" name="Oval 26"/>
          <p:cNvSpPr/>
          <p:nvPr/>
        </p:nvSpPr>
        <p:spPr>
          <a:xfrm>
            <a:off x="4000496" y="164305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9" name="Oval 108"/>
          <p:cNvSpPr/>
          <p:nvPr/>
        </p:nvSpPr>
        <p:spPr>
          <a:xfrm>
            <a:off x="4143372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0" name="Oval 109"/>
          <p:cNvSpPr/>
          <p:nvPr/>
        </p:nvSpPr>
        <p:spPr>
          <a:xfrm>
            <a:off x="6040666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3" name="Oval 112"/>
          <p:cNvSpPr/>
          <p:nvPr/>
        </p:nvSpPr>
        <p:spPr>
          <a:xfrm>
            <a:off x="4746408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4" name="Oval 113"/>
          <p:cNvSpPr/>
          <p:nvPr/>
        </p:nvSpPr>
        <p:spPr>
          <a:xfrm>
            <a:off x="5379381" y="6024908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8" name="Oval 147"/>
          <p:cNvSpPr/>
          <p:nvPr/>
        </p:nvSpPr>
        <p:spPr>
          <a:xfrm>
            <a:off x="6746672" y="6016534"/>
            <a:ext cx="285752" cy="28575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6" name="Oval 115"/>
          <p:cNvSpPr/>
          <p:nvPr/>
        </p:nvSpPr>
        <p:spPr>
          <a:xfrm>
            <a:off x="5643570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9" name="Oval 118"/>
          <p:cNvSpPr/>
          <p:nvPr/>
        </p:nvSpPr>
        <p:spPr>
          <a:xfrm>
            <a:off x="4588625" y="2802683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0" name="Oval 119"/>
          <p:cNvSpPr/>
          <p:nvPr/>
        </p:nvSpPr>
        <p:spPr>
          <a:xfrm>
            <a:off x="5643570" y="1643050"/>
            <a:ext cx="285752" cy="28575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1" name="Oval 120"/>
          <p:cNvSpPr/>
          <p:nvPr/>
        </p:nvSpPr>
        <p:spPr>
          <a:xfrm>
            <a:off x="6215074" y="2786058"/>
            <a:ext cx="285752" cy="2857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2" name="Oval 121"/>
          <p:cNvSpPr/>
          <p:nvPr/>
        </p:nvSpPr>
        <p:spPr>
          <a:xfrm>
            <a:off x="3428992" y="2786058"/>
            <a:ext cx="285752" cy="2857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3" name="Oval 122"/>
          <p:cNvSpPr/>
          <p:nvPr/>
        </p:nvSpPr>
        <p:spPr>
          <a:xfrm>
            <a:off x="4000496" y="3929066"/>
            <a:ext cx="285752" cy="2857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69633" name="Object 9"/>
          <p:cNvGraphicFramePr>
            <a:graphicFrameLocks noChangeAspect="1"/>
          </p:cNvGraphicFramePr>
          <p:nvPr/>
        </p:nvGraphicFramePr>
        <p:xfrm>
          <a:off x="7072330" y="4092584"/>
          <a:ext cx="18208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Equation" r:id="rId3" imgW="596880" imgH="203040" progId="">
                  <p:embed/>
                </p:oleObj>
              </mc:Choice>
              <mc:Fallback>
                <p:oleObj name="Equation" r:id="rId3" imgW="596880" imgH="20304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4092584"/>
                        <a:ext cx="182086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50" grpId="0" animBg="1"/>
      <p:bldP spid="51" grpId="0" animBg="1"/>
      <p:bldP spid="27" grpId="0" animBg="1"/>
      <p:bldP spid="109" grpId="0" animBg="1"/>
      <p:bldP spid="110" grpId="0" animBg="1"/>
      <p:bldP spid="113" grpId="0" animBg="1"/>
      <p:bldP spid="114" grpId="0" animBg="1"/>
      <p:bldP spid="148" grpId="0" animBg="1"/>
      <p:bldP spid="116" grpId="0" animBg="1"/>
      <p:bldP spid="119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endParaRPr lang="en-US" dirty="0" smtClean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757758"/>
          </a:xfrm>
        </p:spPr>
        <p:txBody>
          <a:bodyPr>
            <a:normAutofit fontScale="92500"/>
          </a:bodyPr>
          <a:lstStyle/>
          <a:p>
            <a:r>
              <a:rPr lang="en-US" dirty="0"/>
              <a:t>Ada 6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gudang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campuran</a:t>
            </a:r>
            <a:r>
              <a:rPr lang="en-US" dirty="0"/>
              <a:t> </a:t>
            </a:r>
            <a:r>
              <a:rPr lang="en-US" dirty="0" err="1"/>
              <a:t>gasnya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eksplosif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zat-zat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ruang-ruang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ventilasi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penyedot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yang </a:t>
            </a:r>
            <a:r>
              <a:rPr lang="en-US" dirty="0" err="1"/>
              <a:t>berlainan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,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minimum </a:t>
            </a:r>
            <a:r>
              <a:rPr lang="en-US" dirty="0" err="1"/>
              <a:t>ruangan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55576" y="1558272"/>
            <a:ext cx="68979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2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Sejarah Graf</a:t>
            </a:r>
            <a:endParaRPr lang="id-ID" dirty="0"/>
          </a:p>
        </p:txBody>
      </p:sp>
      <p:sp>
        <p:nvSpPr>
          <p:cNvPr id="665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dirty="0" smtClean="0"/>
              <a:t>Euler mengungkapkan bahwa tidak mungkin seseorang berjalan melewati tepat satu kali masing-masing jembatan dan kembali lagi ke tempat semula.</a:t>
            </a:r>
          </a:p>
          <a:p>
            <a:pPr algn="just"/>
            <a:r>
              <a:rPr lang="id-ID" dirty="0" smtClean="0"/>
              <a:t>Hal ini disebabkan pada graf model jembatan Königsberg itu tidak semua simpul berderajat genap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Definisi Graf</a:t>
            </a:r>
            <a:endParaRPr lang="en-GB" b="1" dirty="0" smtClean="0"/>
          </a:p>
        </p:txBody>
      </p:sp>
      <p:sp>
        <p:nvSpPr>
          <p:cNvPr id="6758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4972050"/>
          </a:xfrm>
        </p:spPr>
        <p:txBody>
          <a:bodyPr/>
          <a:lstStyle/>
          <a:p>
            <a:r>
              <a:rPr lang="en-US" dirty="0" smtClean="0"/>
              <a:t>Graf  G  </a:t>
            </a:r>
            <a:r>
              <a:rPr lang="en-US" dirty="0" err="1" smtClean="0"/>
              <a:t>didefinisikan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(V,E),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 G = (V, E),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r>
              <a:rPr lang="en-US" dirty="0" smtClean="0"/>
              <a:t>V 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simpul-simpul</a:t>
            </a:r>
            <a:r>
              <a:rPr lang="en-US" dirty="0" smtClean="0"/>
              <a:t> (vertices)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= { v</a:t>
            </a:r>
            <a:r>
              <a:rPr lang="en-US" baseline="-25000" dirty="0" smtClean="0"/>
              <a:t>1</a:t>
            </a:r>
            <a:r>
              <a:rPr lang="en-US" dirty="0" smtClean="0"/>
              <a:t> , v</a:t>
            </a:r>
            <a:r>
              <a:rPr lang="en-US" baseline="-25000" dirty="0" smtClean="0"/>
              <a:t>2</a:t>
            </a:r>
            <a:r>
              <a:rPr lang="en-US" dirty="0" smtClean="0"/>
              <a:t> , ...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} </a:t>
            </a:r>
          </a:p>
          <a:p>
            <a:r>
              <a:rPr lang="en-US" dirty="0" smtClean="0"/>
              <a:t> E =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busur</a:t>
            </a:r>
            <a:r>
              <a:rPr lang="en-US" dirty="0" smtClean="0"/>
              <a:t>/</a:t>
            </a:r>
            <a:r>
              <a:rPr lang="en-US" dirty="0" err="1" smtClean="0"/>
              <a:t>sisi</a:t>
            </a:r>
            <a:r>
              <a:rPr lang="en-US" dirty="0" smtClean="0"/>
              <a:t>  (edges) yang </a:t>
            </a:r>
            <a:r>
              <a:rPr lang="en-US" dirty="0" err="1" smtClean="0"/>
              <a:t>menghubungkan</a:t>
            </a:r>
            <a:r>
              <a:rPr lang="en-US" dirty="0" smtClean="0"/>
              <a:t>   </a:t>
            </a:r>
            <a:r>
              <a:rPr lang="en-US" dirty="0" err="1" smtClean="0"/>
              <a:t>sepasang</a:t>
            </a:r>
            <a:r>
              <a:rPr lang="en-US" dirty="0" smtClean="0"/>
              <a:t> 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= {e</a:t>
            </a:r>
            <a:r>
              <a:rPr lang="en-US" baseline="-25000" dirty="0" smtClean="0"/>
              <a:t>1</a:t>
            </a:r>
            <a:r>
              <a:rPr lang="en-US" dirty="0" smtClean="0"/>
              <a:t> , e</a:t>
            </a:r>
            <a:r>
              <a:rPr lang="en-US" baseline="-25000" dirty="0" smtClean="0"/>
              <a:t>2</a:t>
            </a:r>
            <a:r>
              <a:rPr lang="en-US" dirty="0" smtClean="0"/>
              <a:t> , ... , e</a:t>
            </a:r>
            <a:r>
              <a:rPr lang="en-US" baseline="-25000" dirty="0" smtClean="0"/>
              <a:t>n</a:t>
            </a:r>
            <a:r>
              <a:rPr lang="en-US" dirty="0" smtClean="0"/>
              <a:t> }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 smtClean="0"/>
          </a:p>
        </p:txBody>
      </p:sp>
      <p:sp>
        <p:nvSpPr>
          <p:cNvPr id="68611" name="Content Placeholder 3"/>
          <p:cNvSpPr>
            <a:spLocks noGrp="1"/>
          </p:cNvSpPr>
          <p:nvPr>
            <p:ph sz="quarter" idx="1"/>
          </p:nvPr>
        </p:nvSpPr>
        <p:spPr>
          <a:xfrm>
            <a:off x="2428874" y="1643063"/>
            <a:ext cx="6500813" cy="2071687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400" b="1" i="1" dirty="0" smtClean="0"/>
              <a:t>G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graf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b="1" i="1" dirty="0" smtClean="0"/>
              <a:t>V</a:t>
            </a:r>
            <a:r>
              <a:rPr lang="en-US" sz="2400" b="1" dirty="0" smtClean="0"/>
              <a:t> = { 1, 2, 3, 4 }	     </a:t>
            </a:r>
          </a:p>
          <a:p>
            <a:pPr>
              <a:buFont typeface="Arial" charset="0"/>
              <a:buNone/>
            </a:pPr>
            <a:r>
              <a:rPr lang="en-US" sz="2400" b="1" i="1" dirty="0" smtClean="0"/>
              <a:t>E</a:t>
            </a:r>
            <a:r>
              <a:rPr lang="en-US" sz="2400" b="1" dirty="0" smtClean="0"/>
              <a:t> =  { (1, 2), (1, 3), (2,3), (2, 4), (3, 4) }</a:t>
            </a:r>
            <a:endParaRPr lang="en-US" sz="2400" dirty="0" smtClean="0"/>
          </a:p>
        </p:txBody>
      </p:sp>
      <p:grpSp>
        <p:nvGrpSpPr>
          <p:cNvPr id="68612" name="Group 79"/>
          <p:cNvGrpSpPr>
            <a:grpSpLocks/>
          </p:cNvGrpSpPr>
          <p:nvPr/>
        </p:nvGrpSpPr>
        <p:grpSpPr bwMode="auto">
          <a:xfrm>
            <a:off x="142875" y="1714500"/>
            <a:ext cx="2286000" cy="2000250"/>
            <a:chOff x="2233" y="2063"/>
            <a:chExt cx="1927" cy="1971"/>
          </a:xfrm>
        </p:grpSpPr>
        <p:sp>
          <p:nvSpPr>
            <p:cNvPr id="68647" name="Freeform 80"/>
            <p:cNvSpPr>
              <a:spLocks/>
            </p:cNvSpPr>
            <p:nvPr/>
          </p:nvSpPr>
          <p:spPr bwMode="auto">
            <a:xfrm>
              <a:off x="3119" y="2302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8" name="Freeform 81"/>
            <p:cNvSpPr>
              <a:spLocks/>
            </p:cNvSpPr>
            <p:nvPr/>
          </p:nvSpPr>
          <p:spPr bwMode="auto">
            <a:xfrm>
              <a:off x="2426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49" name="Freeform 82"/>
            <p:cNvSpPr>
              <a:spLocks/>
            </p:cNvSpPr>
            <p:nvPr/>
          </p:nvSpPr>
          <p:spPr bwMode="auto">
            <a:xfrm>
              <a:off x="3119" y="3688"/>
              <a:ext cx="70" cy="65"/>
            </a:xfrm>
            <a:custGeom>
              <a:avLst/>
              <a:gdLst>
                <a:gd name="T0" fmla="*/ 0 w 70"/>
                <a:gd name="T1" fmla="*/ 34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4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4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4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0" name="Freeform 83"/>
            <p:cNvSpPr>
              <a:spLocks/>
            </p:cNvSpPr>
            <p:nvPr/>
          </p:nvSpPr>
          <p:spPr bwMode="auto">
            <a:xfrm>
              <a:off x="381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1" name="Line 84"/>
            <p:cNvSpPr>
              <a:spLocks noChangeShapeType="1"/>
            </p:cNvSpPr>
            <p:nvPr/>
          </p:nvSpPr>
          <p:spPr bwMode="auto">
            <a:xfrm flipH="1">
              <a:off x="2461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2" name="Line 85"/>
            <p:cNvSpPr>
              <a:spLocks noChangeShapeType="1"/>
            </p:cNvSpPr>
            <p:nvPr/>
          </p:nvSpPr>
          <p:spPr bwMode="auto">
            <a:xfrm>
              <a:off x="2461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3" name="Line 86"/>
            <p:cNvSpPr>
              <a:spLocks noChangeShapeType="1"/>
            </p:cNvSpPr>
            <p:nvPr/>
          </p:nvSpPr>
          <p:spPr bwMode="auto">
            <a:xfrm>
              <a:off x="3154" y="2337"/>
              <a:ext cx="693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4" name="Line 87"/>
            <p:cNvSpPr>
              <a:spLocks noChangeShapeType="1"/>
            </p:cNvSpPr>
            <p:nvPr/>
          </p:nvSpPr>
          <p:spPr bwMode="auto">
            <a:xfrm flipH="1">
              <a:off x="3154" y="3030"/>
              <a:ext cx="693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5" name="Line 88"/>
            <p:cNvSpPr>
              <a:spLocks noChangeShapeType="1"/>
            </p:cNvSpPr>
            <p:nvPr/>
          </p:nvSpPr>
          <p:spPr bwMode="auto">
            <a:xfrm>
              <a:off x="2461" y="3030"/>
              <a:ext cx="1386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56" name="Rectangle 89"/>
            <p:cNvSpPr>
              <a:spLocks noChangeArrowheads="1"/>
            </p:cNvSpPr>
            <p:nvPr/>
          </p:nvSpPr>
          <p:spPr bwMode="auto">
            <a:xfrm>
              <a:off x="3100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68657" name="Rectangle 90"/>
            <p:cNvSpPr>
              <a:spLocks noChangeArrowheads="1"/>
            </p:cNvSpPr>
            <p:nvPr/>
          </p:nvSpPr>
          <p:spPr bwMode="auto">
            <a:xfrm>
              <a:off x="2233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8658" name="Rectangle 91"/>
            <p:cNvSpPr>
              <a:spLocks noChangeArrowheads="1"/>
            </p:cNvSpPr>
            <p:nvPr/>
          </p:nvSpPr>
          <p:spPr bwMode="auto">
            <a:xfrm>
              <a:off x="3967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8659" name="Rectangle 92"/>
            <p:cNvSpPr>
              <a:spLocks noChangeArrowheads="1"/>
            </p:cNvSpPr>
            <p:nvPr/>
          </p:nvSpPr>
          <p:spPr bwMode="auto">
            <a:xfrm>
              <a:off x="3100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/>
            </a:p>
          </p:txBody>
        </p:sp>
      </p:grpSp>
      <p:sp>
        <p:nvSpPr>
          <p:cNvPr id="68613" name="Rectangle 94"/>
          <p:cNvSpPr>
            <a:spLocks noChangeArrowheads="1"/>
          </p:cNvSpPr>
          <p:nvPr/>
        </p:nvSpPr>
        <p:spPr bwMode="auto">
          <a:xfrm>
            <a:off x="1000125" y="3643313"/>
            <a:ext cx="449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1</a:t>
            </a:r>
            <a:endParaRPr lang="en-US"/>
          </a:p>
        </p:txBody>
      </p:sp>
      <p:sp>
        <p:nvSpPr>
          <p:cNvPr id="126" name="Content Placeholder 3"/>
          <p:cNvSpPr txBox="1">
            <a:spLocks/>
          </p:cNvSpPr>
          <p:nvPr/>
        </p:nvSpPr>
        <p:spPr bwMode="auto">
          <a:xfrm>
            <a:off x="2357438" y="3717032"/>
            <a:ext cx="63579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b="1" i="1" dirty="0">
                <a:latin typeface="+mn-lt"/>
              </a:rPr>
              <a:t>G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adalah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graf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 dirty="0" err="1">
                <a:latin typeface="+mn-lt"/>
              </a:rPr>
              <a:t>dengan</a:t>
            </a:r>
            <a:r>
              <a:rPr lang="en-US" sz="2400" b="1" dirty="0">
                <a:latin typeface="+mn-lt"/>
              </a:rPr>
              <a:t>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V</a:t>
            </a:r>
            <a:r>
              <a:rPr lang="en-US" sz="2400" b="1" dirty="0">
                <a:latin typeface="+mn-lt"/>
              </a:rPr>
              <a:t> = { 1, 2, 3, 4  }   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E</a:t>
            </a:r>
            <a:r>
              <a:rPr lang="en-US" sz="2400" b="1" dirty="0">
                <a:latin typeface="+mn-lt"/>
              </a:rPr>
              <a:t> = { (1, 2), (2, 3), (1, 3), (1, 3), (2, 4), </a:t>
            </a:r>
          </a:p>
          <a:p>
            <a:pPr>
              <a:defRPr/>
            </a:pPr>
            <a:r>
              <a:rPr lang="en-US" sz="2400" b="1" dirty="0">
                <a:latin typeface="+mn-lt"/>
              </a:rPr>
              <a:t>         (3, 4), (3, 4) }   </a:t>
            </a: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b="1" i="1" dirty="0">
                <a:latin typeface="+mn-lt"/>
              </a:rPr>
              <a:t>  </a:t>
            </a:r>
            <a:r>
              <a:rPr lang="en-US" sz="2400" b="1" dirty="0">
                <a:latin typeface="+mn-lt"/>
              </a:rPr>
              <a:t> = {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1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3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4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5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6</a:t>
            </a:r>
            <a:r>
              <a:rPr lang="en-US" sz="2400" b="1" dirty="0">
                <a:latin typeface="+mn-lt"/>
              </a:rPr>
              <a:t>, </a:t>
            </a:r>
            <a:r>
              <a:rPr lang="en-US" sz="2400" b="1" i="1" dirty="0">
                <a:latin typeface="+mn-lt"/>
              </a:rPr>
              <a:t>e</a:t>
            </a:r>
            <a:r>
              <a:rPr lang="en-US" sz="2400" b="1" baseline="-25000" dirty="0">
                <a:latin typeface="+mn-lt"/>
              </a:rPr>
              <a:t>7</a:t>
            </a:r>
            <a:r>
              <a:rPr lang="en-US" sz="2400" b="1" dirty="0">
                <a:latin typeface="+mn-lt"/>
              </a:rPr>
              <a:t>}</a:t>
            </a:r>
            <a:endParaRPr lang="en-US" sz="2400" dirty="0">
              <a:latin typeface="+mn-lt"/>
            </a:endParaRPr>
          </a:p>
        </p:txBody>
      </p:sp>
      <p:grpSp>
        <p:nvGrpSpPr>
          <p:cNvPr id="68615" name="Group 128"/>
          <p:cNvGrpSpPr>
            <a:grpSpLocks/>
          </p:cNvGrpSpPr>
          <p:nvPr/>
        </p:nvGrpSpPr>
        <p:grpSpPr bwMode="auto">
          <a:xfrm>
            <a:off x="214313" y="4000500"/>
            <a:ext cx="1928812" cy="2357438"/>
            <a:chOff x="214282" y="4000504"/>
            <a:chExt cx="1928826" cy="2357454"/>
          </a:xfrm>
        </p:grpSpPr>
        <p:grpSp>
          <p:nvGrpSpPr>
            <p:cNvPr id="68616" name="Group 93"/>
            <p:cNvGrpSpPr>
              <a:grpSpLocks/>
            </p:cNvGrpSpPr>
            <p:nvPr/>
          </p:nvGrpSpPr>
          <p:grpSpPr bwMode="auto">
            <a:xfrm>
              <a:off x="214282" y="4000504"/>
              <a:ext cx="1928826" cy="1928826"/>
              <a:chOff x="4660" y="2063"/>
              <a:chExt cx="1927" cy="1971"/>
            </a:xfrm>
          </p:grpSpPr>
          <p:sp>
            <p:nvSpPr>
              <p:cNvPr id="68618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19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0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1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2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3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4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5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6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7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8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9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0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1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2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33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4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68635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6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68637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38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68639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0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  <p:sp>
            <p:nvSpPr>
              <p:cNvPr id="68641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2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5</a:t>
                </a:r>
                <a:endParaRPr lang="en-US"/>
              </a:p>
            </p:txBody>
          </p:sp>
          <p:sp>
            <p:nvSpPr>
              <p:cNvPr id="68643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4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6</a:t>
                </a:r>
                <a:endParaRPr lang="en-US"/>
              </a:p>
            </p:txBody>
          </p:sp>
          <p:sp>
            <p:nvSpPr>
              <p:cNvPr id="68645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/>
              </a:p>
            </p:txBody>
          </p:sp>
          <p:sp>
            <p:nvSpPr>
              <p:cNvPr id="68646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600">
                    <a:solidFill>
                      <a:srgbClr val="000000"/>
                    </a:solidFill>
                  </a:rPr>
                  <a:t>7</a:t>
                </a:r>
                <a:endParaRPr lang="en-US"/>
              </a:p>
            </p:txBody>
          </p:sp>
        </p:grpSp>
        <p:sp>
          <p:nvSpPr>
            <p:cNvPr id="68617" name="Rectangle 127"/>
            <p:cNvSpPr>
              <a:spLocks noChangeArrowheads="1"/>
            </p:cNvSpPr>
            <p:nvPr/>
          </p:nvSpPr>
          <p:spPr bwMode="auto">
            <a:xfrm>
              <a:off x="908128" y="5988626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2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93"/>
          <p:cNvGrpSpPr>
            <a:grpSpLocks/>
          </p:cNvGrpSpPr>
          <p:nvPr/>
        </p:nvGrpSpPr>
        <p:grpSpPr bwMode="auto">
          <a:xfrm>
            <a:off x="285750" y="2071688"/>
            <a:ext cx="1928813" cy="1928812"/>
            <a:chOff x="4660" y="2063"/>
            <a:chExt cx="1927" cy="1971"/>
          </a:xfrm>
        </p:grpSpPr>
        <p:sp>
          <p:nvSpPr>
            <p:cNvPr id="70661" name="Freeform 94"/>
            <p:cNvSpPr>
              <a:spLocks/>
            </p:cNvSpPr>
            <p:nvPr/>
          </p:nvSpPr>
          <p:spPr bwMode="auto">
            <a:xfrm>
              <a:off x="4853" y="2995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7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1 w 69"/>
                <a:gd name="T9" fmla="*/ 15 h 65"/>
                <a:gd name="T10" fmla="*/ 69 w 69"/>
                <a:gd name="T11" fmla="*/ 35 h 65"/>
                <a:gd name="T12" fmla="*/ 61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7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7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1" y="15"/>
                  </a:lnTo>
                  <a:lnTo>
                    <a:pt x="69" y="35"/>
                  </a:lnTo>
                  <a:lnTo>
                    <a:pt x="61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7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2" name="Freeform 95"/>
            <p:cNvSpPr>
              <a:spLocks/>
            </p:cNvSpPr>
            <p:nvPr/>
          </p:nvSpPr>
          <p:spPr bwMode="auto">
            <a:xfrm>
              <a:off x="5546" y="3688"/>
              <a:ext cx="69" cy="65"/>
            </a:xfrm>
            <a:custGeom>
              <a:avLst/>
              <a:gdLst>
                <a:gd name="T0" fmla="*/ 0 w 69"/>
                <a:gd name="T1" fmla="*/ 34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4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4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4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4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3" name="Freeform 96"/>
            <p:cNvSpPr>
              <a:spLocks/>
            </p:cNvSpPr>
            <p:nvPr/>
          </p:nvSpPr>
          <p:spPr bwMode="auto">
            <a:xfrm>
              <a:off x="5546" y="2302"/>
              <a:ext cx="69" cy="65"/>
            </a:xfrm>
            <a:custGeom>
              <a:avLst/>
              <a:gdLst>
                <a:gd name="T0" fmla="*/ 0 w 69"/>
                <a:gd name="T1" fmla="*/ 35 h 65"/>
                <a:gd name="T2" fmla="*/ 8 w 69"/>
                <a:gd name="T3" fmla="*/ 15 h 65"/>
                <a:gd name="T4" fmla="*/ 23 w 69"/>
                <a:gd name="T5" fmla="*/ 0 h 65"/>
                <a:gd name="T6" fmla="*/ 46 w 69"/>
                <a:gd name="T7" fmla="*/ 0 h 65"/>
                <a:gd name="T8" fmla="*/ 62 w 69"/>
                <a:gd name="T9" fmla="*/ 15 h 65"/>
                <a:gd name="T10" fmla="*/ 69 w 69"/>
                <a:gd name="T11" fmla="*/ 35 h 65"/>
                <a:gd name="T12" fmla="*/ 62 w 69"/>
                <a:gd name="T13" fmla="*/ 54 h 65"/>
                <a:gd name="T14" fmla="*/ 46 w 69"/>
                <a:gd name="T15" fmla="*/ 65 h 65"/>
                <a:gd name="T16" fmla="*/ 23 w 69"/>
                <a:gd name="T17" fmla="*/ 65 h 65"/>
                <a:gd name="T18" fmla="*/ 8 w 69"/>
                <a:gd name="T19" fmla="*/ 54 h 65"/>
                <a:gd name="T20" fmla="*/ 0 w 69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9"/>
                <a:gd name="T34" fmla="*/ 0 h 65"/>
                <a:gd name="T35" fmla="*/ 69 w 69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9" h="65">
                  <a:moveTo>
                    <a:pt x="0" y="35"/>
                  </a:moveTo>
                  <a:lnTo>
                    <a:pt x="8" y="15"/>
                  </a:lnTo>
                  <a:lnTo>
                    <a:pt x="23" y="0"/>
                  </a:lnTo>
                  <a:lnTo>
                    <a:pt x="46" y="0"/>
                  </a:lnTo>
                  <a:lnTo>
                    <a:pt x="62" y="15"/>
                  </a:lnTo>
                  <a:lnTo>
                    <a:pt x="69" y="35"/>
                  </a:lnTo>
                  <a:lnTo>
                    <a:pt x="62" y="54"/>
                  </a:lnTo>
                  <a:lnTo>
                    <a:pt x="46" y="65"/>
                  </a:lnTo>
                  <a:lnTo>
                    <a:pt x="23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4" name="Freeform 97"/>
            <p:cNvSpPr>
              <a:spLocks/>
            </p:cNvSpPr>
            <p:nvPr/>
          </p:nvSpPr>
          <p:spPr bwMode="auto">
            <a:xfrm>
              <a:off x="6239" y="2995"/>
              <a:ext cx="70" cy="65"/>
            </a:xfrm>
            <a:custGeom>
              <a:avLst/>
              <a:gdLst>
                <a:gd name="T0" fmla="*/ 0 w 70"/>
                <a:gd name="T1" fmla="*/ 35 h 65"/>
                <a:gd name="T2" fmla="*/ 8 w 70"/>
                <a:gd name="T3" fmla="*/ 15 h 65"/>
                <a:gd name="T4" fmla="*/ 24 w 70"/>
                <a:gd name="T5" fmla="*/ 0 h 65"/>
                <a:gd name="T6" fmla="*/ 47 w 70"/>
                <a:gd name="T7" fmla="*/ 0 h 65"/>
                <a:gd name="T8" fmla="*/ 62 w 70"/>
                <a:gd name="T9" fmla="*/ 15 h 65"/>
                <a:gd name="T10" fmla="*/ 70 w 70"/>
                <a:gd name="T11" fmla="*/ 35 h 65"/>
                <a:gd name="T12" fmla="*/ 62 w 70"/>
                <a:gd name="T13" fmla="*/ 54 h 65"/>
                <a:gd name="T14" fmla="*/ 47 w 70"/>
                <a:gd name="T15" fmla="*/ 65 h 65"/>
                <a:gd name="T16" fmla="*/ 24 w 70"/>
                <a:gd name="T17" fmla="*/ 65 h 65"/>
                <a:gd name="T18" fmla="*/ 8 w 70"/>
                <a:gd name="T19" fmla="*/ 54 h 65"/>
                <a:gd name="T20" fmla="*/ 0 w 70"/>
                <a:gd name="T21" fmla="*/ 35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0"/>
                <a:gd name="T34" fmla="*/ 0 h 65"/>
                <a:gd name="T35" fmla="*/ 70 w 70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0" h="65">
                  <a:moveTo>
                    <a:pt x="0" y="35"/>
                  </a:moveTo>
                  <a:lnTo>
                    <a:pt x="8" y="15"/>
                  </a:lnTo>
                  <a:lnTo>
                    <a:pt x="24" y="0"/>
                  </a:lnTo>
                  <a:lnTo>
                    <a:pt x="47" y="0"/>
                  </a:lnTo>
                  <a:lnTo>
                    <a:pt x="62" y="15"/>
                  </a:lnTo>
                  <a:lnTo>
                    <a:pt x="70" y="35"/>
                  </a:lnTo>
                  <a:lnTo>
                    <a:pt x="62" y="54"/>
                  </a:lnTo>
                  <a:lnTo>
                    <a:pt x="47" y="65"/>
                  </a:lnTo>
                  <a:lnTo>
                    <a:pt x="24" y="65"/>
                  </a:lnTo>
                  <a:lnTo>
                    <a:pt x="8" y="54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5" name="Freeform 98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38 w 693"/>
                <a:gd name="T3" fmla="*/ 103 h 693"/>
                <a:gd name="T4" fmla="*/ 88 w 693"/>
                <a:gd name="T5" fmla="*/ 207 h 693"/>
                <a:gd name="T6" fmla="*/ 150 w 693"/>
                <a:gd name="T7" fmla="*/ 304 h 693"/>
                <a:gd name="T8" fmla="*/ 219 w 693"/>
                <a:gd name="T9" fmla="*/ 392 h 693"/>
                <a:gd name="T10" fmla="*/ 300 w 693"/>
                <a:gd name="T11" fmla="*/ 469 h 693"/>
                <a:gd name="T12" fmla="*/ 389 w 693"/>
                <a:gd name="T13" fmla="*/ 542 h 693"/>
                <a:gd name="T14" fmla="*/ 485 w 693"/>
                <a:gd name="T15" fmla="*/ 604 h 693"/>
                <a:gd name="T16" fmla="*/ 585 w 693"/>
                <a:gd name="T17" fmla="*/ 654 h 693"/>
                <a:gd name="T18" fmla="*/ 693 w 693"/>
                <a:gd name="T19" fmla="*/ 693 h 6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3"/>
                <a:gd name="T32" fmla="*/ 693 w 693"/>
                <a:gd name="T33" fmla="*/ 693 h 6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3">
                  <a:moveTo>
                    <a:pt x="0" y="0"/>
                  </a:moveTo>
                  <a:lnTo>
                    <a:pt x="38" y="103"/>
                  </a:lnTo>
                  <a:lnTo>
                    <a:pt x="88" y="207"/>
                  </a:lnTo>
                  <a:lnTo>
                    <a:pt x="150" y="304"/>
                  </a:lnTo>
                  <a:lnTo>
                    <a:pt x="219" y="392"/>
                  </a:lnTo>
                  <a:lnTo>
                    <a:pt x="300" y="469"/>
                  </a:lnTo>
                  <a:lnTo>
                    <a:pt x="389" y="542"/>
                  </a:lnTo>
                  <a:lnTo>
                    <a:pt x="485" y="604"/>
                  </a:lnTo>
                  <a:lnTo>
                    <a:pt x="585" y="654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6" name="Freeform 99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585 w 693"/>
                <a:gd name="T3" fmla="*/ 38 h 692"/>
                <a:gd name="T4" fmla="*/ 485 w 693"/>
                <a:gd name="T5" fmla="*/ 88 h 692"/>
                <a:gd name="T6" fmla="*/ 389 w 693"/>
                <a:gd name="T7" fmla="*/ 150 h 692"/>
                <a:gd name="T8" fmla="*/ 300 w 693"/>
                <a:gd name="T9" fmla="*/ 219 h 692"/>
                <a:gd name="T10" fmla="*/ 219 w 693"/>
                <a:gd name="T11" fmla="*/ 300 h 692"/>
                <a:gd name="T12" fmla="*/ 150 w 693"/>
                <a:gd name="T13" fmla="*/ 388 h 692"/>
                <a:gd name="T14" fmla="*/ 88 w 693"/>
                <a:gd name="T15" fmla="*/ 485 h 692"/>
                <a:gd name="T16" fmla="*/ 38 w 693"/>
                <a:gd name="T17" fmla="*/ 585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585" y="38"/>
                  </a:lnTo>
                  <a:lnTo>
                    <a:pt x="485" y="88"/>
                  </a:lnTo>
                  <a:lnTo>
                    <a:pt x="389" y="150"/>
                  </a:lnTo>
                  <a:lnTo>
                    <a:pt x="300" y="219"/>
                  </a:lnTo>
                  <a:lnTo>
                    <a:pt x="219" y="300"/>
                  </a:lnTo>
                  <a:lnTo>
                    <a:pt x="150" y="388"/>
                  </a:lnTo>
                  <a:lnTo>
                    <a:pt x="88" y="485"/>
                  </a:lnTo>
                  <a:lnTo>
                    <a:pt x="38" y="585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7" name="Line 100"/>
            <p:cNvSpPr>
              <a:spLocks noChangeShapeType="1"/>
            </p:cNvSpPr>
            <p:nvPr/>
          </p:nvSpPr>
          <p:spPr bwMode="auto">
            <a:xfrm>
              <a:off x="4887" y="3030"/>
              <a:ext cx="694" cy="692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8" name="Line 101"/>
            <p:cNvSpPr>
              <a:spLocks noChangeShapeType="1"/>
            </p:cNvSpPr>
            <p:nvPr/>
          </p:nvSpPr>
          <p:spPr bwMode="auto">
            <a:xfrm flipH="1">
              <a:off x="4887" y="2337"/>
              <a:ext cx="694" cy="693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69" name="Line 102"/>
            <p:cNvSpPr>
              <a:spLocks noChangeShapeType="1"/>
            </p:cNvSpPr>
            <p:nvPr/>
          </p:nvSpPr>
          <p:spPr bwMode="auto">
            <a:xfrm>
              <a:off x="4887" y="3030"/>
              <a:ext cx="1387" cy="1"/>
            </a:xfrm>
            <a:prstGeom prst="line">
              <a:avLst/>
            </a:pr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0" name="Freeform 103"/>
            <p:cNvSpPr>
              <a:spLocks/>
            </p:cNvSpPr>
            <p:nvPr/>
          </p:nvSpPr>
          <p:spPr bwMode="auto">
            <a:xfrm>
              <a:off x="5581" y="2337"/>
              <a:ext cx="693" cy="693"/>
            </a:xfrm>
            <a:custGeom>
              <a:avLst/>
              <a:gdLst>
                <a:gd name="T0" fmla="*/ 0 w 693"/>
                <a:gd name="T1" fmla="*/ 0 h 693"/>
                <a:gd name="T2" fmla="*/ 96 w 693"/>
                <a:gd name="T3" fmla="*/ 11 h 693"/>
                <a:gd name="T4" fmla="*/ 189 w 693"/>
                <a:gd name="T5" fmla="*/ 34 h 693"/>
                <a:gd name="T6" fmla="*/ 281 w 693"/>
                <a:gd name="T7" fmla="*/ 73 h 693"/>
                <a:gd name="T8" fmla="*/ 366 w 693"/>
                <a:gd name="T9" fmla="*/ 123 h 693"/>
                <a:gd name="T10" fmla="*/ 443 w 693"/>
                <a:gd name="T11" fmla="*/ 180 h 693"/>
                <a:gd name="T12" fmla="*/ 512 w 693"/>
                <a:gd name="T13" fmla="*/ 250 h 693"/>
                <a:gd name="T14" fmla="*/ 570 w 693"/>
                <a:gd name="T15" fmla="*/ 327 h 693"/>
                <a:gd name="T16" fmla="*/ 620 w 693"/>
                <a:gd name="T17" fmla="*/ 411 h 693"/>
                <a:gd name="T18" fmla="*/ 655 w 693"/>
                <a:gd name="T19" fmla="*/ 500 h 693"/>
                <a:gd name="T20" fmla="*/ 682 w 693"/>
                <a:gd name="T21" fmla="*/ 596 h 693"/>
                <a:gd name="T22" fmla="*/ 693 w 693"/>
                <a:gd name="T23" fmla="*/ 693 h 6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93"/>
                <a:gd name="T37" fmla="*/ 0 h 693"/>
                <a:gd name="T38" fmla="*/ 693 w 693"/>
                <a:gd name="T39" fmla="*/ 693 h 6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93" h="693">
                  <a:moveTo>
                    <a:pt x="0" y="0"/>
                  </a:moveTo>
                  <a:lnTo>
                    <a:pt x="96" y="11"/>
                  </a:lnTo>
                  <a:lnTo>
                    <a:pt x="189" y="34"/>
                  </a:lnTo>
                  <a:lnTo>
                    <a:pt x="281" y="73"/>
                  </a:lnTo>
                  <a:lnTo>
                    <a:pt x="366" y="123"/>
                  </a:lnTo>
                  <a:lnTo>
                    <a:pt x="443" y="180"/>
                  </a:lnTo>
                  <a:lnTo>
                    <a:pt x="512" y="250"/>
                  </a:lnTo>
                  <a:lnTo>
                    <a:pt x="570" y="327"/>
                  </a:lnTo>
                  <a:lnTo>
                    <a:pt x="620" y="411"/>
                  </a:lnTo>
                  <a:lnTo>
                    <a:pt x="655" y="500"/>
                  </a:lnTo>
                  <a:lnTo>
                    <a:pt x="682" y="596"/>
                  </a:lnTo>
                  <a:lnTo>
                    <a:pt x="693" y="693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1" name="Freeform 104"/>
            <p:cNvSpPr>
              <a:spLocks/>
            </p:cNvSpPr>
            <p:nvPr/>
          </p:nvSpPr>
          <p:spPr bwMode="auto">
            <a:xfrm>
              <a:off x="5581" y="3030"/>
              <a:ext cx="693" cy="692"/>
            </a:xfrm>
            <a:custGeom>
              <a:avLst/>
              <a:gdLst>
                <a:gd name="T0" fmla="*/ 693 w 693"/>
                <a:gd name="T1" fmla="*/ 0 h 692"/>
                <a:gd name="T2" fmla="*/ 655 w 693"/>
                <a:gd name="T3" fmla="*/ 103 h 692"/>
                <a:gd name="T4" fmla="*/ 605 w 693"/>
                <a:gd name="T5" fmla="*/ 207 h 692"/>
                <a:gd name="T6" fmla="*/ 543 w 693"/>
                <a:gd name="T7" fmla="*/ 304 h 692"/>
                <a:gd name="T8" fmla="*/ 470 w 693"/>
                <a:gd name="T9" fmla="*/ 392 h 692"/>
                <a:gd name="T10" fmla="*/ 393 w 693"/>
                <a:gd name="T11" fmla="*/ 469 h 692"/>
                <a:gd name="T12" fmla="*/ 304 w 693"/>
                <a:gd name="T13" fmla="*/ 542 h 692"/>
                <a:gd name="T14" fmla="*/ 208 w 693"/>
                <a:gd name="T15" fmla="*/ 604 h 692"/>
                <a:gd name="T16" fmla="*/ 104 w 693"/>
                <a:gd name="T17" fmla="*/ 654 h 692"/>
                <a:gd name="T18" fmla="*/ 0 w 693"/>
                <a:gd name="T19" fmla="*/ 692 h 6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3"/>
                <a:gd name="T31" fmla="*/ 0 h 692"/>
                <a:gd name="T32" fmla="*/ 693 w 693"/>
                <a:gd name="T33" fmla="*/ 692 h 6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3" h="692">
                  <a:moveTo>
                    <a:pt x="693" y="0"/>
                  </a:moveTo>
                  <a:lnTo>
                    <a:pt x="655" y="103"/>
                  </a:lnTo>
                  <a:lnTo>
                    <a:pt x="605" y="207"/>
                  </a:lnTo>
                  <a:lnTo>
                    <a:pt x="543" y="304"/>
                  </a:lnTo>
                  <a:lnTo>
                    <a:pt x="470" y="392"/>
                  </a:lnTo>
                  <a:lnTo>
                    <a:pt x="393" y="469"/>
                  </a:lnTo>
                  <a:lnTo>
                    <a:pt x="304" y="542"/>
                  </a:lnTo>
                  <a:lnTo>
                    <a:pt x="208" y="604"/>
                  </a:lnTo>
                  <a:lnTo>
                    <a:pt x="104" y="654"/>
                  </a:lnTo>
                  <a:lnTo>
                    <a:pt x="0" y="692"/>
                  </a:lnTo>
                </a:path>
              </a:pathLst>
            </a:custGeom>
            <a:noFill/>
            <a:ln w="254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 sz="1200"/>
            </a:p>
          </p:txBody>
        </p:sp>
        <p:sp>
          <p:nvSpPr>
            <p:cNvPr id="70672" name="Rectangle 105"/>
            <p:cNvSpPr>
              <a:spLocks noChangeArrowheads="1"/>
            </p:cNvSpPr>
            <p:nvPr/>
          </p:nvSpPr>
          <p:spPr bwMode="auto">
            <a:xfrm>
              <a:off x="5527" y="2063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3" name="Rectangle 106"/>
            <p:cNvSpPr>
              <a:spLocks noChangeArrowheads="1"/>
            </p:cNvSpPr>
            <p:nvPr/>
          </p:nvSpPr>
          <p:spPr bwMode="auto">
            <a:xfrm>
              <a:off x="4660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74" name="Rectangle 107"/>
            <p:cNvSpPr>
              <a:spLocks noChangeArrowheads="1"/>
            </p:cNvSpPr>
            <p:nvPr/>
          </p:nvSpPr>
          <p:spPr bwMode="auto">
            <a:xfrm>
              <a:off x="6394" y="2910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75" name="Rectangle 108"/>
            <p:cNvSpPr>
              <a:spLocks noChangeArrowheads="1"/>
            </p:cNvSpPr>
            <p:nvPr/>
          </p:nvSpPr>
          <p:spPr bwMode="auto">
            <a:xfrm>
              <a:off x="5527" y="3757"/>
              <a:ext cx="193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76" name="Rectangle 109"/>
            <p:cNvSpPr>
              <a:spLocks noChangeArrowheads="1"/>
            </p:cNvSpPr>
            <p:nvPr/>
          </p:nvSpPr>
          <p:spPr bwMode="auto">
            <a:xfrm>
              <a:off x="5146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7" name="Rectangle 110"/>
            <p:cNvSpPr>
              <a:spLocks noChangeArrowheads="1"/>
            </p:cNvSpPr>
            <p:nvPr/>
          </p:nvSpPr>
          <p:spPr bwMode="auto">
            <a:xfrm>
              <a:off x="5253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1</a:t>
              </a:r>
              <a:endParaRPr lang="en-US" sz="1200"/>
            </a:p>
          </p:txBody>
        </p:sp>
        <p:sp>
          <p:nvSpPr>
            <p:cNvPr id="70678" name="Rectangle 111"/>
            <p:cNvSpPr>
              <a:spLocks noChangeArrowheads="1"/>
            </p:cNvSpPr>
            <p:nvPr/>
          </p:nvSpPr>
          <p:spPr bwMode="auto">
            <a:xfrm>
              <a:off x="5361" y="2756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79" name="Rectangle 112"/>
            <p:cNvSpPr>
              <a:spLocks noChangeArrowheads="1"/>
            </p:cNvSpPr>
            <p:nvPr/>
          </p:nvSpPr>
          <p:spPr bwMode="auto">
            <a:xfrm>
              <a:off x="5469" y="28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2</a:t>
              </a:r>
              <a:endParaRPr lang="en-US" sz="1200"/>
            </a:p>
          </p:txBody>
        </p:sp>
        <p:sp>
          <p:nvSpPr>
            <p:cNvPr id="70680" name="Rectangle 113"/>
            <p:cNvSpPr>
              <a:spLocks noChangeArrowheads="1"/>
            </p:cNvSpPr>
            <p:nvPr/>
          </p:nvSpPr>
          <p:spPr bwMode="auto">
            <a:xfrm>
              <a:off x="5623" y="2564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1" name="Rectangle 114"/>
            <p:cNvSpPr>
              <a:spLocks noChangeArrowheads="1"/>
            </p:cNvSpPr>
            <p:nvPr/>
          </p:nvSpPr>
          <p:spPr bwMode="auto">
            <a:xfrm>
              <a:off x="5731" y="2683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3</a:t>
              </a:r>
              <a:endParaRPr lang="en-US" sz="1200"/>
            </a:p>
          </p:txBody>
        </p:sp>
        <p:sp>
          <p:nvSpPr>
            <p:cNvPr id="70682" name="Rectangle 115"/>
            <p:cNvSpPr>
              <a:spLocks noChangeArrowheads="1"/>
            </p:cNvSpPr>
            <p:nvPr/>
          </p:nvSpPr>
          <p:spPr bwMode="auto">
            <a:xfrm>
              <a:off x="6055" y="237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3" name="Rectangle 116"/>
            <p:cNvSpPr>
              <a:spLocks noChangeArrowheads="1"/>
            </p:cNvSpPr>
            <p:nvPr/>
          </p:nvSpPr>
          <p:spPr bwMode="auto">
            <a:xfrm>
              <a:off x="6162" y="2491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4</a:t>
              </a:r>
              <a:endParaRPr lang="en-US" sz="1200"/>
            </a:p>
          </p:txBody>
        </p:sp>
        <p:sp>
          <p:nvSpPr>
            <p:cNvPr id="70684" name="Rectangle 117"/>
            <p:cNvSpPr>
              <a:spLocks noChangeArrowheads="1"/>
            </p:cNvSpPr>
            <p:nvPr/>
          </p:nvSpPr>
          <p:spPr bwMode="auto">
            <a:xfrm>
              <a:off x="5015" y="3257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5" name="Rectangle 118"/>
            <p:cNvSpPr>
              <a:spLocks noChangeArrowheads="1"/>
            </p:cNvSpPr>
            <p:nvPr/>
          </p:nvSpPr>
          <p:spPr bwMode="auto">
            <a:xfrm>
              <a:off x="5122" y="3376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5</a:t>
              </a:r>
              <a:endParaRPr lang="en-US" sz="1200"/>
            </a:p>
          </p:txBody>
        </p:sp>
        <p:sp>
          <p:nvSpPr>
            <p:cNvPr id="70686" name="Rectangle 119"/>
            <p:cNvSpPr>
              <a:spLocks noChangeArrowheads="1"/>
            </p:cNvSpPr>
            <p:nvPr/>
          </p:nvSpPr>
          <p:spPr bwMode="auto">
            <a:xfrm>
              <a:off x="5623" y="3103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>
                  <a:solidFill>
                    <a:srgbClr val="000000"/>
                  </a:solidFill>
                </a:rPr>
                <a:t>e</a:t>
              </a:r>
              <a:endParaRPr lang="en-US" sz="1200"/>
            </a:p>
          </p:txBody>
        </p:sp>
        <p:sp>
          <p:nvSpPr>
            <p:cNvPr id="70687" name="Rectangle 120"/>
            <p:cNvSpPr>
              <a:spLocks noChangeArrowheads="1"/>
            </p:cNvSpPr>
            <p:nvPr/>
          </p:nvSpPr>
          <p:spPr bwMode="auto">
            <a:xfrm>
              <a:off x="5731" y="3222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6</a:t>
              </a:r>
              <a:endParaRPr lang="en-US" sz="1200"/>
            </a:p>
          </p:txBody>
        </p:sp>
        <p:sp>
          <p:nvSpPr>
            <p:cNvPr id="70688" name="Rectangle 121"/>
            <p:cNvSpPr>
              <a:spLocks noChangeArrowheads="1"/>
            </p:cNvSpPr>
            <p:nvPr/>
          </p:nvSpPr>
          <p:spPr bwMode="auto">
            <a:xfrm>
              <a:off x="6055" y="3411"/>
              <a:ext cx="193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i="1" dirty="0">
                  <a:solidFill>
                    <a:srgbClr val="000000"/>
                  </a:solidFill>
                </a:rPr>
                <a:t>e</a:t>
              </a:r>
              <a:endParaRPr lang="en-US" sz="1200" dirty="0"/>
            </a:p>
          </p:txBody>
        </p:sp>
        <p:sp>
          <p:nvSpPr>
            <p:cNvPr id="70689" name="Rectangle 122"/>
            <p:cNvSpPr>
              <a:spLocks noChangeArrowheads="1"/>
            </p:cNvSpPr>
            <p:nvPr/>
          </p:nvSpPr>
          <p:spPr bwMode="auto">
            <a:xfrm>
              <a:off x="6162" y="3530"/>
              <a:ext cx="131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>
                  <a:solidFill>
                    <a:srgbClr val="000000"/>
                  </a:solidFill>
                </a:rPr>
                <a:t>7</a:t>
              </a:r>
              <a:endParaRPr lang="en-US" sz="1200"/>
            </a:p>
          </p:txBody>
        </p:sp>
      </p:grpSp>
      <p:sp>
        <p:nvSpPr>
          <p:cNvPr id="34" name="Content Placeholder 3"/>
          <p:cNvSpPr txBox="1">
            <a:spLocks/>
          </p:cNvSpPr>
          <p:nvPr/>
        </p:nvSpPr>
        <p:spPr bwMode="auto">
          <a:xfrm>
            <a:off x="2428875" y="1714500"/>
            <a:ext cx="635793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3200" dirty="0" err="1">
                <a:latin typeface="+mn-lt"/>
              </a:rPr>
              <a:t>Pada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>
                <a:latin typeface="+mn-lt"/>
              </a:rPr>
              <a:t>G</a:t>
            </a:r>
            <a:r>
              <a:rPr lang="en-US" sz="3200" baseline="-25000" dirty="0">
                <a:latin typeface="+mn-lt"/>
              </a:rPr>
              <a:t>2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sisi</a:t>
            </a:r>
            <a:r>
              <a:rPr lang="en-US" sz="3200" dirty="0">
                <a:latin typeface="+mn-lt"/>
              </a:rPr>
              <a:t>  </a:t>
            </a:r>
            <a:r>
              <a:rPr lang="en-US" sz="3200" b="1" i="1" dirty="0">
                <a:latin typeface="+mn-lt"/>
              </a:rPr>
              <a:t>e</a:t>
            </a:r>
            <a:r>
              <a:rPr lang="en-US" sz="3200" b="1" baseline="-25000" dirty="0">
                <a:latin typeface="+mn-lt"/>
              </a:rPr>
              <a:t>3</a:t>
            </a:r>
            <a:r>
              <a:rPr lang="en-US" sz="3200" b="1" dirty="0">
                <a:latin typeface="+mn-lt"/>
              </a:rPr>
              <a:t> = (1, 3) </a:t>
            </a:r>
            <a:r>
              <a:rPr lang="en-US" sz="3200" b="1" dirty="0" err="1">
                <a:latin typeface="+mn-lt"/>
              </a:rPr>
              <a:t>dan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sisi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i="1" dirty="0">
                <a:latin typeface="+mn-lt"/>
              </a:rPr>
              <a:t>e</a:t>
            </a:r>
            <a:r>
              <a:rPr lang="en-US" sz="3200" b="1" baseline="-25000" dirty="0">
                <a:latin typeface="+mn-lt"/>
              </a:rPr>
              <a:t>4</a:t>
            </a:r>
            <a:r>
              <a:rPr lang="en-US" sz="3200" b="1" dirty="0">
                <a:latin typeface="+mn-lt"/>
              </a:rPr>
              <a:t> = (1, 3)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dinamakan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sisi-ganda</a:t>
            </a:r>
            <a:r>
              <a:rPr lang="en-US" sz="3200" dirty="0">
                <a:latin typeface="+mn-lt"/>
              </a:rPr>
              <a:t> (</a:t>
            </a:r>
            <a:r>
              <a:rPr lang="en-US" sz="3200" i="1" dirty="0">
                <a:latin typeface="+mn-lt"/>
              </a:rPr>
              <a:t>multiple edges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atau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 err="1">
                <a:latin typeface="+mn-lt"/>
              </a:rPr>
              <a:t>paralel</a:t>
            </a:r>
            <a:r>
              <a:rPr lang="en-US" sz="3200" i="1" dirty="0">
                <a:latin typeface="+mn-lt"/>
              </a:rPr>
              <a:t> edges</a:t>
            </a:r>
            <a:r>
              <a:rPr lang="en-US" sz="3200" dirty="0">
                <a:latin typeface="+mn-lt"/>
              </a:rPr>
              <a:t>) </a:t>
            </a:r>
            <a:r>
              <a:rPr lang="en-US" sz="3200" dirty="0" err="1">
                <a:latin typeface="+mn-lt"/>
              </a:rPr>
              <a:t>karena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kedua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ini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menghubungi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dua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buah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yang </a:t>
            </a:r>
            <a:r>
              <a:rPr lang="en-US" sz="3200" dirty="0" err="1">
                <a:latin typeface="+mn-lt"/>
              </a:rPr>
              <a:t>sama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yaitu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1 </a:t>
            </a:r>
            <a:r>
              <a:rPr lang="en-US" sz="3200" dirty="0" err="1">
                <a:latin typeface="+mn-lt"/>
              </a:rPr>
              <a:t>dan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simpul</a:t>
            </a:r>
            <a:r>
              <a:rPr lang="en-US" sz="3200" dirty="0">
                <a:latin typeface="+mn-lt"/>
              </a:rPr>
              <a:t> 3.</a:t>
            </a:r>
          </a:p>
        </p:txBody>
      </p:sp>
      <p:sp>
        <p:nvSpPr>
          <p:cNvPr id="70660" name="Rectangle 34"/>
          <p:cNvSpPr>
            <a:spLocks noChangeArrowheads="1"/>
          </p:cNvSpPr>
          <p:nvPr/>
        </p:nvSpPr>
        <p:spPr bwMode="auto">
          <a:xfrm>
            <a:off x="979488" y="4059238"/>
            <a:ext cx="449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G</a:t>
            </a:r>
            <a:r>
              <a:rPr lang="en-US" b="1" baseline="-25000"/>
              <a:t>2</a:t>
            </a:r>
            <a:endParaRPr lang="en-US"/>
          </a:p>
        </p:txBody>
      </p:sp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06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707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829444" cy="46863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sederhana</a:t>
            </a:r>
            <a:r>
              <a:rPr lang="en-US" b="1" dirty="0" smtClean="0">
                <a:solidFill>
                  <a:srgbClr val="FF0000"/>
                </a:solidFill>
              </a:rPr>
              <a:t> (simple graph)</a:t>
            </a:r>
          </a:p>
          <a:p>
            <a:pPr marL="514350" indent="-514350">
              <a:buNone/>
              <a:defRPr/>
            </a:pPr>
            <a:r>
              <a:rPr lang="en-US" dirty="0" smtClean="0"/>
              <a:t>Graf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 </a:t>
            </a:r>
            <a:r>
              <a:rPr lang="en-US" b="1" dirty="0" err="1" smtClean="0"/>
              <a:t>gelang</a:t>
            </a:r>
            <a:r>
              <a:rPr lang="en-US" dirty="0" smtClean="0"/>
              <a:t> </a:t>
            </a:r>
          </a:p>
          <a:p>
            <a:pPr marL="514350" indent="-514350">
              <a:buNone/>
              <a:defRPr/>
            </a:pPr>
            <a:r>
              <a:rPr lang="en-US" dirty="0" err="1" smtClean="0"/>
              <a:t>maupun</a:t>
            </a:r>
            <a:r>
              <a:rPr lang="en-US" dirty="0" smtClean="0"/>
              <a:t>  </a:t>
            </a:r>
            <a:r>
              <a:rPr lang="en-US" b="1" dirty="0" err="1" smtClean="0"/>
              <a:t>sisi-ganda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Graf </a:t>
            </a:r>
            <a:r>
              <a:rPr lang="en-US" b="1" dirty="0" err="1" smtClean="0">
                <a:solidFill>
                  <a:srgbClr val="FF0000"/>
                </a:solidFill>
              </a:rPr>
              <a:t>tak-sederhana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unsimple</a:t>
            </a:r>
            <a:r>
              <a:rPr lang="en-US" i="1" dirty="0" smtClean="0">
                <a:solidFill>
                  <a:srgbClr val="FF0000"/>
                </a:solidFill>
              </a:rPr>
              <a:t>-graph</a:t>
            </a:r>
            <a:r>
              <a:rPr lang="en-US" dirty="0" smtClean="0">
                <a:solidFill>
                  <a:srgbClr val="FF0000"/>
                </a:solidFill>
              </a:rPr>
              <a:t>).</a:t>
            </a:r>
            <a:endParaRPr lang="id-ID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Graf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b="1" dirty="0" err="1" smtClean="0"/>
              <a:t>sisi</a:t>
            </a:r>
            <a:r>
              <a:rPr lang="en-US" b="1" dirty="0" smtClean="0"/>
              <a:t> </a:t>
            </a:r>
            <a:r>
              <a:rPr lang="en-US" b="1" dirty="0" err="1" smtClean="0"/>
              <a:t>ganda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gelang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tak-sederhana</a:t>
            </a:r>
            <a:r>
              <a:rPr lang="en-US" dirty="0" smtClean="0"/>
              <a:t> (</a:t>
            </a:r>
            <a:r>
              <a:rPr lang="en-US" i="1" dirty="0" err="1" smtClean="0"/>
              <a:t>unsimple</a:t>
            </a:r>
            <a:r>
              <a:rPr lang="en-US" i="1" dirty="0" smtClean="0"/>
              <a:t> graph</a:t>
            </a:r>
            <a:r>
              <a:rPr lang="en-US" dirty="0" smtClean="0"/>
              <a:t>)</a:t>
            </a:r>
            <a:endParaRPr lang="id-ID" dirty="0" smtClean="0"/>
          </a:p>
          <a:p>
            <a:pPr marL="514350" indent="-514350">
              <a:buNone/>
              <a:defRPr/>
            </a:pPr>
            <a:endParaRPr lang="en-US" b="1" dirty="0" smtClean="0"/>
          </a:p>
          <a:p>
            <a:pPr marL="514350" indent="-514350">
              <a:buNone/>
              <a:defRPr/>
            </a:pPr>
            <a:endParaRPr lang="id-ID" b="1" dirty="0" smtClean="0"/>
          </a:p>
          <a:p>
            <a:pPr marL="914400" lvl="1" indent="-514350">
              <a:buNone/>
              <a:defRPr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grpSp>
        <p:nvGrpSpPr>
          <p:cNvPr id="72708" name="Group 19"/>
          <p:cNvGrpSpPr>
            <a:grpSpLocks/>
          </p:cNvGrpSpPr>
          <p:nvPr/>
        </p:nvGrpSpPr>
        <p:grpSpPr bwMode="auto">
          <a:xfrm>
            <a:off x="6858000" y="1416052"/>
            <a:ext cx="2286000" cy="2298700"/>
            <a:chOff x="6857984" y="4286256"/>
            <a:chExt cx="2286016" cy="2298158"/>
          </a:xfrm>
        </p:grpSpPr>
        <p:grpSp>
          <p:nvGrpSpPr>
            <p:cNvPr id="72710" name="Group 79"/>
            <p:cNvGrpSpPr>
              <a:grpSpLocks/>
            </p:cNvGrpSpPr>
            <p:nvPr/>
          </p:nvGrpSpPr>
          <p:grpSpPr bwMode="auto">
            <a:xfrm>
              <a:off x="6857984" y="4286256"/>
              <a:ext cx="2286016" cy="2000264"/>
              <a:chOff x="2233" y="2063"/>
              <a:chExt cx="1927" cy="1971"/>
            </a:xfrm>
          </p:grpSpPr>
          <p:sp>
            <p:nvSpPr>
              <p:cNvPr id="72712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3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4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5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6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7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8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19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0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2721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/>
              </a:p>
            </p:txBody>
          </p:sp>
          <p:sp>
            <p:nvSpPr>
              <p:cNvPr id="72722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72723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/>
              </a:p>
            </p:txBody>
          </p:sp>
          <p:sp>
            <p:nvSpPr>
              <p:cNvPr id="72724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/>
              </a:p>
            </p:txBody>
          </p:sp>
        </p:grpSp>
        <p:sp>
          <p:nvSpPr>
            <p:cNvPr id="72711" name="Rectangle 18"/>
            <p:cNvSpPr>
              <a:spLocks noChangeArrowheads="1"/>
            </p:cNvSpPr>
            <p:nvPr/>
          </p:nvSpPr>
          <p:spPr bwMode="auto">
            <a:xfrm>
              <a:off x="7715240" y="6215082"/>
              <a:ext cx="44916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/>
                <a:t>G</a:t>
              </a:r>
              <a:r>
                <a:rPr lang="en-US" b="1" baseline="-25000"/>
                <a:t>1</a:t>
              </a:r>
              <a:endParaRPr lang="en-US"/>
            </a:p>
          </p:txBody>
        </p:sp>
      </p:grpSp>
      <p:grpSp>
        <p:nvGrpSpPr>
          <p:cNvPr id="20" name="Group 3"/>
          <p:cNvGrpSpPr>
            <a:grpSpLocks/>
          </p:cNvGrpSpPr>
          <p:nvPr/>
        </p:nvGrpSpPr>
        <p:grpSpPr bwMode="auto">
          <a:xfrm>
            <a:off x="6786602" y="3664217"/>
            <a:ext cx="1928802" cy="2265113"/>
            <a:chOff x="214258" y="4000499"/>
            <a:chExt cx="1928816" cy="2265128"/>
          </a:xfrm>
        </p:grpSpPr>
        <p:grpSp>
          <p:nvGrpSpPr>
            <p:cNvPr id="21" name="Group 93"/>
            <p:cNvGrpSpPr>
              <a:grpSpLocks/>
            </p:cNvGrpSpPr>
            <p:nvPr/>
          </p:nvGrpSpPr>
          <p:grpSpPr bwMode="auto">
            <a:xfrm>
              <a:off x="214258" y="4000499"/>
              <a:ext cx="1928816" cy="1928821"/>
              <a:chOff x="4660" y="2063"/>
              <a:chExt cx="1927" cy="1971"/>
            </a:xfrm>
          </p:grpSpPr>
          <p:sp>
            <p:nvSpPr>
              <p:cNvPr id="23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5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6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7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29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0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1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3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34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35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36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37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38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39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40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1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42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3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44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5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4</a:t>
                </a:r>
                <a:endParaRPr lang="en-US" sz="1200" dirty="0"/>
              </a:p>
            </p:txBody>
          </p:sp>
          <p:sp>
            <p:nvSpPr>
              <p:cNvPr id="46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7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48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49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50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51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</p:grp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908128" y="5988626"/>
              <a:ext cx="362603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2</a:t>
              </a:r>
              <a:endParaRPr lang="en-US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Jenis-Jenis Graf</a:t>
            </a:r>
            <a:endParaRPr lang="id-ID" dirty="0"/>
          </a:p>
        </p:txBody>
      </p:sp>
      <p:sp>
        <p:nvSpPr>
          <p:cNvPr id="7475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3. Graf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tak-berarah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smtClean="0">
                <a:solidFill>
                  <a:srgbClr val="FF0000"/>
                </a:solidFill>
              </a:rPr>
              <a:t>undirected graph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id-ID" dirty="0" smtClean="0">
              <a:solidFill>
                <a:srgbClr val="FF0000"/>
              </a:solidFill>
            </a:endParaRPr>
          </a:p>
          <a:p>
            <a:pPr marL="571500" indent="-514350">
              <a:buNone/>
            </a:pPr>
            <a:r>
              <a:rPr lang="en-US" dirty="0" smtClean="0"/>
              <a:t>Graf yang </a:t>
            </a:r>
            <a:r>
              <a:rPr lang="en-US" dirty="0" err="1" smtClean="0"/>
              <a:t>sisinya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</a:p>
          <a:p>
            <a:pPr marL="571500" indent="-514350">
              <a:buNone/>
            </a:pP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tak-berarah</a:t>
            </a:r>
            <a:r>
              <a:rPr lang="en-US" dirty="0" smtClean="0"/>
              <a:t>. </a:t>
            </a:r>
          </a:p>
          <a:p>
            <a:endParaRPr lang="en-US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71868" y="3714752"/>
            <a:ext cx="1928802" cy="2265113"/>
            <a:chOff x="214258" y="4000499"/>
            <a:chExt cx="1928816" cy="2265128"/>
          </a:xfrm>
        </p:grpSpPr>
        <p:grpSp>
          <p:nvGrpSpPr>
            <p:cNvPr id="3" name="Group 93"/>
            <p:cNvGrpSpPr>
              <a:grpSpLocks/>
            </p:cNvGrpSpPr>
            <p:nvPr/>
          </p:nvGrpSpPr>
          <p:grpSpPr bwMode="auto">
            <a:xfrm>
              <a:off x="214258" y="4000499"/>
              <a:ext cx="1928816" cy="1928821"/>
              <a:chOff x="4660" y="2063"/>
              <a:chExt cx="1927" cy="1971"/>
            </a:xfrm>
          </p:grpSpPr>
          <p:sp>
            <p:nvSpPr>
              <p:cNvPr id="74809" name="Freeform 94"/>
              <p:cNvSpPr>
                <a:spLocks/>
              </p:cNvSpPr>
              <p:nvPr/>
            </p:nvSpPr>
            <p:spPr bwMode="auto">
              <a:xfrm>
                <a:off x="485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0" name="Freeform 95"/>
              <p:cNvSpPr>
                <a:spLocks/>
              </p:cNvSpPr>
              <p:nvPr/>
            </p:nvSpPr>
            <p:spPr bwMode="auto">
              <a:xfrm>
                <a:off x="5546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4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4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1" name="Freeform 96"/>
              <p:cNvSpPr>
                <a:spLocks/>
              </p:cNvSpPr>
              <p:nvPr/>
            </p:nvSpPr>
            <p:spPr bwMode="auto">
              <a:xfrm>
                <a:off x="5546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2" name="Freeform 97"/>
              <p:cNvSpPr>
                <a:spLocks/>
              </p:cNvSpPr>
              <p:nvPr/>
            </p:nvSpPr>
            <p:spPr bwMode="auto">
              <a:xfrm>
                <a:off x="623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3" name="Freeform 98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38 w 693"/>
                  <a:gd name="T3" fmla="*/ 103 h 693"/>
                  <a:gd name="T4" fmla="*/ 88 w 693"/>
                  <a:gd name="T5" fmla="*/ 207 h 693"/>
                  <a:gd name="T6" fmla="*/ 150 w 693"/>
                  <a:gd name="T7" fmla="*/ 304 h 693"/>
                  <a:gd name="T8" fmla="*/ 219 w 693"/>
                  <a:gd name="T9" fmla="*/ 392 h 693"/>
                  <a:gd name="T10" fmla="*/ 300 w 693"/>
                  <a:gd name="T11" fmla="*/ 469 h 693"/>
                  <a:gd name="T12" fmla="*/ 389 w 693"/>
                  <a:gd name="T13" fmla="*/ 542 h 693"/>
                  <a:gd name="T14" fmla="*/ 485 w 693"/>
                  <a:gd name="T15" fmla="*/ 604 h 693"/>
                  <a:gd name="T16" fmla="*/ 585 w 693"/>
                  <a:gd name="T17" fmla="*/ 654 h 693"/>
                  <a:gd name="T18" fmla="*/ 693 w 693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3"/>
                  <a:gd name="T32" fmla="*/ 693 w 693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3">
                    <a:moveTo>
                      <a:pt x="0" y="0"/>
                    </a:moveTo>
                    <a:lnTo>
                      <a:pt x="38" y="103"/>
                    </a:lnTo>
                    <a:lnTo>
                      <a:pt x="88" y="207"/>
                    </a:lnTo>
                    <a:lnTo>
                      <a:pt x="150" y="304"/>
                    </a:lnTo>
                    <a:lnTo>
                      <a:pt x="219" y="392"/>
                    </a:lnTo>
                    <a:lnTo>
                      <a:pt x="300" y="469"/>
                    </a:lnTo>
                    <a:lnTo>
                      <a:pt x="389" y="542"/>
                    </a:lnTo>
                    <a:lnTo>
                      <a:pt x="485" y="604"/>
                    </a:lnTo>
                    <a:lnTo>
                      <a:pt x="585" y="654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4" name="Freeform 99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585 w 693"/>
                  <a:gd name="T3" fmla="*/ 38 h 692"/>
                  <a:gd name="T4" fmla="*/ 485 w 693"/>
                  <a:gd name="T5" fmla="*/ 88 h 692"/>
                  <a:gd name="T6" fmla="*/ 389 w 693"/>
                  <a:gd name="T7" fmla="*/ 150 h 692"/>
                  <a:gd name="T8" fmla="*/ 300 w 693"/>
                  <a:gd name="T9" fmla="*/ 219 h 692"/>
                  <a:gd name="T10" fmla="*/ 219 w 693"/>
                  <a:gd name="T11" fmla="*/ 300 h 692"/>
                  <a:gd name="T12" fmla="*/ 150 w 693"/>
                  <a:gd name="T13" fmla="*/ 388 h 692"/>
                  <a:gd name="T14" fmla="*/ 88 w 693"/>
                  <a:gd name="T15" fmla="*/ 485 h 692"/>
                  <a:gd name="T16" fmla="*/ 38 w 693"/>
                  <a:gd name="T17" fmla="*/ 585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585" y="38"/>
                    </a:lnTo>
                    <a:lnTo>
                      <a:pt x="485" y="88"/>
                    </a:lnTo>
                    <a:lnTo>
                      <a:pt x="389" y="150"/>
                    </a:lnTo>
                    <a:lnTo>
                      <a:pt x="300" y="219"/>
                    </a:lnTo>
                    <a:lnTo>
                      <a:pt x="219" y="300"/>
                    </a:lnTo>
                    <a:lnTo>
                      <a:pt x="150" y="388"/>
                    </a:lnTo>
                    <a:lnTo>
                      <a:pt x="88" y="485"/>
                    </a:lnTo>
                    <a:lnTo>
                      <a:pt x="38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5" name="Line 100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694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6" name="Line 101"/>
              <p:cNvSpPr>
                <a:spLocks noChangeShapeType="1"/>
              </p:cNvSpPr>
              <p:nvPr/>
            </p:nvSpPr>
            <p:spPr bwMode="auto">
              <a:xfrm flipH="1">
                <a:off x="4887" y="2337"/>
                <a:ext cx="694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7" name="Line 102"/>
              <p:cNvSpPr>
                <a:spLocks noChangeShapeType="1"/>
              </p:cNvSpPr>
              <p:nvPr/>
            </p:nvSpPr>
            <p:spPr bwMode="auto">
              <a:xfrm>
                <a:off x="4887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8" name="Freeform 103"/>
              <p:cNvSpPr>
                <a:spLocks/>
              </p:cNvSpPr>
              <p:nvPr/>
            </p:nvSpPr>
            <p:spPr bwMode="auto">
              <a:xfrm>
                <a:off x="5581" y="2337"/>
                <a:ext cx="693" cy="693"/>
              </a:xfrm>
              <a:custGeom>
                <a:avLst/>
                <a:gdLst>
                  <a:gd name="T0" fmla="*/ 0 w 693"/>
                  <a:gd name="T1" fmla="*/ 0 h 693"/>
                  <a:gd name="T2" fmla="*/ 96 w 693"/>
                  <a:gd name="T3" fmla="*/ 11 h 693"/>
                  <a:gd name="T4" fmla="*/ 189 w 693"/>
                  <a:gd name="T5" fmla="*/ 34 h 693"/>
                  <a:gd name="T6" fmla="*/ 281 w 693"/>
                  <a:gd name="T7" fmla="*/ 73 h 693"/>
                  <a:gd name="T8" fmla="*/ 366 w 693"/>
                  <a:gd name="T9" fmla="*/ 123 h 693"/>
                  <a:gd name="T10" fmla="*/ 443 w 693"/>
                  <a:gd name="T11" fmla="*/ 180 h 693"/>
                  <a:gd name="T12" fmla="*/ 512 w 693"/>
                  <a:gd name="T13" fmla="*/ 250 h 693"/>
                  <a:gd name="T14" fmla="*/ 570 w 693"/>
                  <a:gd name="T15" fmla="*/ 327 h 693"/>
                  <a:gd name="T16" fmla="*/ 620 w 693"/>
                  <a:gd name="T17" fmla="*/ 411 h 693"/>
                  <a:gd name="T18" fmla="*/ 655 w 693"/>
                  <a:gd name="T19" fmla="*/ 500 h 693"/>
                  <a:gd name="T20" fmla="*/ 682 w 693"/>
                  <a:gd name="T21" fmla="*/ 596 h 693"/>
                  <a:gd name="T22" fmla="*/ 693 w 693"/>
                  <a:gd name="T23" fmla="*/ 693 h 69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93"/>
                  <a:gd name="T37" fmla="*/ 0 h 693"/>
                  <a:gd name="T38" fmla="*/ 693 w 693"/>
                  <a:gd name="T39" fmla="*/ 693 h 69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93" h="693">
                    <a:moveTo>
                      <a:pt x="0" y="0"/>
                    </a:moveTo>
                    <a:lnTo>
                      <a:pt x="96" y="11"/>
                    </a:lnTo>
                    <a:lnTo>
                      <a:pt x="189" y="34"/>
                    </a:lnTo>
                    <a:lnTo>
                      <a:pt x="281" y="73"/>
                    </a:lnTo>
                    <a:lnTo>
                      <a:pt x="366" y="123"/>
                    </a:lnTo>
                    <a:lnTo>
                      <a:pt x="443" y="180"/>
                    </a:lnTo>
                    <a:lnTo>
                      <a:pt x="512" y="250"/>
                    </a:lnTo>
                    <a:lnTo>
                      <a:pt x="570" y="327"/>
                    </a:lnTo>
                    <a:lnTo>
                      <a:pt x="620" y="411"/>
                    </a:lnTo>
                    <a:lnTo>
                      <a:pt x="655" y="500"/>
                    </a:lnTo>
                    <a:lnTo>
                      <a:pt x="682" y="596"/>
                    </a:lnTo>
                    <a:lnTo>
                      <a:pt x="693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19" name="Freeform 104"/>
              <p:cNvSpPr>
                <a:spLocks/>
              </p:cNvSpPr>
              <p:nvPr/>
            </p:nvSpPr>
            <p:spPr bwMode="auto">
              <a:xfrm>
                <a:off x="5581" y="3030"/>
                <a:ext cx="693" cy="692"/>
              </a:xfrm>
              <a:custGeom>
                <a:avLst/>
                <a:gdLst>
                  <a:gd name="T0" fmla="*/ 693 w 693"/>
                  <a:gd name="T1" fmla="*/ 0 h 692"/>
                  <a:gd name="T2" fmla="*/ 655 w 693"/>
                  <a:gd name="T3" fmla="*/ 103 h 692"/>
                  <a:gd name="T4" fmla="*/ 605 w 693"/>
                  <a:gd name="T5" fmla="*/ 207 h 692"/>
                  <a:gd name="T6" fmla="*/ 543 w 693"/>
                  <a:gd name="T7" fmla="*/ 304 h 692"/>
                  <a:gd name="T8" fmla="*/ 470 w 693"/>
                  <a:gd name="T9" fmla="*/ 392 h 692"/>
                  <a:gd name="T10" fmla="*/ 393 w 693"/>
                  <a:gd name="T11" fmla="*/ 469 h 692"/>
                  <a:gd name="T12" fmla="*/ 304 w 693"/>
                  <a:gd name="T13" fmla="*/ 542 h 692"/>
                  <a:gd name="T14" fmla="*/ 208 w 693"/>
                  <a:gd name="T15" fmla="*/ 604 h 692"/>
                  <a:gd name="T16" fmla="*/ 104 w 693"/>
                  <a:gd name="T17" fmla="*/ 654 h 692"/>
                  <a:gd name="T18" fmla="*/ 0 w 693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3"/>
                  <a:gd name="T31" fmla="*/ 0 h 692"/>
                  <a:gd name="T32" fmla="*/ 693 w 693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3" h="692">
                    <a:moveTo>
                      <a:pt x="693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3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4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820" name="Rectangle 105"/>
              <p:cNvSpPr>
                <a:spLocks noChangeArrowheads="1"/>
              </p:cNvSpPr>
              <p:nvPr/>
            </p:nvSpPr>
            <p:spPr bwMode="auto">
              <a:xfrm>
                <a:off x="5527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821" name="Rectangle 106"/>
              <p:cNvSpPr>
                <a:spLocks noChangeArrowheads="1"/>
              </p:cNvSpPr>
              <p:nvPr/>
            </p:nvSpPr>
            <p:spPr bwMode="auto">
              <a:xfrm>
                <a:off x="4660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822" name="Rectangle 107"/>
              <p:cNvSpPr>
                <a:spLocks noChangeArrowheads="1"/>
              </p:cNvSpPr>
              <p:nvPr/>
            </p:nvSpPr>
            <p:spPr bwMode="auto">
              <a:xfrm>
                <a:off x="6394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823" name="Rectangle 108"/>
              <p:cNvSpPr>
                <a:spLocks noChangeArrowheads="1"/>
              </p:cNvSpPr>
              <p:nvPr/>
            </p:nvSpPr>
            <p:spPr bwMode="auto">
              <a:xfrm>
                <a:off x="5527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824" name="Rectangle 109"/>
              <p:cNvSpPr>
                <a:spLocks noChangeArrowheads="1"/>
              </p:cNvSpPr>
              <p:nvPr/>
            </p:nvSpPr>
            <p:spPr bwMode="auto">
              <a:xfrm>
                <a:off x="5146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5" name="Rectangle 110"/>
              <p:cNvSpPr>
                <a:spLocks noChangeArrowheads="1"/>
              </p:cNvSpPr>
              <p:nvPr/>
            </p:nvSpPr>
            <p:spPr bwMode="auto">
              <a:xfrm>
                <a:off x="5253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826" name="Rectangle 111"/>
              <p:cNvSpPr>
                <a:spLocks noChangeArrowheads="1"/>
              </p:cNvSpPr>
              <p:nvPr/>
            </p:nvSpPr>
            <p:spPr bwMode="auto">
              <a:xfrm>
                <a:off x="5361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7" name="Rectangle 112"/>
              <p:cNvSpPr>
                <a:spLocks noChangeArrowheads="1"/>
              </p:cNvSpPr>
              <p:nvPr/>
            </p:nvSpPr>
            <p:spPr bwMode="auto">
              <a:xfrm>
                <a:off x="5469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828" name="Rectangle 113"/>
              <p:cNvSpPr>
                <a:spLocks noChangeArrowheads="1"/>
              </p:cNvSpPr>
              <p:nvPr/>
            </p:nvSpPr>
            <p:spPr bwMode="auto">
              <a:xfrm>
                <a:off x="5623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29" name="Rectangle 114"/>
              <p:cNvSpPr>
                <a:spLocks noChangeArrowheads="1"/>
              </p:cNvSpPr>
              <p:nvPr/>
            </p:nvSpPr>
            <p:spPr bwMode="auto">
              <a:xfrm>
                <a:off x="5731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dirty="0">
                    <a:solidFill>
                      <a:srgbClr val="000000"/>
                    </a:solidFill>
                  </a:rPr>
                  <a:t>3</a:t>
                </a:r>
                <a:endParaRPr lang="en-US" sz="1200" dirty="0"/>
              </a:p>
            </p:txBody>
          </p:sp>
          <p:sp>
            <p:nvSpPr>
              <p:cNvPr id="74830" name="Rectangle 115"/>
              <p:cNvSpPr>
                <a:spLocks noChangeArrowheads="1"/>
              </p:cNvSpPr>
              <p:nvPr/>
            </p:nvSpPr>
            <p:spPr bwMode="auto">
              <a:xfrm>
                <a:off x="6055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1" name="Rectangle 116"/>
              <p:cNvSpPr>
                <a:spLocks noChangeArrowheads="1"/>
              </p:cNvSpPr>
              <p:nvPr/>
            </p:nvSpPr>
            <p:spPr bwMode="auto">
              <a:xfrm>
                <a:off x="6162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832" name="Rectangle 117"/>
              <p:cNvSpPr>
                <a:spLocks noChangeArrowheads="1"/>
              </p:cNvSpPr>
              <p:nvPr/>
            </p:nvSpPr>
            <p:spPr bwMode="auto">
              <a:xfrm>
                <a:off x="5015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3" name="Rectangle 118"/>
              <p:cNvSpPr>
                <a:spLocks noChangeArrowheads="1"/>
              </p:cNvSpPr>
              <p:nvPr/>
            </p:nvSpPr>
            <p:spPr bwMode="auto">
              <a:xfrm>
                <a:off x="5122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4834" name="Rectangle 119"/>
              <p:cNvSpPr>
                <a:spLocks noChangeArrowheads="1"/>
              </p:cNvSpPr>
              <p:nvPr/>
            </p:nvSpPr>
            <p:spPr bwMode="auto">
              <a:xfrm>
                <a:off x="5623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5" name="Rectangle 120"/>
              <p:cNvSpPr>
                <a:spLocks noChangeArrowheads="1"/>
              </p:cNvSpPr>
              <p:nvPr/>
            </p:nvSpPr>
            <p:spPr bwMode="auto">
              <a:xfrm>
                <a:off x="5731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4836" name="Rectangle 121"/>
              <p:cNvSpPr>
                <a:spLocks noChangeArrowheads="1"/>
              </p:cNvSpPr>
              <p:nvPr/>
            </p:nvSpPr>
            <p:spPr bwMode="auto">
              <a:xfrm>
                <a:off x="6055" y="341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37" name="Rectangle 122"/>
              <p:cNvSpPr>
                <a:spLocks noChangeArrowheads="1"/>
              </p:cNvSpPr>
              <p:nvPr/>
            </p:nvSpPr>
            <p:spPr bwMode="auto">
              <a:xfrm>
                <a:off x="6162" y="35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</p:grpSp>
        <p:sp>
          <p:nvSpPr>
            <p:cNvPr id="74808" name="Rectangle 6"/>
            <p:cNvSpPr>
              <a:spLocks noChangeArrowheads="1"/>
            </p:cNvSpPr>
            <p:nvPr/>
          </p:nvSpPr>
          <p:spPr bwMode="auto">
            <a:xfrm>
              <a:off x="908128" y="5988626"/>
              <a:ext cx="362603" cy="277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2</a:t>
              </a:r>
              <a:endParaRPr lang="en-US" sz="1200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6143636" y="3500438"/>
            <a:ext cx="2571741" cy="2492028"/>
            <a:chOff x="428568" y="2000252"/>
            <a:chExt cx="2571759" cy="2491507"/>
          </a:xfrm>
        </p:grpSpPr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428568" y="2000252"/>
              <a:ext cx="2571759" cy="2286028"/>
              <a:chOff x="7087" y="2063"/>
              <a:chExt cx="2326" cy="1971"/>
            </a:xfrm>
          </p:grpSpPr>
          <p:sp>
            <p:nvSpPr>
              <p:cNvPr id="74775" name="Freeform 3"/>
              <p:cNvSpPr>
                <a:spLocks/>
              </p:cNvSpPr>
              <p:nvPr/>
            </p:nvSpPr>
            <p:spPr bwMode="auto">
              <a:xfrm>
                <a:off x="7279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6" name="Freeform 4"/>
              <p:cNvSpPr>
                <a:spLocks/>
              </p:cNvSpPr>
              <p:nvPr/>
            </p:nvSpPr>
            <p:spPr bwMode="auto">
              <a:xfrm>
                <a:off x="7973" y="2302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7" name="Freeform 5"/>
              <p:cNvSpPr>
                <a:spLocks/>
              </p:cNvSpPr>
              <p:nvPr/>
            </p:nvSpPr>
            <p:spPr bwMode="auto">
              <a:xfrm>
                <a:off x="7973" y="3688"/>
                <a:ext cx="69" cy="65"/>
              </a:xfrm>
              <a:custGeom>
                <a:avLst/>
                <a:gdLst>
                  <a:gd name="T0" fmla="*/ 0 w 69"/>
                  <a:gd name="T1" fmla="*/ 34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4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4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4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8" name="Freeform 6"/>
              <p:cNvSpPr>
                <a:spLocks/>
              </p:cNvSpPr>
              <p:nvPr/>
            </p:nvSpPr>
            <p:spPr bwMode="auto">
              <a:xfrm>
                <a:off x="8666" y="2995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3 w 70"/>
                  <a:gd name="T5" fmla="*/ 0 h 65"/>
                  <a:gd name="T6" fmla="*/ 46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6 w 70"/>
                  <a:gd name="T15" fmla="*/ 65 h 65"/>
                  <a:gd name="T16" fmla="*/ 23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79" name="Line 7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0" name="Freeform 8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39 w 694"/>
                  <a:gd name="T3" fmla="*/ 103 h 693"/>
                  <a:gd name="T4" fmla="*/ 89 w 694"/>
                  <a:gd name="T5" fmla="*/ 207 h 693"/>
                  <a:gd name="T6" fmla="*/ 151 w 694"/>
                  <a:gd name="T7" fmla="*/ 304 h 693"/>
                  <a:gd name="T8" fmla="*/ 220 w 694"/>
                  <a:gd name="T9" fmla="*/ 392 h 693"/>
                  <a:gd name="T10" fmla="*/ 301 w 694"/>
                  <a:gd name="T11" fmla="*/ 469 h 693"/>
                  <a:gd name="T12" fmla="*/ 390 w 694"/>
                  <a:gd name="T13" fmla="*/ 542 h 693"/>
                  <a:gd name="T14" fmla="*/ 486 w 694"/>
                  <a:gd name="T15" fmla="*/ 604 h 693"/>
                  <a:gd name="T16" fmla="*/ 586 w 694"/>
                  <a:gd name="T17" fmla="*/ 654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39" y="103"/>
                    </a:lnTo>
                    <a:lnTo>
                      <a:pt x="89" y="207"/>
                    </a:lnTo>
                    <a:lnTo>
                      <a:pt x="151" y="304"/>
                    </a:lnTo>
                    <a:lnTo>
                      <a:pt x="220" y="392"/>
                    </a:lnTo>
                    <a:lnTo>
                      <a:pt x="301" y="469"/>
                    </a:lnTo>
                    <a:lnTo>
                      <a:pt x="390" y="542"/>
                    </a:lnTo>
                    <a:lnTo>
                      <a:pt x="486" y="604"/>
                    </a:lnTo>
                    <a:lnTo>
                      <a:pt x="586" y="654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1" name="Freeform 9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586 w 694"/>
                  <a:gd name="T3" fmla="*/ 38 h 692"/>
                  <a:gd name="T4" fmla="*/ 486 w 694"/>
                  <a:gd name="T5" fmla="*/ 88 h 692"/>
                  <a:gd name="T6" fmla="*/ 390 w 694"/>
                  <a:gd name="T7" fmla="*/ 150 h 692"/>
                  <a:gd name="T8" fmla="*/ 301 w 694"/>
                  <a:gd name="T9" fmla="*/ 219 h 692"/>
                  <a:gd name="T10" fmla="*/ 220 w 694"/>
                  <a:gd name="T11" fmla="*/ 300 h 692"/>
                  <a:gd name="T12" fmla="*/ 151 w 694"/>
                  <a:gd name="T13" fmla="*/ 388 h 692"/>
                  <a:gd name="T14" fmla="*/ 89 w 694"/>
                  <a:gd name="T15" fmla="*/ 485 h 692"/>
                  <a:gd name="T16" fmla="*/ 39 w 694"/>
                  <a:gd name="T17" fmla="*/ 585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586" y="38"/>
                    </a:lnTo>
                    <a:lnTo>
                      <a:pt x="486" y="88"/>
                    </a:lnTo>
                    <a:lnTo>
                      <a:pt x="390" y="150"/>
                    </a:lnTo>
                    <a:lnTo>
                      <a:pt x="301" y="219"/>
                    </a:lnTo>
                    <a:lnTo>
                      <a:pt x="220" y="300"/>
                    </a:lnTo>
                    <a:lnTo>
                      <a:pt x="151" y="388"/>
                    </a:lnTo>
                    <a:lnTo>
                      <a:pt x="89" y="485"/>
                    </a:lnTo>
                    <a:lnTo>
                      <a:pt x="39" y="585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2" name="Line 10"/>
              <p:cNvSpPr>
                <a:spLocks noChangeShapeType="1"/>
              </p:cNvSpPr>
              <p:nvPr/>
            </p:nvSpPr>
            <p:spPr bwMode="auto">
              <a:xfrm flipH="1">
                <a:off x="731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3" name="Line 11"/>
              <p:cNvSpPr>
                <a:spLocks noChangeShapeType="1"/>
              </p:cNvSpPr>
              <p:nvPr/>
            </p:nvSpPr>
            <p:spPr bwMode="auto">
              <a:xfrm>
                <a:off x="7314" y="3030"/>
                <a:ext cx="1387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4" name="Freeform 12"/>
              <p:cNvSpPr>
                <a:spLocks/>
              </p:cNvSpPr>
              <p:nvPr/>
            </p:nvSpPr>
            <p:spPr bwMode="auto">
              <a:xfrm>
                <a:off x="8007" y="2337"/>
                <a:ext cx="694" cy="693"/>
              </a:xfrm>
              <a:custGeom>
                <a:avLst/>
                <a:gdLst>
                  <a:gd name="T0" fmla="*/ 0 w 694"/>
                  <a:gd name="T1" fmla="*/ 0 h 693"/>
                  <a:gd name="T2" fmla="*/ 104 w 694"/>
                  <a:gd name="T3" fmla="*/ 38 h 693"/>
                  <a:gd name="T4" fmla="*/ 208 w 694"/>
                  <a:gd name="T5" fmla="*/ 88 h 693"/>
                  <a:gd name="T6" fmla="*/ 305 w 694"/>
                  <a:gd name="T7" fmla="*/ 150 h 693"/>
                  <a:gd name="T8" fmla="*/ 393 w 694"/>
                  <a:gd name="T9" fmla="*/ 219 h 693"/>
                  <a:gd name="T10" fmla="*/ 470 w 694"/>
                  <a:gd name="T11" fmla="*/ 300 h 693"/>
                  <a:gd name="T12" fmla="*/ 544 w 694"/>
                  <a:gd name="T13" fmla="*/ 388 h 693"/>
                  <a:gd name="T14" fmla="*/ 605 w 694"/>
                  <a:gd name="T15" fmla="*/ 485 h 693"/>
                  <a:gd name="T16" fmla="*/ 655 w 694"/>
                  <a:gd name="T17" fmla="*/ 585 h 693"/>
                  <a:gd name="T18" fmla="*/ 694 w 694"/>
                  <a:gd name="T19" fmla="*/ 693 h 69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3"/>
                  <a:gd name="T32" fmla="*/ 694 w 694"/>
                  <a:gd name="T33" fmla="*/ 693 h 69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3">
                    <a:moveTo>
                      <a:pt x="0" y="0"/>
                    </a:moveTo>
                    <a:lnTo>
                      <a:pt x="104" y="38"/>
                    </a:lnTo>
                    <a:lnTo>
                      <a:pt x="208" y="88"/>
                    </a:lnTo>
                    <a:lnTo>
                      <a:pt x="305" y="150"/>
                    </a:lnTo>
                    <a:lnTo>
                      <a:pt x="393" y="219"/>
                    </a:lnTo>
                    <a:lnTo>
                      <a:pt x="470" y="300"/>
                    </a:lnTo>
                    <a:lnTo>
                      <a:pt x="544" y="388"/>
                    </a:lnTo>
                    <a:lnTo>
                      <a:pt x="605" y="485"/>
                    </a:lnTo>
                    <a:lnTo>
                      <a:pt x="655" y="585"/>
                    </a:lnTo>
                    <a:lnTo>
                      <a:pt x="694" y="693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5" name="Freeform 13"/>
              <p:cNvSpPr>
                <a:spLocks/>
              </p:cNvSpPr>
              <p:nvPr/>
            </p:nvSpPr>
            <p:spPr bwMode="auto">
              <a:xfrm>
                <a:off x="8007" y="3030"/>
                <a:ext cx="694" cy="692"/>
              </a:xfrm>
              <a:custGeom>
                <a:avLst/>
                <a:gdLst>
                  <a:gd name="T0" fmla="*/ 694 w 694"/>
                  <a:gd name="T1" fmla="*/ 0 h 692"/>
                  <a:gd name="T2" fmla="*/ 655 w 694"/>
                  <a:gd name="T3" fmla="*/ 103 h 692"/>
                  <a:gd name="T4" fmla="*/ 605 w 694"/>
                  <a:gd name="T5" fmla="*/ 207 h 692"/>
                  <a:gd name="T6" fmla="*/ 544 w 694"/>
                  <a:gd name="T7" fmla="*/ 304 h 692"/>
                  <a:gd name="T8" fmla="*/ 470 w 694"/>
                  <a:gd name="T9" fmla="*/ 392 h 692"/>
                  <a:gd name="T10" fmla="*/ 393 w 694"/>
                  <a:gd name="T11" fmla="*/ 469 h 692"/>
                  <a:gd name="T12" fmla="*/ 305 w 694"/>
                  <a:gd name="T13" fmla="*/ 542 h 692"/>
                  <a:gd name="T14" fmla="*/ 208 w 694"/>
                  <a:gd name="T15" fmla="*/ 604 h 692"/>
                  <a:gd name="T16" fmla="*/ 104 w 694"/>
                  <a:gd name="T17" fmla="*/ 654 h 692"/>
                  <a:gd name="T18" fmla="*/ 0 w 694"/>
                  <a:gd name="T19" fmla="*/ 692 h 6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94"/>
                  <a:gd name="T31" fmla="*/ 0 h 692"/>
                  <a:gd name="T32" fmla="*/ 694 w 694"/>
                  <a:gd name="T33" fmla="*/ 692 h 6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94" h="692">
                    <a:moveTo>
                      <a:pt x="694" y="0"/>
                    </a:moveTo>
                    <a:lnTo>
                      <a:pt x="655" y="103"/>
                    </a:lnTo>
                    <a:lnTo>
                      <a:pt x="605" y="207"/>
                    </a:lnTo>
                    <a:lnTo>
                      <a:pt x="544" y="304"/>
                    </a:lnTo>
                    <a:lnTo>
                      <a:pt x="470" y="392"/>
                    </a:lnTo>
                    <a:lnTo>
                      <a:pt x="393" y="469"/>
                    </a:lnTo>
                    <a:lnTo>
                      <a:pt x="305" y="542"/>
                    </a:lnTo>
                    <a:lnTo>
                      <a:pt x="208" y="604"/>
                    </a:lnTo>
                    <a:lnTo>
                      <a:pt x="104" y="654"/>
                    </a:lnTo>
                    <a:lnTo>
                      <a:pt x="0" y="692"/>
                    </a:lnTo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6" name="Freeform 14"/>
              <p:cNvSpPr>
                <a:spLocks/>
              </p:cNvSpPr>
              <p:nvPr/>
            </p:nvSpPr>
            <p:spPr bwMode="auto">
              <a:xfrm>
                <a:off x="8701" y="2814"/>
                <a:ext cx="389" cy="389"/>
              </a:xfrm>
              <a:custGeom>
                <a:avLst/>
                <a:gdLst>
                  <a:gd name="T0" fmla="*/ 0 w 389"/>
                  <a:gd name="T1" fmla="*/ 192 h 389"/>
                  <a:gd name="T2" fmla="*/ 8 w 389"/>
                  <a:gd name="T3" fmla="*/ 142 h 389"/>
                  <a:gd name="T4" fmla="*/ 27 w 389"/>
                  <a:gd name="T5" fmla="*/ 96 h 389"/>
                  <a:gd name="T6" fmla="*/ 58 w 389"/>
                  <a:gd name="T7" fmla="*/ 54 h 389"/>
                  <a:gd name="T8" fmla="*/ 96 w 389"/>
                  <a:gd name="T9" fmla="*/ 23 h 389"/>
                  <a:gd name="T10" fmla="*/ 142 w 389"/>
                  <a:gd name="T11" fmla="*/ 4 h 389"/>
                  <a:gd name="T12" fmla="*/ 192 w 389"/>
                  <a:gd name="T13" fmla="*/ 0 h 389"/>
                  <a:gd name="T14" fmla="*/ 246 w 389"/>
                  <a:gd name="T15" fmla="*/ 4 h 389"/>
                  <a:gd name="T16" fmla="*/ 293 w 389"/>
                  <a:gd name="T17" fmla="*/ 23 h 389"/>
                  <a:gd name="T18" fmla="*/ 331 w 389"/>
                  <a:gd name="T19" fmla="*/ 54 h 389"/>
                  <a:gd name="T20" fmla="*/ 362 w 389"/>
                  <a:gd name="T21" fmla="*/ 96 h 389"/>
                  <a:gd name="T22" fmla="*/ 381 w 389"/>
                  <a:gd name="T23" fmla="*/ 142 h 389"/>
                  <a:gd name="T24" fmla="*/ 389 w 389"/>
                  <a:gd name="T25" fmla="*/ 192 h 389"/>
                  <a:gd name="T26" fmla="*/ 381 w 389"/>
                  <a:gd name="T27" fmla="*/ 242 h 389"/>
                  <a:gd name="T28" fmla="*/ 362 w 389"/>
                  <a:gd name="T29" fmla="*/ 292 h 389"/>
                  <a:gd name="T30" fmla="*/ 331 w 389"/>
                  <a:gd name="T31" fmla="*/ 331 h 389"/>
                  <a:gd name="T32" fmla="*/ 293 w 389"/>
                  <a:gd name="T33" fmla="*/ 362 h 389"/>
                  <a:gd name="T34" fmla="*/ 246 w 389"/>
                  <a:gd name="T35" fmla="*/ 381 h 389"/>
                  <a:gd name="T36" fmla="*/ 192 w 389"/>
                  <a:gd name="T37" fmla="*/ 389 h 389"/>
                  <a:gd name="T38" fmla="*/ 142 w 389"/>
                  <a:gd name="T39" fmla="*/ 381 h 389"/>
                  <a:gd name="T40" fmla="*/ 96 w 389"/>
                  <a:gd name="T41" fmla="*/ 362 h 389"/>
                  <a:gd name="T42" fmla="*/ 58 w 389"/>
                  <a:gd name="T43" fmla="*/ 331 h 389"/>
                  <a:gd name="T44" fmla="*/ 27 w 389"/>
                  <a:gd name="T45" fmla="*/ 292 h 389"/>
                  <a:gd name="T46" fmla="*/ 8 w 389"/>
                  <a:gd name="T47" fmla="*/ 242 h 389"/>
                  <a:gd name="T48" fmla="*/ 0 w 389"/>
                  <a:gd name="T49" fmla="*/ 192 h 38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9"/>
                  <a:gd name="T76" fmla="*/ 0 h 389"/>
                  <a:gd name="T77" fmla="*/ 389 w 389"/>
                  <a:gd name="T78" fmla="*/ 389 h 38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9" h="389">
                    <a:moveTo>
                      <a:pt x="0" y="192"/>
                    </a:moveTo>
                    <a:lnTo>
                      <a:pt x="8" y="142"/>
                    </a:lnTo>
                    <a:lnTo>
                      <a:pt x="27" y="96"/>
                    </a:lnTo>
                    <a:lnTo>
                      <a:pt x="58" y="54"/>
                    </a:lnTo>
                    <a:lnTo>
                      <a:pt x="96" y="23"/>
                    </a:lnTo>
                    <a:lnTo>
                      <a:pt x="142" y="4"/>
                    </a:lnTo>
                    <a:lnTo>
                      <a:pt x="192" y="0"/>
                    </a:lnTo>
                    <a:lnTo>
                      <a:pt x="246" y="4"/>
                    </a:lnTo>
                    <a:lnTo>
                      <a:pt x="293" y="23"/>
                    </a:lnTo>
                    <a:lnTo>
                      <a:pt x="331" y="54"/>
                    </a:lnTo>
                    <a:lnTo>
                      <a:pt x="362" y="96"/>
                    </a:lnTo>
                    <a:lnTo>
                      <a:pt x="381" y="142"/>
                    </a:lnTo>
                    <a:lnTo>
                      <a:pt x="389" y="192"/>
                    </a:lnTo>
                    <a:lnTo>
                      <a:pt x="381" y="242"/>
                    </a:lnTo>
                    <a:lnTo>
                      <a:pt x="362" y="292"/>
                    </a:lnTo>
                    <a:lnTo>
                      <a:pt x="331" y="331"/>
                    </a:lnTo>
                    <a:lnTo>
                      <a:pt x="293" y="362"/>
                    </a:lnTo>
                    <a:lnTo>
                      <a:pt x="246" y="381"/>
                    </a:lnTo>
                    <a:lnTo>
                      <a:pt x="192" y="389"/>
                    </a:lnTo>
                    <a:lnTo>
                      <a:pt x="142" y="381"/>
                    </a:lnTo>
                    <a:lnTo>
                      <a:pt x="96" y="362"/>
                    </a:lnTo>
                    <a:lnTo>
                      <a:pt x="58" y="331"/>
                    </a:lnTo>
                    <a:lnTo>
                      <a:pt x="27" y="292"/>
                    </a:lnTo>
                    <a:lnTo>
                      <a:pt x="8" y="242"/>
                    </a:lnTo>
                    <a:lnTo>
                      <a:pt x="0" y="192"/>
                    </a:lnTo>
                    <a:close/>
                  </a:path>
                </a:pathLst>
              </a:cu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87" name="Rectangle 15"/>
              <p:cNvSpPr>
                <a:spLocks noChangeArrowheads="1"/>
              </p:cNvSpPr>
              <p:nvPr/>
            </p:nvSpPr>
            <p:spPr bwMode="auto">
              <a:xfrm>
                <a:off x="7954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88" name="Rectangle 16"/>
              <p:cNvSpPr>
                <a:spLocks noChangeArrowheads="1"/>
              </p:cNvSpPr>
              <p:nvPr/>
            </p:nvSpPr>
            <p:spPr bwMode="auto">
              <a:xfrm>
                <a:off x="708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89" name="Rectangle 17"/>
              <p:cNvSpPr>
                <a:spLocks noChangeArrowheads="1"/>
              </p:cNvSpPr>
              <p:nvPr/>
            </p:nvSpPr>
            <p:spPr bwMode="auto">
              <a:xfrm>
                <a:off x="7954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790" name="Rectangle 18"/>
              <p:cNvSpPr>
                <a:spLocks noChangeArrowheads="1"/>
              </p:cNvSpPr>
              <p:nvPr/>
            </p:nvSpPr>
            <p:spPr bwMode="auto">
              <a:xfrm>
                <a:off x="8647" y="310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91" name="Rectangle 19"/>
              <p:cNvSpPr>
                <a:spLocks noChangeArrowheads="1"/>
              </p:cNvSpPr>
              <p:nvPr/>
            </p:nvSpPr>
            <p:spPr bwMode="auto">
              <a:xfrm>
                <a:off x="7572" y="24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2" name="Rectangle 20"/>
              <p:cNvSpPr>
                <a:spLocks noChangeArrowheads="1"/>
              </p:cNvSpPr>
              <p:nvPr/>
            </p:nvSpPr>
            <p:spPr bwMode="auto">
              <a:xfrm>
                <a:off x="7680" y="252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93" name="Rectangle 21"/>
              <p:cNvSpPr>
                <a:spLocks noChangeArrowheads="1"/>
              </p:cNvSpPr>
              <p:nvPr/>
            </p:nvSpPr>
            <p:spPr bwMode="auto">
              <a:xfrm>
                <a:off x="7703" y="2756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4" name="Rectangle 22"/>
              <p:cNvSpPr>
                <a:spLocks noChangeArrowheads="1"/>
              </p:cNvSpPr>
              <p:nvPr/>
            </p:nvSpPr>
            <p:spPr bwMode="auto">
              <a:xfrm>
                <a:off x="7811" y="28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95" name="Rectangle 23"/>
              <p:cNvSpPr>
                <a:spLocks noChangeArrowheads="1"/>
              </p:cNvSpPr>
              <p:nvPr/>
            </p:nvSpPr>
            <p:spPr bwMode="auto">
              <a:xfrm>
                <a:off x="8050" y="2564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6" name="Rectangle 24"/>
              <p:cNvSpPr>
                <a:spLocks noChangeArrowheads="1"/>
              </p:cNvSpPr>
              <p:nvPr/>
            </p:nvSpPr>
            <p:spPr bwMode="auto">
              <a:xfrm>
                <a:off x="8158" y="2683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97" name="Rectangle 25"/>
              <p:cNvSpPr>
                <a:spLocks noChangeArrowheads="1"/>
              </p:cNvSpPr>
              <p:nvPr/>
            </p:nvSpPr>
            <p:spPr bwMode="auto">
              <a:xfrm>
                <a:off x="8397" y="2371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798" name="Rectangle 26"/>
              <p:cNvSpPr>
                <a:spLocks noChangeArrowheads="1"/>
              </p:cNvSpPr>
              <p:nvPr/>
            </p:nvSpPr>
            <p:spPr bwMode="auto">
              <a:xfrm>
                <a:off x="8504" y="2491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  <p:sp>
            <p:nvSpPr>
              <p:cNvPr id="74799" name="Rectangle 27"/>
              <p:cNvSpPr>
                <a:spLocks noChangeArrowheads="1"/>
              </p:cNvSpPr>
              <p:nvPr/>
            </p:nvSpPr>
            <p:spPr bwMode="auto">
              <a:xfrm>
                <a:off x="7441" y="3257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0" name="Rectangle 28"/>
              <p:cNvSpPr>
                <a:spLocks noChangeArrowheads="1"/>
              </p:cNvSpPr>
              <p:nvPr/>
            </p:nvSpPr>
            <p:spPr bwMode="auto">
              <a:xfrm>
                <a:off x="7549" y="3376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5</a:t>
                </a:r>
                <a:endParaRPr lang="en-US" sz="1200"/>
              </a:p>
            </p:txBody>
          </p:sp>
          <p:sp>
            <p:nvSpPr>
              <p:cNvPr id="74801" name="Rectangle 29"/>
              <p:cNvSpPr>
                <a:spLocks noChangeArrowheads="1"/>
              </p:cNvSpPr>
              <p:nvPr/>
            </p:nvSpPr>
            <p:spPr bwMode="auto">
              <a:xfrm>
                <a:off x="8050" y="3103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2" name="Rectangle 30"/>
              <p:cNvSpPr>
                <a:spLocks noChangeArrowheads="1"/>
              </p:cNvSpPr>
              <p:nvPr/>
            </p:nvSpPr>
            <p:spPr bwMode="auto">
              <a:xfrm>
                <a:off x="8158" y="3222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6</a:t>
                </a:r>
                <a:endParaRPr lang="en-US" sz="1200"/>
              </a:p>
            </p:txBody>
          </p:sp>
          <p:sp>
            <p:nvSpPr>
              <p:cNvPr id="74803" name="Rectangle 31"/>
              <p:cNvSpPr>
                <a:spLocks noChangeArrowheads="1"/>
              </p:cNvSpPr>
              <p:nvPr/>
            </p:nvSpPr>
            <p:spPr bwMode="auto">
              <a:xfrm>
                <a:off x="8397" y="3449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4" name="Rectangle 32"/>
              <p:cNvSpPr>
                <a:spLocks noChangeArrowheads="1"/>
              </p:cNvSpPr>
              <p:nvPr/>
            </p:nvSpPr>
            <p:spPr bwMode="auto">
              <a:xfrm>
                <a:off x="8504" y="3569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7</a:t>
                </a:r>
                <a:endParaRPr lang="en-US" sz="1200"/>
              </a:p>
            </p:txBody>
          </p:sp>
          <p:sp>
            <p:nvSpPr>
              <p:cNvPr id="74805" name="Rectangle 33"/>
              <p:cNvSpPr>
                <a:spLocks noChangeArrowheads="1"/>
              </p:cNvSpPr>
              <p:nvPr/>
            </p:nvSpPr>
            <p:spPr bwMode="auto">
              <a:xfrm>
                <a:off x="9175" y="2910"/>
                <a:ext cx="193" cy="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 i="1">
                    <a:solidFill>
                      <a:srgbClr val="000000"/>
                    </a:solidFill>
                  </a:rPr>
                  <a:t>e</a:t>
                </a:r>
                <a:endParaRPr lang="en-US" sz="1200"/>
              </a:p>
            </p:txBody>
          </p:sp>
          <p:sp>
            <p:nvSpPr>
              <p:cNvPr id="74806" name="Rectangle 34"/>
              <p:cNvSpPr>
                <a:spLocks noChangeArrowheads="1"/>
              </p:cNvSpPr>
              <p:nvPr/>
            </p:nvSpPr>
            <p:spPr bwMode="auto">
              <a:xfrm>
                <a:off x="9282" y="3030"/>
                <a:ext cx="131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8</a:t>
                </a:r>
                <a:endParaRPr lang="en-US" sz="1200"/>
              </a:p>
            </p:txBody>
          </p:sp>
        </p:grpSp>
        <p:sp>
          <p:nvSpPr>
            <p:cNvPr id="74774" name="Rectangle 38"/>
            <p:cNvSpPr>
              <a:spLocks noChangeArrowheads="1"/>
            </p:cNvSpPr>
            <p:nvPr/>
          </p:nvSpPr>
          <p:spPr bwMode="auto">
            <a:xfrm>
              <a:off x="1214415" y="4214818"/>
              <a:ext cx="362603" cy="2769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3</a:t>
              </a:r>
              <a:endParaRPr lang="en-US" sz="1200"/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000100" y="3571876"/>
            <a:ext cx="2286012" cy="2206283"/>
            <a:chOff x="6857998" y="4286253"/>
            <a:chExt cx="2286028" cy="2205763"/>
          </a:xfrm>
        </p:grpSpPr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6857998" y="4286253"/>
              <a:ext cx="2286028" cy="2000261"/>
              <a:chOff x="2233" y="2063"/>
              <a:chExt cx="1927" cy="1971"/>
            </a:xfrm>
          </p:grpSpPr>
          <p:sp>
            <p:nvSpPr>
              <p:cNvPr id="74760" name="Freeform 80"/>
              <p:cNvSpPr>
                <a:spLocks/>
              </p:cNvSpPr>
              <p:nvPr/>
            </p:nvSpPr>
            <p:spPr bwMode="auto">
              <a:xfrm>
                <a:off x="3119" y="2302"/>
                <a:ext cx="70" cy="65"/>
              </a:xfrm>
              <a:custGeom>
                <a:avLst/>
                <a:gdLst>
                  <a:gd name="T0" fmla="*/ 0 w 70"/>
                  <a:gd name="T1" fmla="*/ 35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5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5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5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1" name="Freeform 81"/>
              <p:cNvSpPr>
                <a:spLocks/>
              </p:cNvSpPr>
              <p:nvPr/>
            </p:nvSpPr>
            <p:spPr bwMode="auto">
              <a:xfrm>
                <a:off x="2426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8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2 w 69"/>
                  <a:gd name="T9" fmla="*/ 15 h 65"/>
                  <a:gd name="T10" fmla="*/ 69 w 69"/>
                  <a:gd name="T11" fmla="*/ 35 h 65"/>
                  <a:gd name="T12" fmla="*/ 62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8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8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2" y="15"/>
                    </a:lnTo>
                    <a:lnTo>
                      <a:pt x="69" y="35"/>
                    </a:lnTo>
                    <a:lnTo>
                      <a:pt x="62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8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2" name="Freeform 82"/>
              <p:cNvSpPr>
                <a:spLocks/>
              </p:cNvSpPr>
              <p:nvPr/>
            </p:nvSpPr>
            <p:spPr bwMode="auto">
              <a:xfrm>
                <a:off x="3119" y="3688"/>
                <a:ext cx="70" cy="65"/>
              </a:xfrm>
              <a:custGeom>
                <a:avLst/>
                <a:gdLst>
                  <a:gd name="T0" fmla="*/ 0 w 70"/>
                  <a:gd name="T1" fmla="*/ 34 h 65"/>
                  <a:gd name="T2" fmla="*/ 8 w 70"/>
                  <a:gd name="T3" fmla="*/ 15 h 65"/>
                  <a:gd name="T4" fmla="*/ 24 w 70"/>
                  <a:gd name="T5" fmla="*/ 0 h 65"/>
                  <a:gd name="T6" fmla="*/ 47 w 70"/>
                  <a:gd name="T7" fmla="*/ 0 h 65"/>
                  <a:gd name="T8" fmla="*/ 62 w 70"/>
                  <a:gd name="T9" fmla="*/ 15 h 65"/>
                  <a:gd name="T10" fmla="*/ 70 w 70"/>
                  <a:gd name="T11" fmla="*/ 34 h 65"/>
                  <a:gd name="T12" fmla="*/ 62 w 70"/>
                  <a:gd name="T13" fmla="*/ 54 h 65"/>
                  <a:gd name="T14" fmla="*/ 47 w 70"/>
                  <a:gd name="T15" fmla="*/ 65 h 65"/>
                  <a:gd name="T16" fmla="*/ 24 w 70"/>
                  <a:gd name="T17" fmla="*/ 65 h 65"/>
                  <a:gd name="T18" fmla="*/ 8 w 70"/>
                  <a:gd name="T19" fmla="*/ 54 h 65"/>
                  <a:gd name="T20" fmla="*/ 0 w 70"/>
                  <a:gd name="T21" fmla="*/ 34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0"/>
                  <a:gd name="T34" fmla="*/ 0 h 65"/>
                  <a:gd name="T35" fmla="*/ 70 w 70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0" h="65">
                    <a:moveTo>
                      <a:pt x="0" y="34"/>
                    </a:moveTo>
                    <a:lnTo>
                      <a:pt x="8" y="15"/>
                    </a:lnTo>
                    <a:lnTo>
                      <a:pt x="24" y="0"/>
                    </a:lnTo>
                    <a:lnTo>
                      <a:pt x="47" y="0"/>
                    </a:lnTo>
                    <a:lnTo>
                      <a:pt x="62" y="15"/>
                    </a:lnTo>
                    <a:lnTo>
                      <a:pt x="70" y="34"/>
                    </a:lnTo>
                    <a:lnTo>
                      <a:pt x="62" y="54"/>
                    </a:lnTo>
                    <a:lnTo>
                      <a:pt x="47" y="65"/>
                    </a:lnTo>
                    <a:lnTo>
                      <a:pt x="24" y="65"/>
                    </a:lnTo>
                    <a:lnTo>
                      <a:pt x="8" y="5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3" name="Freeform 83"/>
              <p:cNvSpPr>
                <a:spLocks/>
              </p:cNvSpPr>
              <p:nvPr/>
            </p:nvSpPr>
            <p:spPr bwMode="auto">
              <a:xfrm>
                <a:off x="3813" y="2995"/>
                <a:ext cx="69" cy="65"/>
              </a:xfrm>
              <a:custGeom>
                <a:avLst/>
                <a:gdLst>
                  <a:gd name="T0" fmla="*/ 0 w 69"/>
                  <a:gd name="T1" fmla="*/ 35 h 65"/>
                  <a:gd name="T2" fmla="*/ 7 w 69"/>
                  <a:gd name="T3" fmla="*/ 15 h 65"/>
                  <a:gd name="T4" fmla="*/ 23 w 69"/>
                  <a:gd name="T5" fmla="*/ 0 h 65"/>
                  <a:gd name="T6" fmla="*/ 46 w 69"/>
                  <a:gd name="T7" fmla="*/ 0 h 65"/>
                  <a:gd name="T8" fmla="*/ 61 w 69"/>
                  <a:gd name="T9" fmla="*/ 15 h 65"/>
                  <a:gd name="T10" fmla="*/ 69 w 69"/>
                  <a:gd name="T11" fmla="*/ 35 h 65"/>
                  <a:gd name="T12" fmla="*/ 61 w 69"/>
                  <a:gd name="T13" fmla="*/ 54 h 65"/>
                  <a:gd name="T14" fmla="*/ 46 w 69"/>
                  <a:gd name="T15" fmla="*/ 65 h 65"/>
                  <a:gd name="T16" fmla="*/ 23 w 69"/>
                  <a:gd name="T17" fmla="*/ 65 h 65"/>
                  <a:gd name="T18" fmla="*/ 7 w 69"/>
                  <a:gd name="T19" fmla="*/ 54 h 65"/>
                  <a:gd name="T20" fmla="*/ 0 w 69"/>
                  <a:gd name="T21" fmla="*/ 35 h 6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69"/>
                  <a:gd name="T34" fmla="*/ 0 h 65"/>
                  <a:gd name="T35" fmla="*/ 69 w 69"/>
                  <a:gd name="T36" fmla="*/ 65 h 6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69" h="65">
                    <a:moveTo>
                      <a:pt x="0" y="35"/>
                    </a:moveTo>
                    <a:lnTo>
                      <a:pt x="7" y="15"/>
                    </a:lnTo>
                    <a:lnTo>
                      <a:pt x="23" y="0"/>
                    </a:lnTo>
                    <a:lnTo>
                      <a:pt x="46" y="0"/>
                    </a:lnTo>
                    <a:lnTo>
                      <a:pt x="61" y="15"/>
                    </a:lnTo>
                    <a:lnTo>
                      <a:pt x="69" y="35"/>
                    </a:lnTo>
                    <a:lnTo>
                      <a:pt x="61" y="54"/>
                    </a:lnTo>
                    <a:lnTo>
                      <a:pt x="46" y="65"/>
                    </a:lnTo>
                    <a:lnTo>
                      <a:pt x="23" y="65"/>
                    </a:lnTo>
                    <a:lnTo>
                      <a:pt x="7" y="54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4" name="Line 84"/>
              <p:cNvSpPr>
                <a:spLocks noChangeShapeType="1"/>
              </p:cNvSpPr>
              <p:nvPr/>
            </p:nvSpPr>
            <p:spPr bwMode="auto">
              <a:xfrm flipH="1">
                <a:off x="2461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5" name="Line 85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6" name="Line 86"/>
              <p:cNvSpPr>
                <a:spLocks noChangeShapeType="1"/>
              </p:cNvSpPr>
              <p:nvPr/>
            </p:nvSpPr>
            <p:spPr bwMode="auto">
              <a:xfrm>
                <a:off x="3154" y="2337"/>
                <a:ext cx="693" cy="693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7" name="Line 87"/>
              <p:cNvSpPr>
                <a:spLocks noChangeShapeType="1"/>
              </p:cNvSpPr>
              <p:nvPr/>
            </p:nvSpPr>
            <p:spPr bwMode="auto">
              <a:xfrm flipH="1">
                <a:off x="3154" y="3030"/>
                <a:ext cx="693" cy="692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8" name="Line 88"/>
              <p:cNvSpPr>
                <a:spLocks noChangeShapeType="1"/>
              </p:cNvSpPr>
              <p:nvPr/>
            </p:nvSpPr>
            <p:spPr bwMode="auto">
              <a:xfrm>
                <a:off x="2461" y="3030"/>
                <a:ext cx="1386" cy="1"/>
              </a:xfrm>
              <a:prstGeom prst="line">
                <a:avLst/>
              </a:prstGeom>
              <a:noFill/>
              <a:ln w="254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d-ID" sz="1200"/>
              </a:p>
            </p:txBody>
          </p:sp>
          <p:sp>
            <p:nvSpPr>
              <p:cNvPr id="74769" name="Rectangle 89"/>
              <p:cNvSpPr>
                <a:spLocks noChangeArrowheads="1"/>
              </p:cNvSpPr>
              <p:nvPr/>
            </p:nvSpPr>
            <p:spPr bwMode="auto">
              <a:xfrm>
                <a:off x="3100" y="2063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1</a:t>
                </a:r>
                <a:endParaRPr lang="en-US" sz="1200"/>
              </a:p>
            </p:txBody>
          </p:sp>
          <p:sp>
            <p:nvSpPr>
              <p:cNvPr id="74770" name="Rectangle 90"/>
              <p:cNvSpPr>
                <a:spLocks noChangeArrowheads="1"/>
              </p:cNvSpPr>
              <p:nvPr/>
            </p:nvSpPr>
            <p:spPr bwMode="auto">
              <a:xfrm>
                <a:off x="2233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2</a:t>
                </a:r>
                <a:endParaRPr lang="en-US" sz="1200"/>
              </a:p>
            </p:txBody>
          </p:sp>
          <p:sp>
            <p:nvSpPr>
              <p:cNvPr id="74771" name="Rectangle 91"/>
              <p:cNvSpPr>
                <a:spLocks noChangeArrowheads="1"/>
              </p:cNvSpPr>
              <p:nvPr/>
            </p:nvSpPr>
            <p:spPr bwMode="auto">
              <a:xfrm>
                <a:off x="3967" y="2910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3</a:t>
                </a:r>
                <a:endParaRPr lang="en-US" sz="1200"/>
              </a:p>
            </p:txBody>
          </p:sp>
          <p:sp>
            <p:nvSpPr>
              <p:cNvPr id="74772" name="Rectangle 92"/>
              <p:cNvSpPr>
                <a:spLocks noChangeArrowheads="1"/>
              </p:cNvSpPr>
              <p:nvPr/>
            </p:nvSpPr>
            <p:spPr bwMode="auto">
              <a:xfrm>
                <a:off x="3100" y="3757"/>
                <a:ext cx="193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r>
                  <a:rPr lang="en-US" sz="1200">
                    <a:solidFill>
                      <a:srgbClr val="000000"/>
                    </a:solidFill>
                  </a:rPr>
                  <a:t>4</a:t>
                </a:r>
                <a:endParaRPr lang="en-US" sz="1200"/>
              </a:p>
            </p:txBody>
          </p:sp>
        </p:grpSp>
        <p:sp>
          <p:nvSpPr>
            <p:cNvPr id="74759" name="Rectangle 73"/>
            <p:cNvSpPr>
              <a:spLocks noChangeArrowheads="1"/>
            </p:cNvSpPr>
            <p:nvPr/>
          </p:nvSpPr>
          <p:spPr bwMode="auto">
            <a:xfrm>
              <a:off x="7715240" y="6215082"/>
              <a:ext cx="362603" cy="276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 i="1"/>
                <a:t>G</a:t>
              </a:r>
              <a:r>
                <a:rPr lang="en-US" sz="1200" b="1" baseline="-25000"/>
                <a:t>1</a:t>
              </a:r>
              <a:endParaRPr lang="en-US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3271</TotalTime>
  <Words>1291</Words>
  <Application>Microsoft Office PowerPoint</Application>
  <PresentationFormat>On-screen Show (4:3)</PresentationFormat>
  <Paragraphs>478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6" baseType="lpstr">
      <vt:lpstr>Arial</vt:lpstr>
      <vt:lpstr>Arial Black</vt:lpstr>
      <vt:lpstr>Calibri</vt:lpstr>
      <vt:lpstr>Courier New</vt:lpstr>
      <vt:lpstr>Georgia</vt:lpstr>
      <vt:lpstr>Symbol</vt:lpstr>
      <vt:lpstr>Times New Roman</vt:lpstr>
      <vt:lpstr>Wingdings</vt:lpstr>
      <vt:lpstr>Wingdings 2</vt:lpstr>
      <vt:lpstr>Civic</vt:lpstr>
      <vt:lpstr>Visio</vt:lpstr>
      <vt:lpstr>Equation</vt:lpstr>
      <vt:lpstr>Matematika Diskrit DU1023</vt:lpstr>
      <vt:lpstr>Sejarah Graf</vt:lpstr>
      <vt:lpstr>Sejarah Graf</vt:lpstr>
      <vt:lpstr>Sejarah Graf</vt:lpstr>
      <vt:lpstr>Definisi Graf</vt:lpstr>
      <vt:lpstr>Contoh</vt:lpstr>
      <vt:lpstr>Contoh</vt:lpstr>
      <vt:lpstr>Jenis-Jenis Graf</vt:lpstr>
      <vt:lpstr>Jenis-Jenis Graf</vt:lpstr>
      <vt:lpstr>Jenis-Jenis Graf</vt:lpstr>
      <vt:lpstr>Terminologi Graf</vt:lpstr>
      <vt:lpstr>Terminologi Graf</vt:lpstr>
      <vt:lpstr>Terminologi Graf</vt:lpstr>
      <vt:lpstr>Terminologi Graf</vt:lpstr>
      <vt:lpstr>Terminologi Graf</vt:lpstr>
      <vt:lpstr>Contoh</vt:lpstr>
      <vt:lpstr>Contoh</vt:lpstr>
      <vt:lpstr>Derajat Graf Berarah</vt:lpstr>
      <vt:lpstr>Contoh</vt:lpstr>
      <vt:lpstr>Lemma Jabat Tangan</vt:lpstr>
      <vt:lpstr>Contoh</vt:lpstr>
      <vt:lpstr>Contoh</vt:lpstr>
      <vt:lpstr>Contoh</vt:lpstr>
      <vt:lpstr>Solusi</vt:lpstr>
      <vt:lpstr>Graf Berbobot</vt:lpstr>
      <vt:lpstr> Pewarnaan Graf</vt:lpstr>
      <vt:lpstr> Algoritma Welch Powel</vt:lpstr>
      <vt:lpstr> Contoh</vt:lpstr>
      <vt:lpstr> Solusi</vt:lpstr>
      <vt:lpstr> Solusi</vt:lpstr>
      <vt:lpstr> Contoh</vt:lpstr>
      <vt:lpstr>Solusi</vt:lpstr>
      <vt:lpstr>Latihan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Heru</cp:lastModifiedBy>
  <cp:revision>82</cp:revision>
  <dcterms:created xsi:type="dcterms:W3CDTF">2009-03-04T06:32:49Z</dcterms:created>
  <dcterms:modified xsi:type="dcterms:W3CDTF">2015-04-01T06:20:34Z</dcterms:modified>
</cp:coreProperties>
</file>