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0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5" r:id="rId14"/>
    <p:sldId id="336" r:id="rId15"/>
    <p:sldId id="361" r:id="rId16"/>
    <p:sldId id="338" r:id="rId17"/>
    <p:sldId id="339" r:id="rId18"/>
    <p:sldId id="340" r:id="rId19"/>
    <p:sldId id="341" r:id="rId20"/>
    <p:sldId id="342" r:id="rId21"/>
    <p:sldId id="344" r:id="rId22"/>
    <p:sldId id="345" r:id="rId23"/>
    <p:sldId id="346" r:id="rId24"/>
    <p:sldId id="347" r:id="rId25"/>
    <p:sldId id="349" r:id="rId26"/>
    <p:sldId id="357" r:id="rId27"/>
    <p:sldId id="358" r:id="rId28"/>
    <p:sldId id="360" r:id="rId29"/>
    <p:sldId id="350" r:id="rId30"/>
    <p:sldId id="351" r:id="rId31"/>
    <p:sldId id="352" r:id="rId32"/>
    <p:sldId id="353" r:id="rId33"/>
    <p:sldId id="354" r:id="rId34"/>
    <p:sldId id="355" r:id="rId3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422C16"/>
    <a:srgbClr val="0C788E"/>
    <a:srgbClr val="006666"/>
    <a:srgbClr val="0099CC"/>
    <a:srgbClr val="E0C0A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52" autoAdjust="0"/>
  </p:normalViewPr>
  <p:slideViewPr>
    <p:cSldViewPr>
      <p:cViewPr varScale="1">
        <p:scale>
          <a:sx n="84" d="100"/>
          <a:sy n="84" d="100"/>
        </p:scale>
        <p:origin x="77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0D50EF39-45B9-4B6B-9070-91858A41CA02}" type="datetime3">
              <a:rPr lang="en-US" smtClean="0"/>
              <a:pPr/>
              <a:t>24 August 2016</a:t>
            </a:fld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/>
              <a:t>modul kuliah logika matematika- T. Kustendi, M.T 2007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FEA160-8731-4178-81DC-053C7286B23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7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No </a:t>
            </a:r>
            <a:r>
              <a:rPr lang="en-US" altLang="en-US" b="1" dirty="0" err="1"/>
              <a:t>Tlp</a:t>
            </a:r>
            <a:r>
              <a:rPr lang="en-US" altLang="en-US" b="1" dirty="0"/>
              <a:t> 	: 081394322043</a:t>
            </a:r>
          </a:p>
          <a:p>
            <a:pPr eaLnBrk="1" hangingPunct="1"/>
            <a:r>
              <a:rPr lang="en-US" altLang="en-US" b="1" dirty="0"/>
              <a:t>Email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3769" y="222865"/>
            <a:ext cx="63367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DPH1A3-Logika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Semester </a:t>
            </a:r>
            <a:r>
              <a:rPr lang="en-US" altLang="en-US" b="1" dirty="0" err="1"/>
              <a:t>Ganjil</a:t>
            </a:r>
            <a:r>
              <a:rPr lang="en-US" altLang="en-US" b="1" dirty="0"/>
              <a:t> TA 2016-2017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519" y="4151094"/>
            <a:ext cx="28333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Himpunan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1" name="Picture 2" descr="http://4.bp.blogspot.com/-RmXU3UDMba4/Ui2RoNbr3QI/AAAAAAAAAAs/Me6ohW2z9RY/s1600/Telkom+Applied+Science+School+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00" y="1518367"/>
            <a:ext cx="5199025" cy="181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i="1" u="sng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DIAGRAM  VENN</a:t>
            </a:r>
            <a:r>
              <a:rPr lang="en-US" u="sng" dirty="0">
                <a:cs typeface="Arial" charset="0"/>
              </a:rPr>
              <a:t> (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John  Venn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cs typeface="Arial" charset="0"/>
              </a:rPr>
              <a:t>pada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cs typeface="Arial" charset="0"/>
              </a:rPr>
              <a:t>tahun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 1881</a:t>
            </a:r>
            <a:r>
              <a:rPr lang="en-US" dirty="0">
                <a:cs typeface="Arial" charset="0"/>
              </a:rPr>
              <a:t>)</a:t>
            </a:r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digambarkan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sebuah</a:t>
            </a:r>
            <a:r>
              <a:rPr lang="en-US" dirty="0">
                <a:cs typeface="Arial" charset="0"/>
              </a:rPr>
              <a:t> oval (</a:t>
            </a:r>
            <a:r>
              <a:rPr lang="en-US" dirty="0" err="1">
                <a:cs typeface="Arial" charset="0"/>
              </a:rPr>
              <a:t>tidak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harus</a:t>
            </a:r>
            <a:r>
              <a:rPr lang="en-US" dirty="0">
                <a:cs typeface="Arial" charset="0"/>
              </a:rPr>
              <a:t>), </a:t>
            </a:r>
            <a:r>
              <a:rPr lang="en-US" dirty="0" err="1">
                <a:cs typeface="Arial" charset="0"/>
              </a:rPr>
              <a:t>dan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anggota-anggotanta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digambarkan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sebuah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noktah</a:t>
            </a:r>
            <a:r>
              <a:rPr lang="en-US" dirty="0">
                <a:cs typeface="Arial" charset="0"/>
              </a:rPr>
              <a:t> (</a:t>
            </a:r>
            <a:r>
              <a:rPr lang="en-US" dirty="0" err="1">
                <a:cs typeface="Arial" charset="0"/>
              </a:rPr>
              <a:t>titik</a:t>
            </a:r>
            <a:r>
              <a:rPr lang="en-US" dirty="0">
                <a:cs typeface="Arial" charset="0"/>
              </a:rPr>
              <a:t>) yang </a:t>
            </a:r>
            <a:r>
              <a:rPr lang="en-US" dirty="0" err="1">
                <a:cs typeface="Arial" charset="0"/>
              </a:rPr>
              <a:t>diberi</a:t>
            </a:r>
            <a:r>
              <a:rPr lang="en-US" dirty="0">
                <a:cs typeface="Arial" charset="0"/>
              </a:rPr>
              <a:t> label, </a:t>
            </a:r>
            <a:r>
              <a:rPr lang="en-US" dirty="0" err="1">
                <a:cs typeface="Arial" charset="0"/>
              </a:rPr>
              <a:t>sedangkan</a:t>
            </a:r>
            <a:r>
              <a:rPr lang="en-US" dirty="0">
                <a:cs typeface="Arial" charset="0"/>
              </a:rPr>
              <a:t>  </a:t>
            </a: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semesta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digambarkan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segi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empat</a:t>
            </a:r>
            <a:r>
              <a:rPr lang="en-US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CC7A8-C237-41A6-B930-945D97A415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7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DIAGRAM VENN</a:t>
            </a:r>
            <a:endParaRPr lang="en-US" sz="3600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>
                <a:cs typeface="Arial" charset="0"/>
              </a:rPr>
              <a:t>Jika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diketahui</a:t>
            </a:r>
            <a:endParaRPr lang="en-US" sz="2800" dirty="0"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S = {1,2,3,4,5,6,7,8,9,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10</a:t>
            </a:r>
            <a:r>
              <a:rPr lang="en-US" sz="2800" dirty="0">
                <a:cs typeface="Arial" charset="0"/>
              </a:rPr>
              <a:t>,11,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12</a:t>
            </a:r>
            <a:r>
              <a:rPr lang="en-US" sz="2800" dirty="0">
                <a:cs typeface="Arial" charset="0"/>
              </a:rPr>
              <a:t>}</a:t>
            </a:r>
            <a:endParaRPr lang="en-US" sz="2800" dirty="0"/>
          </a:p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A = {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6,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chemeClr val="accent2"/>
                </a:solidFill>
                <a:cs typeface="Arial" charset="0"/>
              </a:rPr>
              <a:t>9,11</a:t>
            </a:r>
            <a:r>
              <a:rPr lang="en-US" sz="2800" dirty="0">
                <a:cs typeface="Arial" charset="0"/>
              </a:rPr>
              <a:t>}                   </a:t>
            </a:r>
            <a:endParaRPr lang="en-US" sz="2800" dirty="0"/>
          </a:p>
          <a:p>
            <a:pPr algn="just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B = {</a:t>
            </a:r>
            <a:r>
              <a:rPr lang="en-US" sz="2800" dirty="0">
                <a:solidFill>
                  <a:srgbClr val="993366"/>
                </a:solidFill>
                <a:cs typeface="Arial" charset="0"/>
              </a:rPr>
              <a:t>1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993366"/>
                </a:solidFill>
                <a:cs typeface="Arial" charset="0"/>
              </a:rPr>
              <a:t>4,5,7</a:t>
            </a:r>
            <a:r>
              <a:rPr lang="en-US" sz="2800" dirty="0">
                <a:cs typeface="Arial" charset="0"/>
              </a:rPr>
              <a:t>,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US" sz="2800" dirty="0">
                <a:cs typeface="Arial" charset="0"/>
              </a:rPr>
              <a:t>}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>
                <a:cs typeface="Arial" charset="0"/>
              </a:rPr>
              <a:t>Maka</a:t>
            </a:r>
            <a:r>
              <a:rPr lang="en-US" sz="2800" dirty="0">
                <a:cs typeface="Arial" charset="0"/>
              </a:rPr>
              <a:t> diagram </a:t>
            </a:r>
            <a:r>
              <a:rPr lang="en-US" sz="2800" dirty="0" err="1">
                <a:cs typeface="Arial" charset="0"/>
              </a:rPr>
              <a:t>ven</a:t>
            </a:r>
            <a:r>
              <a:rPr lang="en-US" sz="2800" dirty="0">
                <a:cs typeface="Arial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>
                <a:cs typeface="Arial" charset="0"/>
              </a:rPr>
              <a:t>untuk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kasus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tersebut</a:t>
            </a:r>
            <a:r>
              <a:rPr lang="en-US" sz="2800" dirty="0">
                <a:cs typeface="Arial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>
                <a:cs typeface="Arial" charset="0"/>
              </a:rPr>
              <a:t>adalah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sebagai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berikut</a:t>
            </a:r>
            <a:endParaRPr lang="en-US" sz="2800" dirty="0">
              <a:cs typeface="Arial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n-US" sz="2800" dirty="0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6D302-2791-4763-8C90-2C82C0857D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68866" y="4000504"/>
            <a:ext cx="3975100" cy="24590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038754" y="4351341"/>
            <a:ext cx="1835150" cy="1757363"/>
          </a:xfrm>
          <a:prstGeom prst="ellipse">
            <a:avLst/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108729" y="4351341"/>
            <a:ext cx="1835150" cy="1757363"/>
          </a:xfrm>
          <a:prstGeom prst="ellipse">
            <a:avLst/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993366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67479" y="4789491"/>
            <a:ext cx="45243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261129" y="5311779"/>
            <a:ext cx="61277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026304" y="5229229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rgbClr val="993366"/>
                </a:solidFill>
              </a:rPr>
              <a:t>5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178704" y="4702179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olidFill>
                  <a:srgbClr val="993366"/>
                </a:solidFill>
                <a:sym typeface="Symbol" pitchFamily="18" charset="2"/>
              </a:rPr>
              <a:t></a:t>
            </a:r>
            <a:r>
              <a:rPr lang="en-US" dirty="0">
                <a:solidFill>
                  <a:srgbClr val="993366"/>
                </a:solidFill>
              </a:rPr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73904" y="4351341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olidFill>
                  <a:srgbClr val="993366"/>
                </a:solidFill>
                <a:sym typeface="Symbol" pitchFamily="18" charset="2"/>
              </a:rPr>
              <a:t></a:t>
            </a:r>
            <a:r>
              <a:rPr lang="en-US" dirty="0">
                <a:solidFill>
                  <a:srgbClr val="993366"/>
                </a:solidFill>
              </a:rPr>
              <a:t>1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19916" y="5581654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rgbClr val="993366"/>
                </a:solidFill>
              </a:rPr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191154" y="4702179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497541" y="4527554"/>
            <a:ext cx="6111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557072" y="5025235"/>
            <a:ext cx="4206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178704" y="4000504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B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238779" y="4084641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A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687916" y="4000504"/>
            <a:ext cx="4587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 dirty="0"/>
              <a:t>S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5036627" y="4347599"/>
            <a:ext cx="1835150" cy="1757363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739091" y="5807079"/>
            <a:ext cx="7651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/>
              <a:t>12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703791" y="5740404"/>
            <a:ext cx="711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/>
              <a:t>10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343554" y="5468941"/>
            <a:ext cx="7651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>
                <a:sym typeface="Symbol" pitchFamily="18" charset="2"/>
              </a:rPr>
              <a:t></a:t>
            </a:r>
            <a:r>
              <a:rPr lang="en-US" dirty="0">
                <a:solidFill>
                  <a:schemeClr val="accent2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907257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9222" grpId="0" animBg="1"/>
      <p:bldP spid="9223" grpId="0" animBg="1"/>
      <p:bldP spid="9224" grpId="0" animBg="1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  <p:bldP spid="9233" grpId="0"/>
      <p:bldP spid="9234" grpId="0"/>
      <p:bldP spid="9235" grpId="0"/>
      <p:bldP spid="9236" grpId="0" animBg="1"/>
      <p:bldP spid="9237" grpId="0" animBg="1"/>
      <p:bldP spid="9238" grpId="0"/>
      <p:bldP spid="9239" grpId="0"/>
      <p:bldP spid="92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 BAGIAN</a:t>
            </a:r>
            <a:endParaRPr lang="en-US" sz="36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621B8-A062-4048-821C-8E570AFDB4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B </a:t>
            </a:r>
            <a:r>
              <a:rPr lang="en-US" dirty="0" err="1">
                <a:cs typeface="Arial" charset="0"/>
              </a:rPr>
              <a:t>dikatakan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bagian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dari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A  </a:t>
            </a:r>
            <a:r>
              <a:rPr lang="en-US" dirty="0" err="1">
                <a:cs typeface="Arial" charset="0"/>
              </a:rPr>
              <a:t>jika</a:t>
            </a:r>
            <a:r>
              <a:rPr lang="en-US" dirty="0">
                <a:cs typeface="Arial" charset="0"/>
              </a:rPr>
              <a:t>  </a:t>
            </a:r>
            <a:r>
              <a:rPr lang="en-US" dirty="0" err="1">
                <a:cs typeface="Arial" charset="0"/>
              </a:rPr>
              <a:t>setiap</a:t>
            </a:r>
            <a:r>
              <a:rPr lang="en-US" dirty="0">
                <a:cs typeface="Arial" charset="0"/>
              </a:rPr>
              <a:t> </a:t>
            </a:r>
            <a:r>
              <a:rPr lang="en-US" i="1" dirty="0">
                <a:cs typeface="Arial" charset="0"/>
              </a:rPr>
              <a:t>x</a:t>
            </a:r>
            <a:r>
              <a:rPr lang="en-US" i="1" dirty="0">
                <a:sym typeface="Symbol" pitchFamily="18" charset="2"/>
              </a:rPr>
              <a:t> </a:t>
            </a:r>
            <a:r>
              <a:rPr lang="en-US" i="1" dirty="0">
                <a:cs typeface="Arial" charset="0"/>
              </a:rPr>
              <a:t>B </a:t>
            </a:r>
            <a:r>
              <a:rPr lang="en-US" i="1" dirty="0" err="1">
                <a:cs typeface="Arial" charset="0"/>
              </a:rPr>
              <a:t>maka</a:t>
            </a:r>
            <a:r>
              <a:rPr lang="en-US" i="1" dirty="0">
                <a:cs typeface="Arial" charset="0"/>
              </a:rPr>
              <a:t>  x</a:t>
            </a:r>
            <a:r>
              <a:rPr lang="en-US" dirty="0">
                <a:cs typeface="Arial" charset="0"/>
              </a:rPr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>
                <a:cs typeface="Arial" charset="0"/>
              </a:rPr>
              <a:t> A , </a:t>
            </a:r>
            <a:r>
              <a:rPr lang="en-US" dirty="0" err="1">
                <a:cs typeface="Arial" charset="0"/>
              </a:rPr>
              <a:t>dinotasikan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 B </a:t>
            </a:r>
            <a:r>
              <a:rPr lang="en-US" dirty="0">
                <a:sym typeface="Symbol" pitchFamily="18" charset="2"/>
              </a:rPr>
              <a:t></a:t>
            </a:r>
            <a:r>
              <a:rPr lang="en-US" dirty="0">
                <a:cs typeface="Arial" charset="0"/>
              </a:rPr>
              <a:t> A 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880" y="3278071"/>
            <a:ext cx="54102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04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 KUASA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sz="2800" b="1" dirty="0" err="1"/>
              <a:t>Himpunan</a:t>
            </a:r>
            <a:r>
              <a:rPr lang="en-US" sz="2800" b="1" dirty="0"/>
              <a:t> </a:t>
            </a:r>
            <a:r>
              <a:rPr lang="en-US" sz="2800" b="1" dirty="0" err="1"/>
              <a:t>Kuasa</a:t>
            </a:r>
            <a:r>
              <a:rPr lang="en-US" sz="2800" b="1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yang </a:t>
            </a:r>
            <a:r>
              <a:rPr lang="en-US" sz="2800" dirty="0" err="1"/>
              <a:t>anggotanya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semua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himpunan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bagian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dari</a:t>
            </a:r>
            <a:r>
              <a:rPr lang="en-US" sz="2800" dirty="0">
                <a:solidFill>
                  <a:srgbClr val="FF0000"/>
                </a:solidFill>
              </a:rPr>
              <a:t> A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himpunan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kosong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himpunan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sendiri</a:t>
            </a:r>
            <a:r>
              <a:rPr lang="en-US" sz="2800" dirty="0"/>
              <a:t>. 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kuasa</a:t>
            </a:r>
            <a:r>
              <a:rPr lang="en-US" sz="2800" dirty="0"/>
              <a:t> </a:t>
            </a:r>
            <a:r>
              <a:rPr lang="en-US" sz="2800" dirty="0" err="1"/>
              <a:t>dinotasikan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 P(A)  </a:t>
            </a:r>
            <a:r>
              <a:rPr lang="en-US" sz="2800" dirty="0" err="1"/>
              <a:t>atau</a:t>
            </a:r>
            <a:r>
              <a:rPr lang="en-US" sz="2800" dirty="0"/>
              <a:t>  2</a:t>
            </a:r>
            <a:r>
              <a:rPr lang="en-US" sz="2800" baseline="30000" dirty="0"/>
              <a:t>A</a:t>
            </a:r>
            <a:r>
              <a:rPr lang="en-US" sz="2800" dirty="0"/>
              <a:t> .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/>
              <a:t>Contoh</a:t>
            </a:r>
            <a:r>
              <a:rPr lang="en-US" sz="2800" dirty="0"/>
              <a:t>   :  </a:t>
            </a:r>
            <a:r>
              <a:rPr lang="en-US" sz="2800" dirty="0" err="1"/>
              <a:t>Jika</a:t>
            </a:r>
            <a:r>
              <a:rPr lang="en-US" sz="2800" dirty="0"/>
              <a:t>  A = {a, b, 5}, 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kuasa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A </a:t>
            </a:r>
            <a:r>
              <a:rPr lang="en-US" sz="2800" dirty="0" err="1"/>
              <a:t>adalah</a:t>
            </a:r>
            <a:endParaRPr lang="en-US" sz="28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/>
              <a:t>   P(A) = </a:t>
            </a:r>
          </a:p>
          <a:p>
            <a:pPr algn="just">
              <a:spcBef>
                <a:spcPct val="50000"/>
              </a:spcBef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EA4BC-1B6A-4BF2-868C-180768C7242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695940"/>
              </p:ext>
            </p:extLst>
          </p:nvPr>
        </p:nvGraphicFramePr>
        <p:xfrm>
          <a:off x="1979712" y="5685628"/>
          <a:ext cx="650751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3" imgW="2806560" imgH="215640" progId="">
                  <p:embed/>
                </p:oleObj>
              </mc:Choice>
              <mc:Fallback>
                <p:oleObj name="Equation" r:id="rId3" imgW="2806560" imgH="21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685628"/>
                        <a:ext cx="650751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9323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1. OPERASI - UNION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sz="2800" b="1" dirty="0" err="1"/>
              <a:t>Definisi</a:t>
            </a:r>
            <a:r>
              <a:rPr lang="en-US" sz="2800" b="1" dirty="0"/>
              <a:t> :   A U B  =  { x | x </a:t>
            </a:r>
            <a:r>
              <a:rPr lang="en-US" sz="2800" b="1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b="1" dirty="0"/>
              <a:t> A   </a:t>
            </a:r>
            <a:r>
              <a:rPr lang="en-US" sz="2800" b="1" i="1" dirty="0" err="1"/>
              <a:t>atau</a:t>
            </a:r>
            <a:r>
              <a:rPr lang="en-US" sz="2800" b="1" i="1" dirty="0"/>
              <a:t> </a:t>
            </a:r>
            <a:r>
              <a:rPr lang="en-US" sz="2800" b="1" dirty="0"/>
              <a:t>  x </a:t>
            </a:r>
            <a:r>
              <a:rPr lang="en-US" sz="2800" b="1" dirty="0">
                <a:latin typeface="Arial Black" pitchFamily="34" charset="0"/>
                <a:sym typeface="Symbol" pitchFamily="18" charset="2"/>
              </a:rPr>
              <a:t> </a:t>
            </a:r>
            <a:r>
              <a:rPr lang="en-US" sz="2800" b="1" dirty="0"/>
              <a:t>B }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/>
              <a:t>Jika</a:t>
            </a:r>
            <a:endParaRPr lang="en-US" sz="2400" dirty="0"/>
          </a:p>
          <a:p>
            <a:pPr algn="just">
              <a:spcBef>
                <a:spcPct val="50000"/>
              </a:spcBef>
              <a:buNone/>
            </a:pPr>
            <a:r>
              <a:rPr lang="en-US" sz="2400" dirty="0"/>
              <a:t>	A = { 2, 3, 5, 7, 9} ; B = { 0, 1, 2, 4, 5, 6, } ; E = {1, 2, 4 }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400" dirty="0"/>
              <a:t>	C = { 10, 11, 14, 15} ;  D = { </a:t>
            </a:r>
            <a:r>
              <a:rPr lang="en-US" sz="2400" dirty="0" err="1"/>
              <a:t>Anto</a:t>
            </a:r>
            <a:r>
              <a:rPr lang="en-US" sz="2400" dirty="0"/>
              <a:t>, 14, L}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/>
              <a:t>Maka</a:t>
            </a:r>
            <a:r>
              <a:rPr lang="en-US" sz="2400" dirty="0"/>
              <a:t> :    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400" dirty="0"/>
              <a:t>	A U B  =  { 0, 1, 2, 3, 4, 5, 6, 7, 9}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400" dirty="0"/>
              <a:t>	A U D  =  {2, 3, 5, 7, 9, </a:t>
            </a:r>
            <a:r>
              <a:rPr lang="en-US" sz="2400" dirty="0" err="1"/>
              <a:t>Anto</a:t>
            </a:r>
            <a:r>
              <a:rPr lang="en-US" sz="2400" dirty="0"/>
              <a:t>, 14, L}</a:t>
            </a:r>
          </a:p>
          <a:p>
            <a:pPr algn="just">
              <a:spcBef>
                <a:spcPct val="50000"/>
              </a:spcBef>
            </a:pPr>
            <a:r>
              <a:rPr lang="en-US" sz="2400" dirty="0"/>
              <a:t> B U C  =  ?  B U D  =  ?  C U D  = ?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5B94-08B4-4DE2-9830-4109E6E70C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6000760" y="4071942"/>
            <a:ext cx="2857520" cy="1785950"/>
            <a:chOff x="7626" y="10255"/>
            <a:chExt cx="1872" cy="1380"/>
          </a:xfrm>
        </p:grpSpPr>
        <p:sp>
          <p:nvSpPr>
            <p:cNvPr id="12296" name="Oval 5"/>
            <p:cNvSpPr>
              <a:spLocks noChangeArrowheads="1"/>
            </p:cNvSpPr>
            <p:nvPr/>
          </p:nvSpPr>
          <p:spPr bwMode="auto">
            <a:xfrm>
              <a:off x="7977" y="10489"/>
              <a:ext cx="819" cy="1008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Oval 6"/>
            <p:cNvSpPr>
              <a:spLocks noChangeArrowheads="1"/>
            </p:cNvSpPr>
            <p:nvPr/>
          </p:nvSpPr>
          <p:spPr bwMode="auto">
            <a:xfrm>
              <a:off x="8426" y="10504"/>
              <a:ext cx="819" cy="1005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7626" y="10255"/>
              <a:ext cx="1872" cy="13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Oval 8"/>
            <p:cNvSpPr>
              <a:spLocks noChangeArrowheads="1"/>
            </p:cNvSpPr>
            <p:nvPr/>
          </p:nvSpPr>
          <p:spPr bwMode="auto">
            <a:xfrm>
              <a:off x="7983" y="10489"/>
              <a:ext cx="819" cy="100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9"/>
            <p:cNvSpPr txBox="1">
              <a:spLocks noChangeArrowheads="1"/>
            </p:cNvSpPr>
            <p:nvPr/>
          </p:nvSpPr>
          <p:spPr bwMode="auto">
            <a:xfrm>
              <a:off x="8991" y="10343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7719" y="10391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3403199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2. OPERASI - IRISAN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" indent="0" algn="just" defTabSz="906463">
              <a:spcBef>
                <a:spcPct val="50000"/>
              </a:spcBef>
              <a:buNone/>
            </a:pPr>
            <a:r>
              <a:rPr lang="en-US" sz="2800" b="1" dirty="0" err="1"/>
              <a:t>Definisi</a:t>
            </a:r>
            <a:r>
              <a:rPr lang="en-US" sz="2800" b="1" dirty="0"/>
              <a:t> :    A </a:t>
            </a:r>
            <a:r>
              <a:rPr lang="en-US" sz="2800" b="1" dirty="0">
                <a:sym typeface="Symbol" pitchFamily="18" charset="2"/>
              </a:rPr>
              <a:t> </a:t>
            </a:r>
            <a:r>
              <a:rPr lang="en-US" sz="2800" b="1" dirty="0"/>
              <a:t>B  =  { x | x </a:t>
            </a:r>
            <a:r>
              <a:rPr lang="en-US" sz="2800" b="1" dirty="0">
                <a:sym typeface="Symbol" pitchFamily="18" charset="2"/>
              </a:rPr>
              <a:t></a:t>
            </a:r>
            <a:r>
              <a:rPr lang="en-US" sz="2800" b="1" dirty="0"/>
              <a:t> A   </a:t>
            </a:r>
            <a:r>
              <a:rPr lang="en-US" sz="2800" b="1" i="1" dirty="0" err="1"/>
              <a:t>dan</a:t>
            </a:r>
            <a:r>
              <a:rPr lang="en-US" sz="2800" b="1" dirty="0"/>
              <a:t>   x </a:t>
            </a:r>
            <a:r>
              <a:rPr lang="en-US" sz="2800" b="1" dirty="0">
                <a:sym typeface="Symbol" pitchFamily="18" charset="2"/>
              </a:rPr>
              <a:t> </a:t>
            </a:r>
            <a:r>
              <a:rPr lang="en-US" sz="2800" b="1" dirty="0"/>
              <a:t>B 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err="1"/>
              <a:t>Jika</a:t>
            </a:r>
            <a:r>
              <a:rPr lang="en-US" sz="2400" dirty="0"/>
              <a:t> :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/>
              <a:t>A = { 2, 3, 5, 7, 9}  ; B = { 0, 1, 2, 4, 5, 6, }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/>
              <a:t>C = { 10, 11, 14, 15}  ; D = { </a:t>
            </a:r>
            <a:r>
              <a:rPr lang="en-US" sz="2400" dirty="0" err="1"/>
              <a:t>Anto</a:t>
            </a:r>
            <a:r>
              <a:rPr lang="en-US" sz="2400" dirty="0"/>
              <a:t>, 14, L}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/>
              <a:t>E = {1, 2, 4 }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/>
              <a:t>A </a:t>
            </a:r>
            <a:r>
              <a:rPr lang="en-US" sz="2400" dirty="0">
                <a:sym typeface="Symbol" pitchFamily="18" charset="2"/>
              </a:rPr>
              <a:t></a:t>
            </a:r>
            <a:r>
              <a:rPr lang="en-US" sz="2400" dirty="0"/>
              <a:t> B = {2, 5}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/>
              <a:t>E </a:t>
            </a:r>
            <a:r>
              <a:rPr lang="en-US" sz="2400" dirty="0">
                <a:sym typeface="Symbol" pitchFamily="18" charset="2"/>
              </a:rPr>
              <a:t></a:t>
            </a:r>
            <a:r>
              <a:rPr lang="en-US" sz="2400" dirty="0"/>
              <a:t> B =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/>
              <a:t>A </a:t>
            </a:r>
            <a:r>
              <a:rPr lang="en-US" sz="2400" dirty="0">
                <a:sym typeface="Symbol" pitchFamily="18" charset="2"/>
              </a:rPr>
              <a:t></a:t>
            </a:r>
            <a:r>
              <a:rPr lang="en-US" sz="2400" dirty="0"/>
              <a:t> D =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1EFB4-E4AD-440C-BD12-9E4101FC2CC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3318" name="Group 4"/>
          <p:cNvGrpSpPr>
            <a:grpSpLocks/>
          </p:cNvGrpSpPr>
          <p:nvPr/>
        </p:nvGrpSpPr>
        <p:grpSpPr bwMode="auto">
          <a:xfrm>
            <a:off x="5940152" y="4047043"/>
            <a:ext cx="2448272" cy="1686215"/>
            <a:chOff x="4689" y="3830"/>
            <a:chExt cx="1872" cy="1123"/>
          </a:xfrm>
        </p:grpSpPr>
        <p:sp>
          <p:nvSpPr>
            <p:cNvPr id="13320" name="Oval 5"/>
            <p:cNvSpPr>
              <a:spLocks noChangeArrowheads="1"/>
            </p:cNvSpPr>
            <p:nvPr/>
          </p:nvSpPr>
          <p:spPr bwMode="auto">
            <a:xfrm>
              <a:off x="5040" y="4055"/>
              <a:ext cx="819" cy="7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6"/>
            <p:cNvSpPr>
              <a:spLocks noChangeArrowheads="1"/>
            </p:cNvSpPr>
            <p:nvPr/>
          </p:nvSpPr>
          <p:spPr bwMode="auto">
            <a:xfrm>
              <a:off x="5502" y="4046"/>
              <a:ext cx="819" cy="70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4689" y="3850"/>
              <a:ext cx="1872" cy="110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Oval 8"/>
            <p:cNvSpPr>
              <a:spLocks noChangeArrowheads="1"/>
            </p:cNvSpPr>
            <p:nvPr/>
          </p:nvSpPr>
          <p:spPr bwMode="auto">
            <a:xfrm>
              <a:off x="5517" y="4146"/>
              <a:ext cx="318" cy="495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9"/>
            <p:cNvSpPr txBox="1">
              <a:spLocks noChangeArrowheads="1"/>
            </p:cNvSpPr>
            <p:nvPr/>
          </p:nvSpPr>
          <p:spPr bwMode="auto">
            <a:xfrm>
              <a:off x="5934" y="3830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dirty="0"/>
                <a:t>B</a:t>
              </a:r>
              <a:endParaRPr lang="en-US" sz="1900" dirty="0"/>
            </a:p>
          </p:txBody>
        </p:sp>
        <p:sp>
          <p:nvSpPr>
            <p:cNvPr id="13325" name="Text Box 10"/>
            <p:cNvSpPr txBox="1">
              <a:spLocks noChangeArrowheads="1"/>
            </p:cNvSpPr>
            <p:nvPr/>
          </p:nvSpPr>
          <p:spPr bwMode="auto">
            <a:xfrm>
              <a:off x="5163" y="3869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dirty="0"/>
                <a:t>A</a:t>
              </a:r>
              <a:endParaRPr lang="en-US" sz="1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769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3. OPERASI - SELISIH</a:t>
            </a:r>
            <a:endParaRPr lang="en-US" sz="3600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DEA7D-D4B6-4F2C-93BA-92A7F65E2B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381000" algn="just" defTabSz="906463">
              <a:spcBef>
                <a:spcPct val="50000"/>
              </a:spcBef>
            </a:pPr>
            <a:r>
              <a:rPr lang="en-US" b="1" dirty="0" err="1"/>
              <a:t>Definisi</a:t>
            </a:r>
            <a:r>
              <a:rPr lang="en-US" b="1" dirty="0"/>
              <a:t> :  A – B  =  { x | x </a:t>
            </a:r>
            <a:r>
              <a:rPr lang="en-US" b="1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b="1" dirty="0"/>
              <a:t> A </a:t>
            </a:r>
            <a:r>
              <a:rPr lang="en-US" b="1" dirty="0" err="1"/>
              <a:t>dan</a:t>
            </a:r>
            <a:r>
              <a:rPr lang="en-US" b="1" dirty="0"/>
              <a:t> x </a:t>
            </a:r>
            <a:r>
              <a:rPr lang="en-US" b="1" dirty="0">
                <a:latin typeface="Arial Black" pitchFamily="34" charset="0"/>
                <a:sym typeface="Symbol" pitchFamily="18" charset="2"/>
              </a:rPr>
              <a:t></a:t>
            </a:r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/>
              <a:t>B }</a:t>
            </a:r>
          </a:p>
          <a:p>
            <a:pPr marL="381000" algn="just" defTabSz="906463">
              <a:spcBef>
                <a:spcPct val="50000"/>
              </a:spcBef>
            </a:pPr>
            <a:endParaRPr lang="en-US" sz="2800" dirty="0"/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Contoh</a:t>
            </a:r>
            <a:endParaRPr lang="en-US" sz="2800" dirty="0"/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 = {2,3,4,6,7,9}; B = {1,2,3,5,6,8,9,10} ; C = {3,5,9}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Maka</a:t>
            </a:r>
            <a:r>
              <a:rPr lang="en-US" sz="2800" dirty="0"/>
              <a:t> :   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/>
              <a:t>	A – B = {4,7}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/>
              <a:t>    B – A = {1,5,8,10}	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/>
              <a:t>	B – C = ?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/>
              <a:t>	C – A = ?</a:t>
            </a:r>
          </a:p>
          <a:p>
            <a:pPr>
              <a:buNone/>
            </a:pPr>
            <a:endParaRPr lang="en-US" sz="2800" b="1" dirty="0"/>
          </a:p>
        </p:txBody>
      </p:sp>
      <p:grpSp>
        <p:nvGrpSpPr>
          <p:cNvPr id="14342" name="Group 12"/>
          <p:cNvGrpSpPr>
            <a:grpSpLocks/>
          </p:cNvGrpSpPr>
          <p:nvPr/>
        </p:nvGrpSpPr>
        <p:grpSpPr bwMode="auto">
          <a:xfrm>
            <a:off x="5570537" y="3989141"/>
            <a:ext cx="2673871" cy="1744115"/>
            <a:chOff x="7626" y="8912"/>
            <a:chExt cx="1872" cy="1240"/>
          </a:xfrm>
        </p:grpSpPr>
        <p:sp>
          <p:nvSpPr>
            <p:cNvPr id="14344" name="Oval 13"/>
            <p:cNvSpPr>
              <a:spLocks noChangeArrowheads="1"/>
            </p:cNvSpPr>
            <p:nvPr/>
          </p:nvSpPr>
          <p:spPr bwMode="auto">
            <a:xfrm>
              <a:off x="7977" y="9142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14"/>
            <p:cNvSpPr>
              <a:spLocks noChangeArrowheads="1"/>
            </p:cNvSpPr>
            <p:nvPr/>
          </p:nvSpPr>
          <p:spPr bwMode="auto">
            <a:xfrm>
              <a:off x="8430" y="9179"/>
              <a:ext cx="819" cy="78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7626" y="8912"/>
              <a:ext cx="1872" cy="1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8931" y="893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7734" y="902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051720" y="4149080"/>
            <a:ext cx="980165" cy="48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1720" y="4657529"/>
            <a:ext cx="1512168" cy="48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1106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4. OPERASI – BEDA SETANGKUP</a:t>
            </a:r>
            <a:endParaRPr lang="en-US" sz="3600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1ACA7-DB93-4828-A711-5CE442FE99A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defTabSz="906463">
              <a:spcBef>
                <a:spcPct val="50000"/>
              </a:spcBef>
            </a:pPr>
            <a:r>
              <a:rPr lang="en-US" sz="2800" b="1" dirty="0" err="1"/>
              <a:t>Definisi</a:t>
            </a:r>
            <a:r>
              <a:rPr lang="en-US" sz="2800" b="1" dirty="0"/>
              <a:t>: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b="1" dirty="0"/>
              <a:t>A </a:t>
            </a:r>
            <a:r>
              <a:rPr lang="en-US" sz="2800" b="1" dirty="0">
                <a:sym typeface="Symbol" pitchFamily="18" charset="2"/>
              </a:rPr>
              <a:t></a:t>
            </a:r>
            <a:r>
              <a:rPr lang="en-US" sz="2800" b="1" dirty="0"/>
              <a:t> B = { x |(x </a:t>
            </a:r>
            <a:r>
              <a:rPr lang="en-US" sz="2800" b="1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b="1" dirty="0"/>
              <a:t> A </a:t>
            </a:r>
            <a:r>
              <a:rPr lang="en-US" sz="2800" b="1" i="1" dirty="0" err="1"/>
              <a:t>atau</a:t>
            </a:r>
            <a:r>
              <a:rPr lang="en-US" sz="2800" b="1" dirty="0"/>
              <a:t>  x </a:t>
            </a:r>
            <a:r>
              <a:rPr lang="en-US" sz="2800" b="1" dirty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b="1" dirty="0"/>
              <a:t>B) </a:t>
            </a:r>
            <a:r>
              <a:rPr lang="en-US" sz="2800" b="1" i="1" dirty="0"/>
              <a:t>&amp; </a:t>
            </a:r>
            <a:r>
              <a:rPr lang="en-US" sz="2800" b="1" dirty="0"/>
              <a:t>x </a:t>
            </a:r>
            <a:r>
              <a:rPr lang="en-US" sz="2800" b="1" dirty="0">
                <a:sym typeface="Symbol" pitchFamily="18" charset="2"/>
              </a:rPr>
              <a:t></a:t>
            </a:r>
            <a:r>
              <a:rPr lang="en-US" sz="2800" b="1" dirty="0"/>
              <a:t>(A </a:t>
            </a:r>
            <a:r>
              <a:rPr lang="en-US" sz="2800" b="1" dirty="0">
                <a:sym typeface="Symbol" pitchFamily="18" charset="2"/>
              </a:rPr>
              <a:t></a:t>
            </a:r>
            <a:r>
              <a:rPr lang="en-US" sz="2800" b="1" dirty="0"/>
              <a:t>B) }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B  =  (A U B) – (A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B)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B  =  (A - B) U (B - A)</a:t>
            </a:r>
          </a:p>
          <a:p>
            <a:pPr algn="just" defTabSz="906463">
              <a:spcBef>
                <a:spcPct val="50000"/>
              </a:spcBef>
              <a:buNone/>
            </a:pPr>
            <a:r>
              <a:rPr lang="en-US" sz="2800" dirty="0"/>
              <a:t> </a:t>
            </a:r>
          </a:p>
        </p:txBody>
      </p:sp>
      <p:grpSp>
        <p:nvGrpSpPr>
          <p:cNvPr id="15366" name="Group 5"/>
          <p:cNvGrpSpPr>
            <a:grpSpLocks/>
          </p:cNvGrpSpPr>
          <p:nvPr/>
        </p:nvGrpSpPr>
        <p:grpSpPr bwMode="auto">
          <a:xfrm>
            <a:off x="6012160" y="3501008"/>
            <a:ext cx="2674640" cy="1872208"/>
            <a:chOff x="7626" y="2566"/>
            <a:chExt cx="1872" cy="1240"/>
          </a:xfrm>
        </p:grpSpPr>
        <p:sp>
          <p:nvSpPr>
            <p:cNvPr id="15372" name="Oval 6"/>
            <p:cNvSpPr>
              <a:spLocks noChangeArrowheads="1"/>
            </p:cNvSpPr>
            <p:nvPr/>
          </p:nvSpPr>
          <p:spPr bwMode="auto">
            <a:xfrm>
              <a:off x="7977" y="2796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7"/>
            <p:cNvSpPr>
              <a:spLocks noChangeArrowheads="1"/>
            </p:cNvSpPr>
            <p:nvPr/>
          </p:nvSpPr>
          <p:spPr bwMode="auto">
            <a:xfrm>
              <a:off x="8426" y="2796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8"/>
            <p:cNvSpPr>
              <a:spLocks noChangeArrowheads="1"/>
            </p:cNvSpPr>
            <p:nvPr/>
          </p:nvSpPr>
          <p:spPr bwMode="auto">
            <a:xfrm>
              <a:off x="7626" y="2566"/>
              <a:ext cx="1872" cy="1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Oval 9"/>
            <p:cNvSpPr>
              <a:spLocks noChangeArrowheads="1"/>
            </p:cNvSpPr>
            <p:nvPr/>
          </p:nvSpPr>
          <p:spPr bwMode="auto">
            <a:xfrm>
              <a:off x="7983" y="2800"/>
              <a:ext cx="819" cy="789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Oval 10"/>
            <p:cNvSpPr>
              <a:spLocks noChangeArrowheads="1"/>
            </p:cNvSpPr>
            <p:nvPr/>
          </p:nvSpPr>
          <p:spPr bwMode="auto">
            <a:xfrm>
              <a:off x="8400" y="2899"/>
              <a:ext cx="4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Text Box 11"/>
            <p:cNvSpPr txBox="1">
              <a:spLocks noChangeArrowheads="1"/>
            </p:cNvSpPr>
            <p:nvPr/>
          </p:nvSpPr>
          <p:spPr bwMode="auto">
            <a:xfrm>
              <a:off x="8991" y="260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5378" name="Text Box 12"/>
            <p:cNvSpPr txBox="1">
              <a:spLocks noChangeArrowheads="1"/>
            </p:cNvSpPr>
            <p:nvPr/>
          </p:nvSpPr>
          <p:spPr bwMode="auto">
            <a:xfrm>
              <a:off x="7749" y="2662"/>
              <a:ext cx="42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1264407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4. OPERASI – BEDA SETANGKUP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 algn="just" defTabSz="906463">
              <a:spcBef>
                <a:spcPct val="50000"/>
              </a:spcBef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:  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 A = {1,2,3,5,6,8,9,10}    ;    B = {2,7,8,11} ;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 C = {1,3,5,7,9,11}          ;    D = {0,1,2,5,6,7,9,12}</a:t>
            </a:r>
          </a:p>
          <a:p>
            <a:pPr algn="just" defTabSz="906463">
              <a:spcBef>
                <a:spcPct val="50000"/>
              </a:spcBef>
              <a:buNone/>
            </a:pPr>
            <a:r>
              <a:rPr lang="en-US" sz="2800" dirty="0" err="1"/>
              <a:t>Maka</a:t>
            </a:r>
            <a:r>
              <a:rPr lang="en-US" sz="2800" dirty="0"/>
              <a:t> : 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/>
              <a:t> B = {1,3,5,6, 7, 9,10,11}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B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C = {1,2,3,5,8,9}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/>
              <a:t> C = ?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dirty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/>
              <a:t> D = ?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23728" y="4005064"/>
            <a:ext cx="3024336" cy="48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3728" y="4581128"/>
            <a:ext cx="3024336" cy="48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27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5. OPERASI - KOMPLEMEN</a:t>
            </a:r>
            <a:endParaRPr lang="en-US" sz="3600" dirty="0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894FF-ECAD-4B9A-A3A6-114AC440E6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381000" algn="just" defTabSz="906463">
              <a:spcBef>
                <a:spcPct val="50000"/>
              </a:spcBef>
            </a:pPr>
            <a:r>
              <a:rPr lang="en-US" sz="2800" b="1" dirty="0" err="1"/>
              <a:t>Definisi</a:t>
            </a:r>
            <a:r>
              <a:rPr lang="en-US" sz="2800" b="1" dirty="0"/>
              <a:t> :  </a:t>
            </a:r>
            <a:r>
              <a:rPr lang="en-US" b="1" dirty="0"/>
              <a:t>A</a:t>
            </a:r>
            <a:r>
              <a:rPr lang="en-US" sz="4000" b="1" baseline="30000" dirty="0"/>
              <a:t>c</a:t>
            </a:r>
            <a:r>
              <a:rPr lang="en-US" b="1" dirty="0"/>
              <a:t>    =  { x | x </a:t>
            </a:r>
            <a:r>
              <a:rPr lang="en-US" b="1" dirty="0">
                <a:sym typeface="Symbol" pitchFamily="18" charset="2"/>
              </a:rPr>
              <a:t></a:t>
            </a:r>
            <a:r>
              <a:rPr lang="en-US" b="1" dirty="0"/>
              <a:t> A </a:t>
            </a:r>
            <a:r>
              <a:rPr lang="en-US" b="1" dirty="0" err="1"/>
              <a:t>dan</a:t>
            </a:r>
            <a:r>
              <a:rPr lang="en-US" b="1" dirty="0"/>
              <a:t>  x </a:t>
            </a:r>
            <a:r>
              <a:rPr lang="en-US" b="1" dirty="0">
                <a:sym typeface="Symbol" pitchFamily="18" charset="2"/>
              </a:rPr>
              <a:t> </a:t>
            </a:r>
            <a:r>
              <a:rPr lang="en-US" b="1" dirty="0"/>
              <a:t>S }</a:t>
            </a:r>
            <a:endParaRPr lang="en-US" sz="3600" b="1" dirty="0"/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 err="1"/>
              <a:t>Contoh</a:t>
            </a:r>
            <a:r>
              <a:rPr lang="en-US" sz="2800" dirty="0"/>
              <a:t>  : 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 = { 2, 3, 5, 6, 8) 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B = {1, 2, 4, 6, 7, 9, 13}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S = { x | x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 </a:t>
            </a:r>
            <a:r>
              <a:rPr lang="en-US" sz="2800" dirty="0">
                <a:sym typeface="Symbol" pitchFamily="18" charset="2"/>
              </a:rPr>
              <a:t></a:t>
            </a:r>
            <a:r>
              <a:rPr lang="en-US" sz="2800" dirty="0"/>
              <a:t> 14}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Maka</a:t>
            </a:r>
            <a:r>
              <a:rPr lang="en-US" sz="2800" dirty="0"/>
              <a:t> :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/>
              <a:t>A</a:t>
            </a:r>
            <a:r>
              <a:rPr lang="en-US" sz="4000" baseline="30000" dirty="0"/>
              <a:t>c</a:t>
            </a:r>
            <a:r>
              <a:rPr lang="en-US" sz="2800" dirty="0"/>
              <a:t> = { 1,4,7, 9,10,11,12,13,14}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/>
              <a:t>B</a:t>
            </a:r>
            <a:r>
              <a:rPr lang="en-US" sz="4000" baseline="30000" dirty="0" err="1"/>
              <a:t>c</a:t>
            </a:r>
            <a:r>
              <a:rPr lang="en-US" sz="2800" baseline="30000" dirty="0"/>
              <a:t> </a:t>
            </a:r>
            <a:r>
              <a:rPr lang="en-US" sz="2800" dirty="0"/>
              <a:t>= {3,5, 8,11,12,14}</a:t>
            </a:r>
          </a:p>
          <a:p>
            <a:pPr marL="381000" algn="just" defTabSz="906463">
              <a:spcBef>
                <a:spcPct val="50000"/>
              </a:spcBef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grpSp>
        <p:nvGrpSpPr>
          <p:cNvPr id="16390" name="Group 1029"/>
          <p:cNvGrpSpPr>
            <a:grpSpLocks/>
          </p:cNvGrpSpPr>
          <p:nvPr/>
        </p:nvGrpSpPr>
        <p:grpSpPr bwMode="auto">
          <a:xfrm>
            <a:off x="6415145" y="2319343"/>
            <a:ext cx="2228821" cy="1520825"/>
            <a:chOff x="7730" y="6847"/>
            <a:chExt cx="2043" cy="1240"/>
          </a:xfrm>
        </p:grpSpPr>
        <p:sp>
          <p:nvSpPr>
            <p:cNvPr id="16413" name="Rectangle 1030"/>
            <p:cNvSpPr>
              <a:spLocks noChangeArrowheads="1"/>
            </p:cNvSpPr>
            <p:nvPr/>
          </p:nvSpPr>
          <p:spPr bwMode="auto">
            <a:xfrm>
              <a:off x="7730" y="6847"/>
              <a:ext cx="1872" cy="124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Oval 1031"/>
            <p:cNvSpPr>
              <a:spLocks noChangeArrowheads="1"/>
            </p:cNvSpPr>
            <p:nvPr/>
          </p:nvSpPr>
          <p:spPr bwMode="auto">
            <a:xfrm>
              <a:off x="8195" y="7017"/>
              <a:ext cx="957" cy="93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16415" name="Text Box 1032"/>
            <p:cNvSpPr txBox="1">
              <a:spLocks noChangeArrowheads="1"/>
            </p:cNvSpPr>
            <p:nvPr/>
          </p:nvSpPr>
          <p:spPr bwMode="auto">
            <a:xfrm>
              <a:off x="9053" y="6965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r>
                <a:rPr lang="en-US" baseline="30000"/>
                <a:t>c</a:t>
              </a:r>
              <a:endParaRPr lang="en-US" sz="1900" baseline="30000"/>
            </a:p>
          </p:txBody>
        </p:sp>
      </p:grpSp>
    </p:spTree>
    <p:extLst>
      <p:ext uri="{BB962C8B-B14F-4D97-AF65-F5344CB8AC3E}">
        <p14:creationId xmlns:p14="http://schemas.microsoft.com/office/powerpoint/2010/main" val="1220631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err="1">
                <a:solidFill>
                  <a:srgbClr val="FF3300"/>
                </a:solidFill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adalah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i="1" dirty="0" err="1">
                <a:cs typeface="Arial" charset="0"/>
              </a:rPr>
              <a:t>kumpulan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dari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i="1" dirty="0" err="1">
                <a:cs typeface="Arial" charset="0"/>
              </a:rPr>
              <a:t>objek-objek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i="1" dirty="0" err="1">
                <a:cs typeface="Arial" charset="0"/>
              </a:rPr>
              <a:t>berbeda</a:t>
            </a:r>
            <a:r>
              <a:rPr lang="en-US" sz="2400" dirty="0">
                <a:cs typeface="Arial" charset="0"/>
              </a:rPr>
              <a:t>.</a:t>
            </a:r>
            <a:endParaRPr lang="en-US" sz="2400" dirty="0"/>
          </a:p>
          <a:p>
            <a:pPr algn="just">
              <a:spcBef>
                <a:spcPct val="50000"/>
              </a:spcBef>
            </a:pP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menyatakan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digunakan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huruf</a:t>
            </a:r>
            <a:r>
              <a:rPr lang="en-US" sz="2400" dirty="0">
                <a:cs typeface="Arial" charset="0"/>
              </a:rPr>
              <a:t> KAPITAL </a:t>
            </a:r>
            <a:r>
              <a:rPr lang="en-US" sz="2400" dirty="0" err="1">
                <a:cs typeface="Arial" charset="0"/>
              </a:rPr>
              <a:t>seperti</a:t>
            </a:r>
            <a:r>
              <a:rPr lang="en-US" sz="2400" dirty="0">
                <a:cs typeface="Arial" charset="0"/>
              </a:rPr>
              <a:t>  A, B,  C, </a:t>
            </a:r>
            <a:r>
              <a:rPr lang="en-US" sz="2400" dirty="0" err="1">
                <a:cs typeface="Arial" charset="0"/>
              </a:rPr>
              <a:t>dsb</a:t>
            </a:r>
            <a:r>
              <a:rPr lang="en-US" sz="2400" dirty="0">
                <a:cs typeface="Arial" charset="0"/>
              </a:rPr>
              <a:t>. </a:t>
            </a: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menyatakan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anggota-anggotanya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huruf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kecil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seperti</a:t>
            </a:r>
            <a:r>
              <a:rPr lang="en-US" sz="2400" dirty="0">
                <a:cs typeface="Arial" charset="0"/>
              </a:rPr>
              <a:t>  </a:t>
            </a:r>
            <a:r>
              <a:rPr lang="en-US" sz="2400" dirty="0" err="1">
                <a:cs typeface="Arial" charset="0"/>
              </a:rPr>
              <a:t>a,b,c</a:t>
            </a:r>
            <a:r>
              <a:rPr lang="en-US" sz="2400" dirty="0">
                <a:cs typeface="Arial" charset="0"/>
              </a:rPr>
              <a:t>,  </a:t>
            </a:r>
            <a:r>
              <a:rPr lang="en-US" sz="2400" dirty="0" err="1">
                <a:cs typeface="Arial" charset="0"/>
              </a:rPr>
              <a:t>dsb</a:t>
            </a:r>
            <a:r>
              <a:rPr lang="en-US" sz="2400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Objek</a:t>
            </a:r>
            <a:r>
              <a:rPr lang="en-US" sz="2400" dirty="0">
                <a:cs typeface="Times New Roman" pitchFamily="18" charset="0"/>
              </a:rPr>
              <a:t> di </a:t>
            </a:r>
            <a:r>
              <a:rPr lang="en-US" sz="2400" dirty="0" err="1">
                <a:cs typeface="Times New Roman" pitchFamily="18" charset="0"/>
              </a:rPr>
              <a:t>dalam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disebut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elemen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unsur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anggota</a:t>
            </a:r>
            <a:endParaRPr lang="en-US" sz="2400" b="1" dirty="0">
              <a:cs typeface="Times New Roman" pitchFamily="18" charset="0"/>
            </a:endParaRP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HIMAMI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sebuah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, di </a:t>
            </a:r>
            <a:r>
              <a:rPr lang="en-US" sz="2400" dirty="0" err="1">
                <a:cs typeface="Times New Roman" pitchFamily="18" charset="0"/>
              </a:rPr>
              <a:t>dalamnya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berisi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anggota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berupa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mahasiswa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prodi</a:t>
            </a:r>
            <a:r>
              <a:rPr lang="en-US" sz="2400" dirty="0">
                <a:cs typeface="Times New Roman" pitchFamily="18" charset="0"/>
              </a:rPr>
              <a:t> MI. </a:t>
            </a:r>
            <a:r>
              <a:rPr lang="en-US" sz="2400" dirty="0" err="1">
                <a:cs typeface="Times New Roman" pitchFamily="18" charset="0"/>
              </a:rPr>
              <a:t>Tiap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mahasiswa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berbeda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sama</a:t>
            </a:r>
            <a:r>
              <a:rPr lang="en-US" sz="2400" dirty="0">
                <a:cs typeface="Times New Roman" pitchFamily="18" charset="0"/>
              </a:rPr>
              <a:t> lain.</a:t>
            </a:r>
            <a:endParaRPr lang="en-US" sz="2400" dirty="0">
              <a:cs typeface="Arial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141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 </a:t>
            </a:r>
            <a:r>
              <a:rPr lang="en-US" sz="2400" dirty="0" err="1"/>
              <a:t>himpunan-himpunan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r>
              <a:rPr lang="en-US" sz="2400" b="1" dirty="0"/>
              <a:t>A</a:t>
            </a:r>
            <a:r>
              <a:rPr lang="en-US" sz="2400" dirty="0"/>
              <a:t>  = </a:t>
            </a:r>
            <a:r>
              <a:rPr lang="en-US" sz="2400" b="1" dirty="0"/>
              <a:t>{</a:t>
            </a:r>
            <a:r>
              <a:rPr lang="en-US" sz="2400" dirty="0"/>
              <a:t> 1, 2, 5, 6, 7, 11, 12, 13, 15, 18, 20 </a:t>
            </a:r>
            <a:r>
              <a:rPr lang="en-US" sz="2400" b="1" dirty="0"/>
              <a:t>}</a:t>
            </a:r>
            <a:r>
              <a:rPr lang="en-US" sz="2400" dirty="0"/>
              <a:t>           </a:t>
            </a:r>
          </a:p>
          <a:p>
            <a:r>
              <a:rPr lang="en-US" sz="2400" b="1" dirty="0"/>
              <a:t>B</a:t>
            </a:r>
            <a:r>
              <a:rPr lang="en-US" sz="2400" dirty="0"/>
              <a:t>  = </a:t>
            </a:r>
            <a:r>
              <a:rPr lang="en-US" sz="2400" b="1" dirty="0"/>
              <a:t>{</a:t>
            </a:r>
            <a:r>
              <a:rPr lang="en-US" sz="2400" dirty="0"/>
              <a:t>  2, 3, 4, 5, 6, 7, 8, 12, 13 </a:t>
            </a:r>
            <a:r>
              <a:rPr lang="en-US" sz="2400" b="1" dirty="0"/>
              <a:t>}</a:t>
            </a:r>
            <a:r>
              <a:rPr lang="en-US" sz="2400" dirty="0"/>
              <a:t> </a:t>
            </a:r>
          </a:p>
          <a:p>
            <a:r>
              <a:rPr lang="en-US" sz="2400" b="1" dirty="0"/>
              <a:t>C</a:t>
            </a:r>
            <a:r>
              <a:rPr lang="en-US" sz="2400" dirty="0"/>
              <a:t> =  </a:t>
            </a:r>
            <a:r>
              <a:rPr lang="en-US" sz="2400" b="1" dirty="0"/>
              <a:t>{</a:t>
            </a:r>
            <a:r>
              <a:rPr lang="en-US" sz="2400" dirty="0"/>
              <a:t> 1, 2, 3, 6, 8, 9, 10, 13, 17, 18 </a:t>
            </a:r>
            <a:r>
              <a:rPr lang="en-US" sz="2400" b="1" dirty="0"/>
              <a:t>}</a:t>
            </a:r>
            <a:endParaRPr lang="en-US" sz="2400" dirty="0"/>
          </a:p>
          <a:p>
            <a:r>
              <a:rPr lang="en-US" sz="2400" b="1" dirty="0"/>
              <a:t>S</a:t>
            </a:r>
            <a:r>
              <a:rPr lang="en-US" sz="2400" dirty="0"/>
              <a:t> =  </a:t>
            </a:r>
            <a:r>
              <a:rPr lang="en-US" sz="2400" b="1" dirty="0"/>
              <a:t>{</a:t>
            </a:r>
            <a:r>
              <a:rPr lang="en-US" sz="2400" dirty="0"/>
              <a:t> x </a:t>
            </a:r>
            <a:r>
              <a:rPr lang="en-US" sz="2400" b="1" dirty="0"/>
              <a:t>|</a:t>
            </a:r>
            <a:r>
              <a:rPr lang="en-US" sz="2400" dirty="0"/>
              <a:t>   </a:t>
            </a:r>
            <a:r>
              <a:rPr lang="en-US" sz="2400" b="1" i="1" dirty="0"/>
              <a:t>x &lt;= 20</a:t>
            </a:r>
            <a:r>
              <a:rPr lang="en-US" sz="2400" dirty="0"/>
              <a:t> , x </a:t>
            </a:r>
            <a:r>
              <a:rPr lang="en-US" sz="2400" i="1" dirty="0" err="1"/>
              <a:t>bilangan</a:t>
            </a:r>
            <a:r>
              <a:rPr lang="en-US" sz="2400" i="1" dirty="0"/>
              <a:t> </a:t>
            </a:r>
            <a:r>
              <a:rPr lang="en-US" sz="2400" i="1" dirty="0" err="1"/>
              <a:t>asli</a:t>
            </a:r>
            <a:r>
              <a:rPr lang="en-US" sz="2400" dirty="0"/>
              <a:t>  </a:t>
            </a:r>
            <a:r>
              <a:rPr lang="en-US" sz="2400" b="1" dirty="0"/>
              <a:t>}</a:t>
            </a:r>
            <a:r>
              <a:rPr lang="en-US" sz="2400" dirty="0"/>
              <a:t>  =  </a:t>
            </a:r>
            <a:r>
              <a:rPr lang="en-US" sz="2400" b="1" i="1" dirty="0" err="1"/>
              <a:t>Himpunan</a:t>
            </a:r>
            <a:r>
              <a:rPr lang="en-US" sz="2400" b="1" i="1" dirty="0"/>
              <a:t> </a:t>
            </a:r>
            <a:r>
              <a:rPr lang="en-US" sz="2400" b="1" i="1" dirty="0" err="1"/>
              <a:t>Semesta</a:t>
            </a:r>
            <a:endParaRPr lang="en-US" sz="2400" b="1" i="1" dirty="0"/>
          </a:p>
          <a:p>
            <a:pPr>
              <a:buNone/>
            </a:pPr>
            <a:r>
              <a:rPr lang="en-US" sz="2400" b="1" i="1" dirty="0" err="1"/>
              <a:t>Tentukan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200" dirty="0"/>
              <a:t>A </a:t>
            </a:r>
            <a:r>
              <a:rPr lang="en-US" sz="2200" b="1" dirty="0">
                <a:sym typeface="Symbol"/>
              </a:rPr>
              <a:t></a:t>
            </a:r>
            <a:r>
              <a:rPr lang="en-US" sz="2200" dirty="0"/>
              <a:t> B		5.  A – B		9.  (A – B )</a:t>
            </a:r>
            <a:r>
              <a:rPr lang="en-US" sz="2200" baseline="30000" dirty="0"/>
              <a:t>c</a:t>
            </a: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/>
              <a:t>A </a:t>
            </a:r>
            <a:r>
              <a:rPr lang="en-US" sz="2200" b="1" dirty="0">
                <a:sym typeface="Symbol"/>
              </a:rPr>
              <a:t></a:t>
            </a:r>
            <a:r>
              <a:rPr lang="en-US" sz="2200" dirty="0"/>
              <a:t> C		6.  C – A		10. (A </a:t>
            </a:r>
            <a:r>
              <a:rPr lang="en-US" sz="2200" b="1" dirty="0">
                <a:sym typeface="Symbol"/>
              </a:rPr>
              <a:t></a:t>
            </a:r>
            <a:r>
              <a:rPr lang="en-US" sz="2200" dirty="0"/>
              <a:t> C) </a:t>
            </a:r>
            <a:r>
              <a:rPr lang="en-US" sz="2200" b="1" dirty="0">
                <a:sym typeface="Symbol"/>
              </a:rPr>
              <a:t></a:t>
            </a:r>
            <a:r>
              <a:rPr lang="en-US" sz="2200" dirty="0"/>
              <a:t> (B – C)</a:t>
            </a:r>
          </a:p>
          <a:p>
            <a:pPr marL="457200" indent="-457200">
              <a:buAutoNum type="arabicPeriod"/>
            </a:pPr>
            <a:r>
              <a:rPr lang="en-US" sz="2200" dirty="0"/>
              <a:t>B </a:t>
            </a:r>
            <a:r>
              <a:rPr lang="en-US" sz="2200" b="1" dirty="0">
                <a:sym typeface="Symbol"/>
              </a:rPr>
              <a:t></a:t>
            </a:r>
            <a:r>
              <a:rPr lang="en-US" sz="2200" dirty="0"/>
              <a:t> C		7.  B – C		</a:t>
            </a:r>
          </a:p>
          <a:p>
            <a:pPr marL="457200" indent="-457200">
              <a:buAutoNum type="arabicPeriod"/>
            </a:pPr>
            <a:r>
              <a:rPr lang="en-US" sz="2200" dirty="0"/>
              <a:t>A </a:t>
            </a:r>
            <a:r>
              <a:rPr lang="en-US" sz="2200" b="1" dirty="0">
                <a:sym typeface="Symbol"/>
              </a:rPr>
              <a:t></a:t>
            </a:r>
            <a:r>
              <a:rPr lang="en-US" sz="2200" dirty="0"/>
              <a:t> B </a:t>
            </a:r>
            <a:r>
              <a:rPr lang="en-US" sz="2200" b="1" dirty="0">
                <a:sym typeface="Symbol"/>
              </a:rPr>
              <a:t></a:t>
            </a:r>
            <a:r>
              <a:rPr lang="en-US" sz="2200" dirty="0"/>
              <a:t> C 		8.  B </a:t>
            </a:r>
            <a:r>
              <a:rPr lang="en-US" sz="2200" b="1" dirty="0">
                <a:sym typeface="Symbol"/>
              </a:rPr>
              <a:t></a:t>
            </a:r>
            <a:r>
              <a:rPr lang="en-US" sz="2200" dirty="0"/>
              <a:t> C </a:t>
            </a:r>
          </a:p>
          <a:p>
            <a:pPr marL="0" indent="0">
              <a:buNone/>
            </a:pPr>
            <a:r>
              <a:rPr lang="en-US" sz="2400" dirty="0" err="1"/>
              <a:t>Gambarkan</a:t>
            </a:r>
            <a:r>
              <a:rPr lang="en-US" sz="2400" dirty="0"/>
              <a:t> </a:t>
            </a:r>
            <a:r>
              <a:rPr lang="en-US" sz="2400" b="1" i="1" dirty="0"/>
              <a:t>Diagram Venn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A, B, C, </a:t>
            </a:r>
            <a:r>
              <a:rPr lang="en-US" sz="2400" dirty="0" err="1"/>
              <a:t>dan</a:t>
            </a:r>
            <a:r>
              <a:rPr lang="en-US" sz="2400" dirty="0"/>
              <a:t> S!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84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Inklusi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–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Himpunan</a:t>
            </a:r>
            <a:endParaRPr lang="en-US" dirty="0"/>
          </a:p>
          <a:p>
            <a:r>
              <a:rPr lang="en-US" sz="2800" dirty="0" err="1"/>
              <a:t>Jika</a:t>
            </a:r>
            <a:r>
              <a:rPr lang="en-US" sz="2800" dirty="0"/>
              <a:t>  A </a:t>
            </a:r>
            <a:r>
              <a:rPr lang="en-US" sz="2800" dirty="0" err="1"/>
              <a:t>dan</a:t>
            </a:r>
            <a:r>
              <a:rPr lang="en-US" sz="2800" dirty="0"/>
              <a:t> B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himpunan-himpunan</a:t>
            </a:r>
            <a:r>
              <a:rPr lang="en-US" sz="2800" dirty="0"/>
              <a:t> </a:t>
            </a:r>
            <a:r>
              <a:rPr lang="en-US" sz="2800" dirty="0" err="1"/>
              <a:t>berhingga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 </a:t>
            </a:r>
            <a:r>
              <a:rPr lang="en-US" sz="2800" b="1" dirty="0"/>
              <a:t>A U B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b="1" dirty="0"/>
              <a:t>A </a:t>
            </a:r>
            <a:r>
              <a:rPr lang="en-US" sz="2800" b="1" dirty="0">
                <a:sym typeface="Symbol"/>
              </a:rPr>
              <a:t></a:t>
            </a:r>
            <a:r>
              <a:rPr lang="en-US" sz="2800" b="1" dirty="0"/>
              <a:t>B</a:t>
            </a:r>
            <a:r>
              <a:rPr lang="en-US" sz="2800" dirty="0"/>
              <a:t> 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berhingga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b="1" dirty="0"/>
              <a:t>    | A U B | = |A| + |B| - | A </a:t>
            </a:r>
            <a:r>
              <a:rPr lang="en-US" sz="2800" b="1" dirty="0">
                <a:sym typeface="Symbol"/>
              </a:rPr>
              <a:t> </a:t>
            </a:r>
            <a:r>
              <a:rPr lang="en-US" sz="2800" b="1" dirty="0"/>
              <a:t>B |</a:t>
            </a:r>
          </a:p>
          <a:p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penggabungan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A </a:t>
            </a:r>
            <a:r>
              <a:rPr lang="en-US" sz="2800" dirty="0" err="1"/>
              <a:t>dan</a:t>
            </a:r>
            <a:r>
              <a:rPr lang="en-US" sz="2800" dirty="0"/>
              <a:t> B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A  </a:t>
            </a:r>
            <a:r>
              <a:rPr lang="en-US" sz="2800" dirty="0" err="1"/>
              <a:t>ditambah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himpuanan</a:t>
            </a:r>
            <a:r>
              <a:rPr lang="en-US" sz="2800" dirty="0"/>
              <a:t> B, </a:t>
            </a:r>
            <a:r>
              <a:rPr lang="en-US" sz="2800" dirty="0" err="1"/>
              <a:t>dikurangi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irisan</a:t>
            </a:r>
            <a:r>
              <a:rPr lang="en-US" sz="2800" dirty="0"/>
              <a:t> A </a:t>
            </a:r>
            <a:r>
              <a:rPr lang="en-US" sz="2800" dirty="0" err="1"/>
              <a:t>dan</a:t>
            </a:r>
            <a:r>
              <a:rPr lang="en-US" sz="2800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44129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Inklusi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err="1"/>
              <a:t>Tiga</a:t>
            </a:r>
            <a:r>
              <a:rPr lang="en-US" sz="2800" b="1" dirty="0"/>
              <a:t> </a:t>
            </a:r>
            <a:r>
              <a:rPr lang="en-US" sz="2800" b="1" dirty="0" err="1"/>
              <a:t>Himpunan</a:t>
            </a:r>
            <a:endParaRPr lang="en-US" sz="2800" dirty="0"/>
          </a:p>
          <a:p>
            <a:r>
              <a:rPr lang="en-US" sz="2800" dirty="0" err="1"/>
              <a:t>Jika</a:t>
            </a:r>
            <a:r>
              <a:rPr lang="en-US" sz="2800" dirty="0"/>
              <a:t> A, B, </a:t>
            </a:r>
            <a:r>
              <a:rPr lang="en-US" sz="2800" dirty="0" err="1"/>
              <a:t>dan</a:t>
            </a:r>
            <a:r>
              <a:rPr lang="en-US" sz="2800" dirty="0"/>
              <a:t> C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himpunan-himpunan</a:t>
            </a:r>
            <a:r>
              <a:rPr lang="en-US" sz="2800" dirty="0"/>
              <a:t> </a:t>
            </a:r>
            <a:r>
              <a:rPr lang="en-US" sz="2800" dirty="0" err="1"/>
              <a:t>berhingga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endParaRPr lang="en-US" sz="2800" dirty="0"/>
          </a:p>
          <a:p>
            <a:pPr>
              <a:buNone/>
            </a:pPr>
            <a:r>
              <a:rPr lang="en-US" sz="2800" b="1" dirty="0"/>
              <a:t>| A U B U C | =  |A|  + |B| + |C|  -  |A </a:t>
            </a:r>
            <a:r>
              <a:rPr lang="en-US" sz="2800" b="1" dirty="0">
                <a:sym typeface="Symbol"/>
              </a:rPr>
              <a:t></a:t>
            </a:r>
            <a:r>
              <a:rPr lang="en-US" sz="2800" b="1" dirty="0"/>
              <a:t> B|  -   </a:t>
            </a:r>
          </a:p>
          <a:p>
            <a:pPr>
              <a:buNone/>
            </a:pPr>
            <a:r>
              <a:rPr lang="en-US" sz="2800" b="1" dirty="0"/>
              <a:t>                         |A </a:t>
            </a:r>
            <a:r>
              <a:rPr lang="en-US" sz="2800" b="1" dirty="0">
                <a:sym typeface="Symbol"/>
              </a:rPr>
              <a:t> </a:t>
            </a:r>
            <a:r>
              <a:rPr lang="en-US" sz="2800" b="1" dirty="0"/>
              <a:t>C|  -  |B </a:t>
            </a:r>
            <a:r>
              <a:rPr lang="en-US" sz="2800" b="1" dirty="0">
                <a:sym typeface="Symbol"/>
              </a:rPr>
              <a:t> </a:t>
            </a:r>
            <a:r>
              <a:rPr lang="en-US" sz="2800" b="1" dirty="0"/>
              <a:t>C|  +  A </a:t>
            </a:r>
            <a:r>
              <a:rPr lang="en-US" sz="2800" b="1" dirty="0">
                <a:sym typeface="Symbol"/>
              </a:rPr>
              <a:t> </a:t>
            </a:r>
            <a:r>
              <a:rPr lang="en-US" sz="2800" b="1" dirty="0"/>
              <a:t>B </a:t>
            </a:r>
            <a:r>
              <a:rPr lang="en-US" sz="2800" b="1" dirty="0">
                <a:sym typeface="Symbol"/>
              </a:rPr>
              <a:t> </a:t>
            </a:r>
            <a:r>
              <a:rPr lang="en-US" sz="2800" b="1" dirty="0"/>
              <a:t>C 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455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 60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pembaca</a:t>
            </a:r>
            <a:r>
              <a:rPr lang="en-US" sz="2000" dirty="0"/>
              <a:t> </a:t>
            </a:r>
            <a:r>
              <a:rPr lang="en-US" sz="2000" dirty="0" err="1"/>
              <a:t>koran</a:t>
            </a:r>
            <a:r>
              <a:rPr lang="en-US" sz="2000" dirty="0"/>
              <a:t>, </a:t>
            </a:r>
            <a:r>
              <a:rPr lang="en-US" sz="2000" dirty="0" err="1"/>
              <a:t>diperoleh</a:t>
            </a:r>
            <a:r>
              <a:rPr lang="en-US" sz="2000" dirty="0"/>
              <a:t> data </a:t>
            </a:r>
            <a:r>
              <a:rPr lang="en-US" sz="2000" dirty="0" err="1"/>
              <a:t>sbb</a:t>
            </a:r>
            <a:r>
              <a:rPr lang="en-US" sz="2000" dirty="0"/>
              <a:t>.:</a:t>
            </a:r>
            <a:endParaRPr lang="en-US" sz="2000" b="1" dirty="0"/>
          </a:p>
          <a:p>
            <a:r>
              <a:rPr lang="en-US" sz="2000" b="1" dirty="0"/>
              <a:t>25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Kompas</a:t>
            </a:r>
            <a:endParaRPr lang="en-US" sz="2000" b="1" dirty="0"/>
          </a:p>
          <a:p>
            <a:r>
              <a:rPr lang="en-US" sz="2000" b="1" dirty="0"/>
              <a:t>26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Merdeka</a:t>
            </a:r>
            <a:endParaRPr lang="en-US" sz="2000" b="1" dirty="0"/>
          </a:p>
          <a:p>
            <a:r>
              <a:rPr lang="en-US" sz="2000" b="1" dirty="0"/>
              <a:t>26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Bola</a:t>
            </a:r>
          </a:p>
          <a:p>
            <a:r>
              <a:rPr lang="en-US" sz="2000" dirty="0"/>
              <a:t>  </a:t>
            </a:r>
            <a:r>
              <a:rPr lang="en-US" sz="2000" b="1" dirty="0"/>
              <a:t>9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Kompas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Bola</a:t>
            </a:r>
          </a:p>
          <a:p>
            <a:r>
              <a:rPr lang="en-US" sz="2000" b="1" dirty="0"/>
              <a:t>11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Kompas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 err="1"/>
              <a:t>Merdeka</a:t>
            </a:r>
            <a:endParaRPr lang="en-US" sz="2000" b="1" dirty="0"/>
          </a:p>
          <a:p>
            <a:r>
              <a:rPr lang="en-US" sz="2000" dirty="0"/>
              <a:t>  </a:t>
            </a:r>
            <a:r>
              <a:rPr lang="en-US" sz="2000" b="1" dirty="0"/>
              <a:t>8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Merdeka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Bola</a:t>
            </a:r>
          </a:p>
          <a:p>
            <a:r>
              <a:rPr lang="en-US" sz="2000" dirty="0"/>
              <a:t>  </a:t>
            </a:r>
            <a:r>
              <a:rPr lang="en-US" sz="2000" b="1" dirty="0"/>
              <a:t>3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Ketiganya</a:t>
            </a:r>
            <a:r>
              <a:rPr lang="en-US" sz="2000" dirty="0"/>
              <a:t>.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a.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b="1" dirty="0"/>
              <a:t>diagram</a:t>
            </a:r>
            <a:r>
              <a:rPr lang="en-US" sz="2000" dirty="0"/>
              <a:t> </a:t>
            </a:r>
            <a:r>
              <a:rPr lang="en-US" sz="2000" b="1" dirty="0"/>
              <a:t>Venn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b</a:t>
            </a:r>
            <a:r>
              <a:rPr lang="en-US" sz="2000" b="1" dirty="0"/>
              <a:t>. </a:t>
            </a:r>
            <a:r>
              <a:rPr lang="en-US" sz="2000" b="1" dirty="0" err="1"/>
              <a:t>Berapa</a:t>
            </a:r>
            <a:r>
              <a:rPr lang="en-US" sz="2000" b="1" dirty="0"/>
              <a:t> </a:t>
            </a:r>
            <a:r>
              <a:rPr lang="en-US" sz="2000" b="1" dirty="0" err="1"/>
              <a:t>orang</a:t>
            </a:r>
            <a:r>
              <a:rPr lang="en-US" sz="2000" b="1" dirty="0"/>
              <a:t> yang </a:t>
            </a:r>
            <a:r>
              <a:rPr lang="en-US" sz="2000" b="1" dirty="0" err="1"/>
              <a:t>membaca</a:t>
            </a:r>
            <a:r>
              <a:rPr lang="en-US" sz="2000" b="1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koran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93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Misal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800" dirty="0"/>
              <a:t>A =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koran</a:t>
            </a:r>
            <a:r>
              <a:rPr lang="en-US" sz="2800" dirty="0"/>
              <a:t> </a:t>
            </a:r>
            <a:r>
              <a:rPr lang="en-US" sz="2800" dirty="0" err="1"/>
              <a:t>kompas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B =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koran</a:t>
            </a:r>
            <a:r>
              <a:rPr lang="en-US" sz="2800" dirty="0"/>
              <a:t> </a:t>
            </a:r>
            <a:r>
              <a:rPr lang="en-US" sz="2800" dirty="0" err="1"/>
              <a:t>merdeka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C =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koran</a:t>
            </a:r>
            <a:r>
              <a:rPr lang="en-US" sz="2800" dirty="0"/>
              <a:t> bola</a:t>
            </a:r>
          </a:p>
          <a:p>
            <a:pPr>
              <a:buNone/>
            </a:pPr>
            <a:r>
              <a:rPr lang="en-US" sz="2800" dirty="0" err="1"/>
              <a:t>Maka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|A| = 25 ; |B| = 26 ; |C| = 26 </a:t>
            </a:r>
          </a:p>
          <a:p>
            <a:pPr>
              <a:buNone/>
            </a:pPr>
            <a:r>
              <a:rPr lang="en-US" sz="2800" dirty="0"/>
              <a:t>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B|=  11 ;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9 ; |B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8</a:t>
            </a:r>
          </a:p>
          <a:p>
            <a:pPr>
              <a:buNone/>
            </a:pPr>
            <a:r>
              <a:rPr lang="en-US" sz="2800" dirty="0"/>
              <a:t>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 </a:t>
            </a:r>
            <a:r>
              <a:rPr lang="en-US" sz="2800" dirty="0">
                <a:sym typeface="Symbol"/>
              </a:rPr>
              <a:t>  C</a:t>
            </a:r>
            <a:r>
              <a:rPr lang="en-US" sz="2800" dirty="0"/>
              <a:t>|=  3</a:t>
            </a:r>
          </a:p>
          <a:p>
            <a:pPr>
              <a:buNone/>
            </a:pP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742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a) |A| = 25 ;</a:t>
            </a:r>
          </a:p>
          <a:p>
            <a:pPr>
              <a:buNone/>
            </a:pPr>
            <a:r>
              <a:rPr lang="en-US" sz="2800" dirty="0"/>
              <a:t>     |B| = 26 ; </a:t>
            </a:r>
          </a:p>
          <a:p>
            <a:pPr>
              <a:buNone/>
            </a:pPr>
            <a:r>
              <a:rPr lang="en-US" sz="2800" dirty="0"/>
              <a:t>     |C| = 26 ;	</a:t>
            </a:r>
          </a:p>
          <a:p>
            <a:pPr>
              <a:buNone/>
            </a:pPr>
            <a:r>
              <a:rPr lang="en-US" sz="2800" dirty="0"/>
              <a:t>    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B|=  11 ;</a:t>
            </a:r>
          </a:p>
          <a:p>
            <a:pPr>
              <a:buNone/>
            </a:pPr>
            <a:r>
              <a:rPr lang="en-US" sz="2800" dirty="0"/>
              <a:t>    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9 ;</a:t>
            </a:r>
          </a:p>
          <a:p>
            <a:pPr>
              <a:buNone/>
            </a:pPr>
            <a:r>
              <a:rPr lang="en-US" sz="2800" dirty="0"/>
              <a:t>	 |B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8 ;	 </a:t>
            </a:r>
          </a:p>
          <a:p>
            <a:pPr>
              <a:buNone/>
            </a:pPr>
            <a:r>
              <a:rPr lang="en-US" sz="2800" dirty="0"/>
              <a:t>     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 </a:t>
            </a:r>
            <a:r>
              <a:rPr lang="en-US" sz="2800" dirty="0">
                <a:sym typeface="Symbol"/>
              </a:rPr>
              <a:t>  C</a:t>
            </a:r>
            <a:r>
              <a:rPr lang="en-US" sz="2800" dirty="0"/>
              <a:t>|=  3</a:t>
            </a:r>
          </a:p>
          <a:p>
            <a:pPr>
              <a:buNone/>
            </a:pPr>
            <a:r>
              <a:rPr lang="en-US" sz="2400" b="1" dirty="0"/>
              <a:t>b) </a:t>
            </a:r>
            <a:r>
              <a:rPr lang="en-US" sz="2400" b="1" dirty="0" err="1"/>
              <a:t>Banyak</a:t>
            </a:r>
            <a:r>
              <a:rPr lang="en-US" sz="2400" b="1" dirty="0"/>
              <a:t> orang yang </a:t>
            </a:r>
            <a:r>
              <a:rPr lang="en-US" sz="2400" b="1" dirty="0" err="1"/>
              <a:t>membaca</a:t>
            </a:r>
            <a:r>
              <a:rPr lang="en-US" sz="2400" b="1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koran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     = 8  + 10 + 12 = 30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500562" y="116846"/>
            <a:ext cx="4143404" cy="3812638"/>
            <a:chOff x="6048" y="4476"/>
            <a:chExt cx="3600" cy="2980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6048" y="4476"/>
              <a:ext cx="3600" cy="29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6861" y="5661"/>
              <a:ext cx="1920" cy="157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6273" y="4799"/>
              <a:ext cx="1843" cy="178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7449" y="4809"/>
              <a:ext cx="1941" cy="1701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6273" y="4795"/>
              <a:ext cx="1843" cy="178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6861" y="5661"/>
              <a:ext cx="1894" cy="1573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522038" y="115315"/>
            <a:ext cx="661794" cy="5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152241" y="140212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693378" y="3429000"/>
            <a:ext cx="664672" cy="52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169433" y="1658397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Arial" pitchFamily="34" charset="0"/>
              </a:rPr>
              <a:t>3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083112" y="103445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77265" y="193676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Arial" pitchFamily="34" charset="0"/>
              </a:rPr>
              <a:t>5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475989" y="203275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Arial" pitchFamily="34" charset="0"/>
              </a:rPr>
              <a:t>6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142215" y="960864"/>
            <a:ext cx="779765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162125" y="877672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267263" y="2720694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569619" y="2954270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183832" y="287749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12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506417" y="128037"/>
            <a:ext cx="661794" cy="59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616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924" grpId="0"/>
      <p:bldP spid="38925" grpId="0"/>
      <p:bldP spid="38926" grpId="0"/>
      <p:bldP spid="38927" grpId="0"/>
      <p:bldP spid="38928" grpId="0"/>
      <p:bldP spid="38929" grpId="0"/>
      <p:bldP spid="38931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 60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pembaca</a:t>
            </a:r>
            <a:r>
              <a:rPr lang="en-US" sz="2000" dirty="0"/>
              <a:t> </a:t>
            </a:r>
            <a:r>
              <a:rPr lang="en-US" sz="2000" dirty="0" err="1"/>
              <a:t>koran</a:t>
            </a:r>
            <a:r>
              <a:rPr lang="en-US" sz="2000" dirty="0"/>
              <a:t>, </a:t>
            </a:r>
            <a:r>
              <a:rPr lang="en-US" sz="2000" dirty="0" err="1"/>
              <a:t>diperoleh</a:t>
            </a:r>
            <a:r>
              <a:rPr lang="en-US" sz="2000" dirty="0"/>
              <a:t> data </a:t>
            </a:r>
            <a:r>
              <a:rPr lang="en-US" sz="2000" dirty="0" err="1"/>
              <a:t>sbb</a:t>
            </a:r>
            <a:r>
              <a:rPr lang="en-US" sz="2000" dirty="0"/>
              <a:t>.:</a:t>
            </a:r>
            <a:endParaRPr lang="en-US" sz="2000" b="1" dirty="0"/>
          </a:p>
          <a:p>
            <a:r>
              <a:rPr lang="en-US" sz="2000" b="1" dirty="0"/>
              <a:t>25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Kompas</a:t>
            </a:r>
            <a:endParaRPr lang="en-US" sz="2000" b="1" dirty="0"/>
          </a:p>
          <a:p>
            <a:r>
              <a:rPr lang="en-US" sz="2000" b="1" dirty="0"/>
              <a:t>26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Merdeka</a:t>
            </a:r>
            <a:endParaRPr lang="en-US" sz="2000" b="1" dirty="0"/>
          </a:p>
          <a:p>
            <a:r>
              <a:rPr lang="en-US" sz="2000" b="1" dirty="0"/>
              <a:t>26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/>
              <a:t>Bola</a:t>
            </a:r>
          </a:p>
          <a:p>
            <a:r>
              <a:rPr lang="en-US" sz="2000" dirty="0"/>
              <a:t>  </a:t>
            </a:r>
            <a:r>
              <a:rPr lang="en-US" sz="2000" b="1" dirty="0"/>
              <a:t>9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Kompas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Bola</a:t>
            </a:r>
          </a:p>
          <a:p>
            <a:r>
              <a:rPr lang="en-US" sz="2000" b="1" dirty="0"/>
              <a:t>11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Kompas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 err="1"/>
              <a:t>Merdeka</a:t>
            </a:r>
            <a:endParaRPr lang="en-US" sz="2000" b="1" dirty="0"/>
          </a:p>
          <a:p>
            <a:r>
              <a:rPr lang="en-US" sz="2000" dirty="0"/>
              <a:t>  </a:t>
            </a:r>
            <a:r>
              <a:rPr lang="en-US" sz="2000" b="1" dirty="0"/>
              <a:t>8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Merdeka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dirty="0"/>
              <a:t>Bola</a:t>
            </a:r>
          </a:p>
          <a:p>
            <a:r>
              <a:rPr lang="en-US" sz="2000" dirty="0"/>
              <a:t>  </a:t>
            </a:r>
            <a:r>
              <a:rPr lang="en-US" sz="2000" b="1" dirty="0"/>
              <a:t>8</a:t>
            </a:r>
            <a:r>
              <a:rPr lang="en-US" sz="2000" dirty="0"/>
              <a:t> orang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Ketiganya</a:t>
            </a:r>
            <a:r>
              <a:rPr lang="en-US" sz="2000" dirty="0"/>
              <a:t>.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a.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b="1" dirty="0"/>
              <a:t>diagram</a:t>
            </a:r>
            <a:r>
              <a:rPr lang="en-US" sz="2000" dirty="0"/>
              <a:t> </a:t>
            </a:r>
            <a:r>
              <a:rPr lang="en-US" sz="2000" b="1" dirty="0"/>
              <a:t>Venn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</a:t>
            </a:r>
            <a:endParaRPr lang="en-US" sz="2000" b="1" dirty="0"/>
          </a:p>
          <a:p>
            <a:pPr lvl="0">
              <a:buNone/>
            </a:pPr>
            <a:r>
              <a:rPr lang="en-US" sz="2000" dirty="0"/>
              <a:t>b. </a:t>
            </a:r>
            <a:r>
              <a:rPr lang="en-US" sz="2000" dirty="0" err="1"/>
              <a:t>Banyaknya</a:t>
            </a:r>
            <a:r>
              <a:rPr lang="en-US" sz="2000" dirty="0"/>
              <a:t> orang yang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/>
              <a:t>ketiganya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c</a:t>
            </a:r>
            <a:r>
              <a:rPr lang="en-US" sz="2000" b="1" dirty="0"/>
              <a:t>. </a:t>
            </a:r>
            <a:r>
              <a:rPr lang="en-US" sz="2000" b="1" dirty="0" err="1"/>
              <a:t>Berapa</a:t>
            </a:r>
            <a:r>
              <a:rPr lang="en-US" sz="2000" b="1" dirty="0"/>
              <a:t> </a:t>
            </a:r>
            <a:r>
              <a:rPr lang="en-US" sz="2000" b="1" dirty="0" err="1"/>
              <a:t>orang</a:t>
            </a:r>
            <a:r>
              <a:rPr lang="en-US" sz="2000" b="1" dirty="0"/>
              <a:t> yang </a:t>
            </a:r>
            <a:r>
              <a:rPr lang="en-US" sz="2000" b="1" dirty="0" err="1"/>
              <a:t>membaca</a:t>
            </a:r>
            <a:r>
              <a:rPr lang="en-US" sz="2000" b="1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koran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28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Misal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800" dirty="0"/>
              <a:t>A =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koran</a:t>
            </a:r>
            <a:r>
              <a:rPr lang="en-US" sz="2800" dirty="0"/>
              <a:t> </a:t>
            </a:r>
            <a:r>
              <a:rPr lang="en-US" sz="2800" dirty="0" err="1"/>
              <a:t>kompas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B =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koran</a:t>
            </a:r>
            <a:r>
              <a:rPr lang="en-US" sz="2800" dirty="0"/>
              <a:t> </a:t>
            </a:r>
            <a:r>
              <a:rPr lang="en-US" sz="2800" dirty="0" err="1"/>
              <a:t>merdeka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C =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baca</a:t>
            </a:r>
            <a:r>
              <a:rPr lang="en-US" sz="2800" dirty="0"/>
              <a:t> </a:t>
            </a:r>
            <a:r>
              <a:rPr lang="en-US" sz="2800" dirty="0" err="1"/>
              <a:t>koran</a:t>
            </a:r>
            <a:r>
              <a:rPr lang="en-US" sz="2800" dirty="0"/>
              <a:t> bola</a:t>
            </a:r>
          </a:p>
          <a:p>
            <a:pPr>
              <a:buNone/>
            </a:pPr>
            <a:r>
              <a:rPr lang="en-US" sz="2800" dirty="0" err="1"/>
              <a:t>Maka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|A| = 25 	 	|B| = 26 		|C| = 26 </a:t>
            </a:r>
          </a:p>
          <a:p>
            <a:pPr>
              <a:buNone/>
            </a:pPr>
            <a:r>
              <a:rPr lang="en-US" sz="2800" dirty="0"/>
              <a:t>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B|=  11	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9		|B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C|=  8</a:t>
            </a:r>
          </a:p>
          <a:p>
            <a:pPr>
              <a:buNone/>
            </a:pPr>
            <a:r>
              <a:rPr lang="en-US" sz="2800" dirty="0"/>
              <a:t>|A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 </a:t>
            </a:r>
            <a:r>
              <a:rPr lang="en-US" sz="2800" dirty="0">
                <a:sym typeface="Symbol"/>
              </a:rPr>
              <a:t>  C</a:t>
            </a:r>
            <a:r>
              <a:rPr lang="en-US" sz="2800" dirty="0"/>
              <a:t>|=  X</a:t>
            </a:r>
          </a:p>
          <a:p>
            <a:pPr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0185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a) </a:t>
            </a:r>
            <a:r>
              <a:rPr lang="en-US" sz="2400" dirty="0"/>
              <a:t>|S| = 60 ; |A| = 25 ;</a:t>
            </a:r>
          </a:p>
          <a:p>
            <a:pPr>
              <a:buNone/>
            </a:pPr>
            <a:r>
              <a:rPr lang="en-US" sz="2400" dirty="0"/>
              <a:t>    |B| = 26 ; |C| = 26 ;	</a:t>
            </a:r>
          </a:p>
          <a:p>
            <a:pPr>
              <a:buNone/>
            </a:pPr>
            <a:r>
              <a:rPr lang="en-US" sz="2400" dirty="0"/>
              <a:t>    |A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B|=  11 ;</a:t>
            </a:r>
          </a:p>
          <a:p>
            <a:pPr>
              <a:buNone/>
            </a:pPr>
            <a:r>
              <a:rPr lang="en-US" sz="2400" dirty="0"/>
              <a:t>    |A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C|=  9 ;</a:t>
            </a:r>
          </a:p>
          <a:p>
            <a:pPr>
              <a:buNone/>
            </a:pPr>
            <a:r>
              <a:rPr lang="en-US" sz="2400" dirty="0"/>
              <a:t>	|B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C|=  8 ;	 </a:t>
            </a:r>
          </a:p>
          <a:p>
            <a:pPr>
              <a:buNone/>
            </a:pPr>
            <a:r>
              <a:rPr lang="en-US" sz="2400" dirty="0"/>
              <a:t>    |A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B </a:t>
            </a:r>
            <a:r>
              <a:rPr lang="en-US" sz="2400" dirty="0">
                <a:sym typeface="Symbol"/>
              </a:rPr>
              <a:t> C</a:t>
            </a:r>
            <a:r>
              <a:rPr lang="en-US" sz="2400" dirty="0"/>
              <a:t>|=  x</a:t>
            </a:r>
          </a:p>
          <a:p>
            <a:pPr>
              <a:buNone/>
            </a:pPr>
            <a:r>
              <a:rPr lang="en-US" sz="2400" dirty="0"/>
              <a:t>60 = </a:t>
            </a:r>
            <a:r>
              <a:rPr lang="en-US" sz="2400" dirty="0">
                <a:solidFill>
                  <a:srgbClr val="FF0000"/>
                </a:solidFill>
              </a:rPr>
              <a:t>(5+x) </a:t>
            </a:r>
            <a:r>
              <a:rPr lang="en-US" sz="2400" dirty="0"/>
              <a:t>+ </a:t>
            </a:r>
            <a:r>
              <a:rPr lang="en-US" sz="2400" dirty="0">
                <a:solidFill>
                  <a:schemeClr val="accent2"/>
                </a:solidFill>
              </a:rPr>
              <a:t>(11-x)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7030A0"/>
                </a:solidFill>
              </a:rPr>
              <a:t>(7+x)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663300"/>
                </a:solidFill>
              </a:rPr>
              <a:t>(9-x)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FFC000"/>
                </a:solidFill>
              </a:rPr>
              <a:t>(x)</a:t>
            </a:r>
            <a:r>
              <a:rPr lang="en-US" sz="2400" dirty="0"/>
              <a:t> + </a:t>
            </a:r>
            <a:r>
              <a:rPr lang="en-US" sz="2400" dirty="0">
                <a:solidFill>
                  <a:srgbClr val="FF0000"/>
                </a:solidFill>
              </a:rPr>
              <a:t>(8-x)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B050"/>
                </a:solidFill>
              </a:rPr>
              <a:t>(9+x) </a:t>
            </a:r>
            <a:r>
              <a:rPr lang="en-US" sz="2400" dirty="0"/>
              <a:t>+ 8</a:t>
            </a:r>
          </a:p>
          <a:p>
            <a:pPr>
              <a:buNone/>
            </a:pPr>
            <a:r>
              <a:rPr lang="en-US" sz="2400" dirty="0"/>
              <a:t>60 = 57 + x</a:t>
            </a:r>
          </a:p>
          <a:p>
            <a:pPr>
              <a:buNone/>
            </a:pPr>
            <a:r>
              <a:rPr lang="en-US" sz="2400" dirty="0"/>
              <a:t>   x = 3</a:t>
            </a:r>
          </a:p>
          <a:p>
            <a:pPr>
              <a:buNone/>
            </a:pPr>
            <a:r>
              <a:rPr lang="en-US" sz="2000" b="1" dirty="0"/>
              <a:t>b) </a:t>
            </a:r>
            <a:r>
              <a:rPr lang="en-US" sz="2000" b="1" dirty="0" err="1"/>
              <a:t>Banyak</a:t>
            </a:r>
            <a:r>
              <a:rPr lang="en-US" sz="2000" b="1" dirty="0"/>
              <a:t> orang yang </a:t>
            </a:r>
            <a:r>
              <a:rPr lang="en-US" sz="2000" b="1" dirty="0" err="1"/>
              <a:t>membaca</a:t>
            </a:r>
            <a:r>
              <a:rPr lang="en-US" sz="2000" b="1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koran</a:t>
            </a:r>
            <a:r>
              <a:rPr lang="en-US" sz="2000" dirty="0"/>
              <a:t> = 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500562" y="285728"/>
            <a:ext cx="4143404" cy="3643756"/>
            <a:chOff x="6048" y="4608"/>
            <a:chExt cx="3600" cy="284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6048" y="4608"/>
              <a:ext cx="3600" cy="28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6273" y="4799"/>
              <a:ext cx="1843" cy="1782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7449" y="4809"/>
              <a:ext cx="1941" cy="1701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6273" y="4795"/>
              <a:ext cx="1843" cy="178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35090" y="506508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849814" y="471310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693378" y="3429000"/>
            <a:ext cx="664672" cy="52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169433" y="1658397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C000"/>
                </a:solidFill>
              </a:rPr>
              <a:t>x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083112" y="103445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accent2"/>
                </a:solidFill>
              </a:rPr>
              <a:t>11-x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77265" y="193676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0000"/>
                </a:solidFill>
              </a:rPr>
              <a:t>8-x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475989" y="203275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663300"/>
                </a:solidFill>
              </a:rPr>
              <a:t>9-x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663300"/>
              </a:solidFill>
              <a:effectLst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142215" y="960864"/>
            <a:ext cx="779765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</a:rPr>
              <a:t>5+x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162125" y="877672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7030A0"/>
                </a:solidFill>
              </a:rPr>
              <a:t>7+x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267263" y="2720694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569619" y="2954270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183832" y="287749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B050"/>
                </a:solidFill>
              </a:rPr>
              <a:t>9+x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21984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924" grpId="0"/>
      <p:bldP spid="38925" grpId="0"/>
      <p:bldP spid="38926" grpId="0"/>
      <p:bldP spid="38927" grpId="0"/>
      <p:bldP spid="38928" grpId="0"/>
      <p:bldP spid="38929" grpId="0"/>
      <p:bldP spid="38931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 INKLUSI EKSLUSI (2)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banyaknya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1 </a:t>
            </a:r>
            <a:r>
              <a:rPr lang="en-US" sz="2400" dirty="0" err="1"/>
              <a:t>dan</a:t>
            </a:r>
            <a:r>
              <a:rPr lang="en-US" sz="2400" dirty="0"/>
              <a:t> 100 (1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100 </a:t>
            </a:r>
            <a:r>
              <a:rPr lang="en-US" sz="2400" dirty="0" err="1"/>
              <a:t>termasuk</a:t>
            </a:r>
            <a:r>
              <a:rPr lang="en-US" sz="2400" dirty="0"/>
              <a:t> di </a:t>
            </a:r>
            <a:r>
              <a:rPr lang="en-US" sz="2400" dirty="0" err="1"/>
              <a:t>dalamnya</a:t>
            </a:r>
            <a:r>
              <a:rPr lang="en-US" sz="2400" dirty="0"/>
              <a:t>) yang </a:t>
            </a:r>
            <a:r>
              <a:rPr lang="en-US" sz="2400" dirty="0" err="1"/>
              <a:t>habis</a:t>
            </a:r>
            <a:r>
              <a:rPr lang="en-US" sz="2400" dirty="0"/>
              <a:t>  </a:t>
            </a:r>
            <a:r>
              <a:rPr lang="en-US" sz="2400" dirty="0" err="1"/>
              <a:t>dibagi</a:t>
            </a:r>
            <a:r>
              <a:rPr lang="en-US" sz="2400" dirty="0"/>
              <a:t> 3 </a:t>
            </a:r>
            <a:r>
              <a:rPr lang="en-US" sz="2400" dirty="0" err="1"/>
              <a:t>atau</a:t>
            </a:r>
            <a:r>
              <a:rPr lang="en-US" sz="2400" dirty="0"/>
              <a:t> 5?</a:t>
            </a:r>
          </a:p>
          <a:p>
            <a:pPr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yang </a:t>
            </a:r>
            <a:r>
              <a:rPr lang="en-US" sz="2400" dirty="0" err="1"/>
              <a:t>habis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3,</a:t>
            </a:r>
          </a:p>
          <a:p>
            <a:pPr>
              <a:buNone/>
            </a:pP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yang </a:t>
            </a:r>
            <a:r>
              <a:rPr lang="en-US" sz="2400" dirty="0" err="1"/>
              <a:t>habis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5,</a:t>
            </a:r>
          </a:p>
          <a:p>
            <a:pPr>
              <a:buNone/>
            </a:pP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yang </a:t>
            </a:r>
            <a:r>
              <a:rPr lang="en-US" sz="2400" dirty="0" err="1"/>
              <a:t>habis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3 </a:t>
            </a:r>
            <a:r>
              <a:rPr lang="en-US" sz="2400" dirty="0" err="1"/>
              <a:t>dan</a:t>
            </a:r>
            <a:r>
              <a:rPr lang="en-US" sz="2400" dirty="0"/>
              <a:t>     </a:t>
            </a:r>
          </a:p>
          <a:p>
            <a:pPr>
              <a:buNone/>
            </a:pPr>
            <a:r>
              <a:rPr lang="en-US" sz="2400" dirty="0"/>
              <a:t>               5 (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yang </a:t>
            </a:r>
            <a:r>
              <a:rPr lang="en-US" sz="2400" dirty="0" err="1"/>
              <a:t>habis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              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KPK – </a:t>
            </a:r>
            <a:r>
              <a:rPr lang="en-US" sz="2400" dirty="0" err="1"/>
              <a:t>Kelipatan</a:t>
            </a:r>
            <a:r>
              <a:rPr lang="en-US" sz="2400" dirty="0"/>
              <a:t> Persekutuan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                – </a:t>
            </a:r>
            <a:r>
              <a:rPr lang="en-US" sz="2400" dirty="0" err="1"/>
              <a:t>dari</a:t>
            </a:r>
            <a:r>
              <a:rPr lang="en-US" sz="2400" dirty="0"/>
              <a:t> 3 </a:t>
            </a:r>
            <a:r>
              <a:rPr lang="en-US" sz="2400" dirty="0" err="1"/>
              <a:t>dan</a:t>
            </a:r>
            <a:r>
              <a:rPr lang="en-US" sz="2400" dirty="0"/>
              <a:t> 5, </a:t>
            </a:r>
            <a:r>
              <a:rPr lang="en-US" sz="2400" dirty="0" err="1"/>
              <a:t>yaitu</a:t>
            </a:r>
            <a:r>
              <a:rPr lang="en-US" sz="2400" dirty="0"/>
              <a:t> 15),</a:t>
            </a:r>
          </a:p>
          <a:p>
            <a:pPr>
              <a:buNone/>
            </a:pPr>
            <a:r>
              <a:rPr lang="en-US" sz="2400" u="sng" dirty="0" err="1"/>
              <a:t>Masalah</a:t>
            </a:r>
            <a:r>
              <a:rPr lang="en-US" sz="2400" u="sng" dirty="0"/>
              <a:t>: </a:t>
            </a:r>
            <a:r>
              <a:rPr lang="en-US" sz="2400" dirty="0">
                <a:sym typeface="Symbol"/>
              </a:rPr>
              <a:t>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>
                <a:sym typeface="Symbol"/>
              </a:rPr>
              <a:t></a:t>
            </a:r>
            <a:endParaRPr lang="en-US" sz="24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7008A-E958-42BF-B8BE-54AFB19D0CB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3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u="sng" dirty="0" err="1"/>
              <a:t>Enumerasi</a:t>
            </a:r>
            <a:endParaRPr lang="en-US" b="1" u="sng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didaftarkan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rinci</a:t>
            </a:r>
            <a:r>
              <a:rPr lang="en-US" sz="2800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err="1">
                <a:cs typeface="Times New Roman" pitchFamily="18" charset="0"/>
              </a:rPr>
              <a:t>Contoh</a:t>
            </a:r>
            <a:r>
              <a:rPr lang="en-US" sz="2400" b="1" dirty="0">
                <a:cs typeface="Times New Roman" pitchFamily="18" charset="0"/>
              </a:rPr>
              <a:t> 1.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empat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asli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pertama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 dirty="0">
                <a:cs typeface="Times New Roman" pitchFamily="18" charset="0"/>
              </a:rPr>
              <a:t>       A</a:t>
            </a:r>
            <a:r>
              <a:rPr lang="en-US" sz="2400" dirty="0">
                <a:cs typeface="Times New Roman" pitchFamily="18" charset="0"/>
              </a:rPr>
              <a:t> = {1, 2, 3, 4}.     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lima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genap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positif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pertama</a:t>
            </a:r>
            <a:r>
              <a:rPr lang="en-US" sz="2400" dirty="0">
                <a:cs typeface="Times New Roman" pitchFamily="18" charset="0"/>
              </a:rPr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i="1" dirty="0">
                <a:cs typeface="Times New Roman" pitchFamily="18" charset="0"/>
              </a:rPr>
              <a:t>       B</a:t>
            </a:r>
            <a:r>
              <a:rPr lang="en-US" sz="2400" dirty="0">
                <a:cs typeface="Times New Roman" pitchFamily="18" charset="0"/>
              </a:rPr>
              <a:t> = {2,4, 6, 8, 10}.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>
                <a:cs typeface="Times New Roman" pitchFamily="18" charset="0"/>
              </a:rPr>
              <a:t>R</a:t>
            </a:r>
            <a:r>
              <a:rPr lang="en-US" sz="2400" dirty="0">
                <a:cs typeface="Times New Roman" pitchFamily="18" charset="0"/>
              </a:rPr>
              <a:t>  = {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c}, 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c</a:t>
            </a:r>
            <a:r>
              <a:rPr lang="en-US" sz="2400" dirty="0">
                <a:cs typeface="Times New Roman" pitchFamily="18" charset="0"/>
              </a:rPr>
              <a:t>} }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>
                <a:cs typeface="Times New Roman" pitchFamily="18" charset="0"/>
              </a:rPr>
              <a:t>C</a:t>
            </a:r>
            <a:r>
              <a:rPr lang="en-US" sz="2400" dirty="0">
                <a:cs typeface="Times New Roman" pitchFamily="18" charset="0"/>
              </a:rPr>
              <a:t>  = 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}, {{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}} }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>
                <a:cs typeface="Times New Roman" pitchFamily="18" charset="0"/>
              </a:rPr>
              <a:t>K</a:t>
            </a:r>
            <a:r>
              <a:rPr lang="en-US" sz="2400" dirty="0">
                <a:cs typeface="Times New Roman" pitchFamily="18" charset="0"/>
              </a:rPr>
              <a:t>  = { {} }		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061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</a:t>
            </a:r>
            <a:r>
              <a:rPr lang="en-US" sz="2800" dirty="0"/>
              <a:t>100/3</a:t>
            </a:r>
            <a:r>
              <a:rPr lang="en-US" sz="2800" dirty="0">
                <a:sym typeface="Symbol"/>
              </a:rPr>
              <a:t></a:t>
            </a:r>
            <a:r>
              <a:rPr lang="en-US" sz="2800" dirty="0"/>
              <a:t>  = 33, 	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</a:t>
            </a:r>
            <a:r>
              <a:rPr lang="en-US" sz="2800" dirty="0"/>
              <a:t>100/5</a:t>
            </a:r>
            <a:r>
              <a:rPr lang="en-US" sz="2800" dirty="0">
                <a:sym typeface="Symbol"/>
              </a:rPr>
              <a:t></a:t>
            </a:r>
            <a:r>
              <a:rPr lang="en-US" sz="2800" dirty="0"/>
              <a:t>  = 20, 	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</a:t>
            </a:r>
            <a:r>
              <a:rPr lang="en-US" sz="2800" dirty="0"/>
              <a:t>100/15</a:t>
            </a:r>
            <a:r>
              <a:rPr lang="en-US" sz="2800" dirty="0">
                <a:sym typeface="Symbol"/>
              </a:rPr>
              <a:t></a:t>
            </a:r>
            <a:r>
              <a:rPr lang="en-US" sz="2800" dirty="0"/>
              <a:t>  = 6</a:t>
            </a:r>
          </a:p>
          <a:p>
            <a:pPr>
              <a:buNone/>
            </a:pP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= </a:t>
            </a: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+ </a:t>
            </a: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–  </a:t>
            </a:r>
            <a:r>
              <a:rPr lang="en-US" sz="2800" dirty="0">
                <a:sym typeface="Symbol"/>
              </a:rPr>
              <a:t>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>
                <a:sym typeface="Symbol"/>
              </a:rPr>
              <a:t>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                = 33 + 20 – 6 = 47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/>
              <a:t>Jadi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47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yang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3 </a:t>
            </a:r>
            <a:r>
              <a:rPr lang="en-US" sz="2800" dirty="0" err="1"/>
              <a:t>atau</a:t>
            </a:r>
            <a:r>
              <a:rPr lang="en-US" sz="2800" dirty="0"/>
              <a:t> 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55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 algn="just"/>
            <a:r>
              <a:rPr lang="en-US" sz="3000" dirty="0"/>
              <a:t>Dari </a:t>
            </a:r>
            <a:r>
              <a:rPr lang="en-US" sz="3000" dirty="0" err="1"/>
              <a:t>survei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270 </a:t>
            </a:r>
            <a:r>
              <a:rPr lang="en-US" sz="3000" dirty="0" err="1"/>
              <a:t>orang</a:t>
            </a:r>
            <a:r>
              <a:rPr lang="en-US" sz="3000" dirty="0"/>
              <a:t> </a:t>
            </a:r>
            <a:r>
              <a:rPr lang="en-US" sz="3000" dirty="0" err="1"/>
              <a:t>pengguna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komputer</a:t>
            </a:r>
            <a:endParaRPr lang="en-US" sz="3000" dirty="0"/>
          </a:p>
          <a:p>
            <a:pPr algn="just"/>
            <a:r>
              <a:rPr lang="en-US" sz="3000" dirty="0"/>
              <a:t>64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microsoft</a:t>
            </a:r>
            <a:r>
              <a:rPr lang="en-US" sz="3000" dirty="0"/>
              <a:t>, 94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linux</a:t>
            </a:r>
            <a:r>
              <a:rPr lang="en-US" sz="3000" dirty="0"/>
              <a:t>, 58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freeBSD</a:t>
            </a:r>
            <a:r>
              <a:rPr lang="en-US" sz="3000" dirty="0"/>
              <a:t>, 26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microsoft</a:t>
            </a:r>
            <a:r>
              <a:rPr lang="en-US" sz="3000" i="1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 err="1"/>
              <a:t>linux</a:t>
            </a:r>
            <a:r>
              <a:rPr lang="en-US" sz="3000" dirty="0"/>
              <a:t>, 28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microsoft</a:t>
            </a:r>
            <a:r>
              <a:rPr lang="en-US" sz="3000" i="1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 err="1"/>
              <a:t>freeBSD</a:t>
            </a:r>
            <a:r>
              <a:rPr lang="en-US" sz="3000" dirty="0"/>
              <a:t>, 22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 err="1"/>
              <a:t>linux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 err="1"/>
              <a:t>freeBSD</a:t>
            </a:r>
            <a:r>
              <a:rPr lang="en-US" sz="3000" dirty="0"/>
              <a:t>, 14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ketiga</a:t>
            </a:r>
            <a:r>
              <a:rPr lang="en-US" sz="3000" dirty="0"/>
              <a:t> </a:t>
            </a:r>
            <a:r>
              <a:rPr lang="en-US" sz="3000" dirty="0" err="1"/>
              <a:t>jenis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. </a:t>
            </a:r>
          </a:p>
          <a:p>
            <a:pPr algn="just"/>
            <a:r>
              <a:rPr lang="en-US" sz="3000" dirty="0" err="1"/>
              <a:t>Tentukan</a:t>
            </a:r>
            <a:r>
              <a:rPr lang="en-US" sz="3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6767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dirty="0"/>
              <a:t>a. </a:t>
            </a:r>
            <a:r>
              <a:rPr lang="en-US" sz="3000" dirty="0" err="1"/>
              <a:t>Banyaknya</a:t>
            </a:r>
            <a:r>
              <a:rPr lang="en-US" sz="3000" dirty="0"/>
              <a:t> </a:t>
            </a:r>
            <a:r>
              <a:rPr lang="en-US" sz="3000" dirty="0" err="1"/>
              <a:t>pengguna</a:t>
            </a:r>
            <a:r>
              <a:rPr lang="en-US" sz="3000" dirty="0"/>
              <a:t> </a:t>
            </a:r>
            <a:r>
              <a:rPr lang="en-US" sz="3000" dirty="0" err="1"/>
              <a:t>komputer</a:t>
            </a:r>
            <a:r>
              <a:rPr lang="en-US" sz="3000" dirty="0"/>
              <a:t> yang </a:t>
            </a: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b="1" dirty="0"/>
              <a:t>paling </a:t>
            </a:r>
            <a:r>
              <a:rPr lang="en-US" sz="3000" b="1" dirty="0" err="1"/>
              <a:t>sedikit</a:t>
            </a:r>
            <a:r>
              <a:rPr lang="en-US" sz="3000" b="1" dirty="0"/>
              <a:t> </a:t>
            </a:r>
            <a:r>
              <a:rPr lang="en-US" sz="3000" b="1" dirty="0" err="1"/>
              <a:t>satu</a:t>
            </a:r>
            <a:r>
              <a:rPr lang="en-US" sz="3000" b="1" dirty="0"/>
              <a:t> </a:t>
            </a:r>
            <a:r>
              <a:rPr lang="en-US" sz="3000" dirty="0" err="1"/>
              <a:t>sitem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endParaRPr lang="en-US" sz="3000" b="1" dirty="0"/>
          </a:p>
          <a:p>
            <a:pPr lvl="0">
              <a:buNone/>
            </a:pPr>
            <a:r>
              <a:rPr lang="en-US" sz="3000" dirty="0"/>
              <a:t>b. </a:t>
            </a:r>
            <a:r>
              <a:rPr lang="en-US" sz="3000" dirty="0" err="1"/>
              <a:t>Gambarkan</a:t>
            </a:r>
            <a:r>
              <a:rPr lang="en-US" sz="3000" dirty="0"/>
              <a:t> </a:t>
            </a:r>
            <a:r>
              <a:rPr lang="en-US" sz="3000" b="1" dirty="0"/>
              <a:t>diagram</a:t>
            </a:r>
            <a:r>
              <a:rPr lang="en-US" sz="3000" dirty="0"/>
              <a:t> </a:t>
            </a:r>
            <a:r>
              <a:rPr lang="en-US" sz="3000" b="1" dirty="0"/>
              <a:t>Venn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endParaRPr lang="en-US" sz="3000" b="1" dirty="0"/>
          </a:p>
          <a:p>
            <a:pPr>
              <a:buNone/>
            </a:pPr>
            <a:r>
              <a:rPr lang="en-US" sz="3000" dirty="0"/>
              <a:t>c</a:t>
            </a:r>
            <a:r>
              <a:rPr lang="en-US" sz="3000" b="1" dirty="0"/>
              <a:t>. </a:t>
            </a:r>
            <a:r>
              <a:rPr lang="en-US" sz="3000" b="1" dirty="0" err="1"/>
              <a:t>Berapa</a:t>
            </a:r>
            <a:r>
              <a:rPr lang="en-US" sz="3000" b="1" dirty="0"/>
              <a:t> </a:t>
            </a:r>
            <a:r>
              <a:rPr lang="en-US" sz="3000" b="1" dirty="0" err="1"/>
              <a:t>orang</a:t>
            </a:r>
            <a:r>
              <a:rPr lang="en-US" sz="3000" b="1" dirty="0"/>
              <a:t> yang </a:t>
            </a:r>
            <a:r>
              <a:rPr lang="en-US" sz="3000" b="1" dirty="0" err="1"/>
              <a:t>menggunakan</a:t>
            </a:r>
            <a:r>
              <a:rPr lang="en-US" sz="3000" b="1" dirty="0"/>
              <a:t> </a:t>
            </a:r>
            <a:r>
              <a:rPr lang="en-US" sz="3000" b="1" dirty="0" err="1"/>
              <a:t>sistem</a:t>
            </a:r>
            <a:r>
              <a:rPr lang="en-US" sz="3000" b="1" dirty="0"/>
              <a:t> </a:t>
            </a:r>
            <a:r>
              <a:rPr lang="en-US" sz="3000" b="1" dirty="0" err="1"/>
              <a:t>operasi</a:t>
            </a:r>
            <a:r>
              <a:rPr lang="en-US" sz="3000" b="1" dirty="0"/>
              <a:t> </a:t>
            </a:r>
            <a:r>
              <a:rPr lang="en-US" sz="3000" b="1" dirty="0" err="1"/>
              <a:t>microsoft</a:t>
            </a:r>
            <a:r>
              <a:rPr lang="en-US" sz="3000" b="1" dirty="0"/>
              <a:t> </a:t>
            </a:r>
            <a:r>
              <a:rPr lang="en-US" sz="3000" b="1" dirty="0" err="1"/>
              <a:t>atau</a:t>
            </a:r>
            <a:r>
              <a:rPr lang="en-US" sz="3000" b="1" dirty="0"/>
              <a:t> </a:t>
            </a:r>
            <a:r>
              <a:rPr lang="en-US" sz="3000" b="1" dirty="0" err="1"/>
              <a:t>linux</a:t>
            </a:r>
            <a:r>
              <a:rPr lang="en-US" sz="3000" b="1" dirty="0"/>
              <a:t> </a:t>
            </a:r>
            <a:r>
              <a:rPr lang="en-US" sz="3000" b="1" dirty="0" err="1"/>
              <a:t>tetapi</a:t>
            </a:r>
            <a:r>
              <a:rPr lang="en-US" sz="3000" b="1" dirty="0"/>
              <a:t> </a:t>
            </a:r>
            <a:r>
              <a:rPr lang="en-US" sz="3000" b="1" dirty="0" err="1"/>
              <a:t>tidak</a:t>
            </a:r>
            <a:r>
              <a:rPr lang="en-US" sz="3000" b="1" dirty="0"/>
              <a:t> free BSD?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d. </a:t>
            </a:r>
            <a:r>
              <a:rPr lang="en-US" sz="3000" dirty="0" err="1"/>
              <a:t>Berapa</a:t>
            </a:r>
            <a:r>
              <a:rPr lang="en-US" sz="3000" dirty="0"/>
              <a:t> </a:t>
            </a:r>
            <a:r>
              <a:rPr lang="en-US" sz="3000" dirty="0" err="1"/>
              <a:t>orang</a:t>
            </a:r>
            <a:r>
              <a:rPr lang="en-US" sz="3000" dirty="0"/>
              <a:t> yang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suka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semua</a:t>
            </a:r>
            <a:r>
              <a:rPr lang="en-US" sz="3000" dirty="0"/>
              <a:t> </a:t>
            </a:r>
            <a:r>
              <a:rPr lang="en-US" sz="3000" dirty="0" err="1"/>
              <a:t>jenis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operasi</a:t>
            </a:r>
            <a:r>
              <a:rPr lang="en-US" sz="3000" dirty="0"/>
              <a:t> yang </a:t>
            </a:r>
            <a:r>
              <a:rPr lang="en-US" sz="3000" dirty="0" err="1"/>
              <a:t>disebutkan</a:t>
            </a:r>
            <a:r>
              <a:rPr lang="en-US" sz="3000" dirty="0"/>
              <a:t> </a:t>
            </a:r>
            <a:r>
              <a:rPr lang="en-US" sz="3000" dirty="0" err="1"/>
              <a:t>di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?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59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1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500 yang :</a:t>
            </a:r>
          </a:p>
          <a:p>
            <a:pPr marL="514350" indent="-514350">
              <a:buAutoNum type="alphaLcParenR"/>
            </a:pP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5 </a:t>
            </a:r>
            <a:r>
              <a:rPr lang="en-US" sz="2800" dirty="0" err="1"/>
              <a:t>dan</a:t>
            </a:r>
            <a:r>
              <a:rPr lang="en-US" sz="2800" dirty="0"/>
              <a:t> 7</a:t>
            </a:r>
          </a:p>
          <a:p>
            <a:pPr marL="514350" indent="-514350">
              <a:buAutoNum type="alphaLcParenR"/>
            </a:pP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5 </a:t>
            </a:r>
            <a:r>
              <a:rPr lang="en-US" sz="2800" dirty="0" err="1"/>
              <a:t>atau</a:t>
            </a:r>
            <a:r>
              <a:rPr lang="en-US" sz="2800" dirty="0"/>
              <a:t> 7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5 </a:t>
            </a:r>
            <a:r>
              <a:rPr lang="en-US" sz="2800" dirty="0" err="1"/>
              <a:t>atau</a:t>
            </a:r>
            <a:r>
              <a:rPr lang="en-US" sz="2800" dirty="0"/>
              <a:t> 7</a:t>
            </a:r>
          </a:p>
          <a:p>
            <a:pPr marL="514350" indent="-514350">
              <a:buAutoNum type="alphaLcParenR"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73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b="1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 </a:t>
            </a:r>
            <a:r>
              <a:rPr lang="en-US" sz="2800" dirty="0" err="1"/>
              <a:t>dari</a:t>
            </a:r>
            <a:r>
              <a:rPr lang="en-US" sz="2800" dirty="0"/>
              <a:t>  </a:t>
            </a:r>
            <a:r>
              <a:rPr lang="en-US" sz="2800" b="1" dirty="0"/>
              <a:t>1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b="1" dirty="0"/>
              <a:t>780  yang: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u="sng" dirty="0" err="1"/>
              <a:t>Tidak</a:t>
            </a:r>
            <a:r>
              <a:rPr lang="en-US" sz="2800" b="1" u="sng" dirty="0"/>
              <a:t> </a:t>
            </a:r>
            <a:r>
              <a:rPr lang="en-US" sz="2800" b="1" u="sng" dirty="0" err="1"/>
              <a:t>Habis</a:t>
            </a:r>
            <a:r>
              <a:rPr lang="en-US" sz="2800" dirty="0"/>
              <a:t>  </a:t>
            </a:r>
            <a:r>
              <a:rPr lang="en-US" sz="2800" dirty="0" err="1"/>
              <a:t>dibagi</a:t>
            </a:r>
            <a:r>
              <a:rPr lang="en-US" sz="2800" dirty="0"/>
              <a:t>  </a:t>
            </a:r>
            <a:r>
              <a:rPr lang="en-US" sz="2800" b="1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b="1" dirty="0"/>
              <a:t>3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b="1" dirty="0"/>
              <a:t>7.  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/>
              <a:t>Berapa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yang </a:t>
            </a:r>
            <a:r>
              <a:rPr lang="en-US" sz="2800" b="1" u="sng" dirty="0" err="1"/>
              <a:t>habis</a:t>
            </a:r>
            <a:r>
              <a:rPr lang="en-US" sz="2800" b="1" u="sng" dirty="0"/>
              <a:t> </a:t>
            </a:r>
            <a:r>
              <a:rPr lang="en-US" sz="2800" b="1" u="sng" dirty="0" err="1"/>
              <a:t>dibagi</a:t>
            </a:r>
            <a:r>
              <a:rPr lang="en-US" sz="2800" b="1" u="sng" dirty="0"/>
              <a:t> 2</a:t>
            </a:r>
            <a:r>
              <a:rPr lang="en-US" sz="2800" b="1" dirty="0"/>
              <a:t>, </a:t>
            </a:r>
            <a:r>
              <a:rPr lang="en-US" sz="2800" b="1" dirty="0" err="1"/>
              <a:t>tapi</a:t>
            </a:r>
            <a:r>
              <a:rPr lang="en-US" sz="2800" b="1" dirty="0"/>
              <a:t> </a:t>
            </a:r>
            <a:r>
              <a:rPr lang="en-US" sz="2800" b="1" u="sng" dirty="0" err="1"/>
              <a:t>tidak</a:t>
            </a:r>
            <a:r>
              <a:rPr lang="en-US" sz="2800" b="1" u="sng" dirty="0"/>
              <a:t> </a:t>
            </a:r>
            <a:r>
              <a:rPr lang="en-US" sz="2800" b="1" u="sng" dirty="0" err="1"/>
              <a:t>habis</a:t>
            </a:r>
            <a:r>
              <a:rPr lang="en-US" sz="2800" b="1" u="sng" dirty="0"/>
              <a:t> </a:t>
            </a:r>
            <a:r>
              <a:rPr lang="en-US" sz="2800" b="1" u="sng" dirty="0" err="1"/>
              <a:t>dibagi</a:t>
            </a:r>
            <a:r>
              <a:rPr lang="en-US" sz="2800" b="1" u="sng" dirty="0"/>
              <a:t> 3 </a:t>
            </a:r>
            <a:r>
              <a:rPr lang="en-US" sz="2800" b="1" u="sng" dirty="0" err="1"/>
              <a:t>dan</a:t>
            </a:r>
            <a:r>
              <a:rPr lang="en-US" sz="2800" b="1" u="sng" dirty="0"/>
              <a:t> 7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/>
              <a:t>Berapa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yang </a:t>
            </a:r>
            <a:r>
              <a:rPr lang="en-US" sz="2800" b="1" u="sng" dirty="0" err="1"/>
              <a:t>habis</a:t>
            </a:r>
            <a:r>
              <a:rPr lang="en-US" sz="2800" b="1" u="sng" dirty="0"/>
              <a:t> </a:t>
            </a:r>
            <a:r>
              <a:rPr lang="en-US" sz="2800" b="1" u="sng" dirty="0" err="1"/>
              <a:t>dibagi</a:t>
            </a:r>
            <a:r>
              <a:rPr lang="en-US" sz="2800" b="1" u="sng" dirty="0"/>
              <a:t> 2 </a:t>
            </a:r>
            <a:r>
              <a:rPr lang="en-US" sz="2800" b="1" u="sng" dirty="0" err="1"/>
              <a:t>atau</a:t>
            </a:r>
            <a:r>
              <a:rPr lang="en-US" sz="2800" b="1" u="sng" dirty="0"/>
              <a:t> 7 </a:t>
            </a:r>
            <a:r>
              <a:rPr lang="en-US" sz="2800" b="1" dirty="0"/>
              <a:t>, </a:t>
            </a:r>
            <a:r>
              <a:rPr lang="en-US" sz="2800" b="1" dirty="0" err="1"/>
              <a:t>tapi</a:t>
            </a:r>
            <a:r>
              <a:rPr lang="en-US" sz="2800" b="1" dirty="0"/>
              <a:t> </a:t>
            </a:r>
            <a:r>
              <a:rPr lang="en-US" sz="2800" b="1" u="sng" dirty="0" err="1"/>
              <a:t>tidak</a:t>
            </a:r>
            <a:r>
              <a:rPr lang="en-US" sz="2800" b="1" u="sng" dirty="0"/>
              <a:t> </a:t>
            </a:r>
            <a:r>
              <a:rPr lang="en-US" sz="2800" b="1" u="sng" dirty="0" err="1"/>
              <a:t>habis</a:t>
            </a:r>
            <a:r>
              <a:rPr lang="en-US" sz="2800" b="1" u="sng" dirty="0"/>
              <a:t> </a:t>
            </a:r>
            <a:r>
              <a:rPr lang="en-US" sz="2800" b="1" u="sng" dirty="0" err="1"/>
              <a:t>dibagi</a:t>
            </a:r>
            <a:r>
              <a:rPr lang="en-US" sz="2800" b="1" u="sng" dirty="0"/>
              <a:t> 3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/>
              <a:t>Berapa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yang </a:t>
            </a:r>
            <a:r>
              <a:rPr lang="en-US" sz="2800" b="1" u="sng" dirty="0" err="1"/>
              <a:t>habis</a:t>
            </a:r>
            <a:r>
              <a:rPr lang="en-US" sz="2800" b="1" u="sng" dirty="0"/>
              <a:t> </a:t>
            </a:r>
            <a:r>
              <a:rPr lang="en-US" sz="2800" b="1" u="sng" dirty="0" err="1"/>
              <a:t>dibagi</a:t>
            </a:r>
            <a:r>
              <a:rPr lang="en-US" sz="2800" b="1" u="sng" dirty="0"/>
              <a:t> 2 </a:t>
            </a:r>
            <a:r>
              <a:rPr lang="en-US" sz="2800" b="1" u="sng" dirty="0" err="1"/>
              <a:t>dan</a:t>
            </a:r>
            <a:r>
              <a:rPr lang="en-US" sz="2800" b="1" u="sng" dirty="0"/>
              <a:t> 3 </a:t>
            </a:r>
            <a:r>
              <a:rPr lang="en-US" sz="2800" b="1" dirty="0"/>
              <a:t>, </a:t>
            </a:r>
            <a:r>
              <a:rPr lang="en-US" sz="2800" b="1" dirty="0" err="1"/>
              <a:t>tapi</a:t>
            </a:r>
            <a:r>
              <a:rPr lang="en-US" sz="2800" b="1" dirty="0"/>
              <a:t> </a:t>
            </a:r>
            <a:r>
              <a:rPr lang="en-US" sz="2800" b="1" u="sng" dirty="0" err="1"/>
              <a:t>tidak</a:t>
            </a:r>
            <a:r>
              <a:rPr lang="en-US" sz="2800" b="1" u="sng" dirty="0"/>
              <a:t> </a:t>
            </a:r>
            <a:r>
              <a:rPr lang="en-US" sz="2800" b="1" u="sng" dirty="0" err="1"/>
              <a:t>habis</a:t>
            </a:r>
            <a:r>
              <a:rPr lang="en-US" sz="2800" b="1" u="sng" dirty="0"/>
              <a:t> </a:t>
            </a:r>
            <a:r>
              <a:rPr lang="en-US" sz="2800" b="1" u="sng" dirty="0" err="1"/>
              <a:t>dibagi</a:t>
            </a:r>
            <a:r>
              <a:rPr lang="en-US" sz="2800" b="1" u="sng" dirty="0"/>
              <a:t> 7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5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b="1" i="1" u="sng" dirty="0" err="1">
                <a:cs typeface="Times New Roman" pitchFamily="18" charset="0"/>
              </a:rPr>
              <a:t>Simbol-simbol</a:t>
            </a:r>
            <a:r>
              <a:rPr lang="en-US" sz="2800" b="1" i="1" u="sng" dirty="0">
                <a:cs typeface="Times New Roman" pitchFamily="18" charset="0"/>
              </a:rPr>
              <a:t> Baku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P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positif</a:t>
            </a:r>
            <a:r>
              <a:rPr lang="en-US" sz="2400" dirty="0">
                <a:cs typeface="Times New Roman" pitchFamily="18" charset="0"/>
              </a:rPr>
              <a:t>  =  { 1, 2, 3,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N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Asli</a:t>
            </a:r>
            <a:r>
              <a:rPr lang="en-US" sz="2400" dirty="0">
                <a:cs typeface="Times New Roman" pitchFamily="18" charset="0"/>
              </a:rPr>
              <a:t> (natural)  =  {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Z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 =  { ..., -2, -1, 0,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Q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rasional</a:t>
            </a:r>
            <a:endParaRPr lang="en-US" sz="240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R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riil</a:t>
            </a:r>
            <a:endParaRPr lang="en-US" sz="240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>
                <a:cs typeface="Times New Roman" pitchFamily="18" charset="0"/>
              </a:rPr>
              <a:t>C </a:t>
            </a:r>
            <a:r>
              <a:rPr lang="en-US" sz="2400" dirty="0">
                <a:cs typeface="Times New Roman" pitchFamily="18" charset="0"/>
              </a:rPr>
              <a:t>= 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kompleks</a:t>
            </a:r>
            <a:endParaRPr lang="en-US" sz="2400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yang universal: </a:t>
            </a:r>
            <a:r>
              <a:rPr lang="en-US" sz="2400" b="1" dirty="0" err="1">
                <a:cs typeface="Times New Roman" pitchFamily="18" charset="0"/>
              </a:rPr>
              <a:t>semesta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disimbolkan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U.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b="1" dirty="0" err="1">
                <a:cs typeface="Times New Roman" pitchFamily="18" charset="0"/>
              </a:rPr>
              <a:t>Contoh</a:t>
            </a:r>
            <a:r>
              <a:rPr lang="en-US" sz="2400" b="1" dirty="0">
                <a:cs typeface="Times New Roman" pitchFamily="18" charset="0"/>
              </a:rPr>
              <a:t>: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>
                <a:cs typeface="Times New Roman" pitchFamily="18" charset="0"/>
              </a:rPr>
              <a:t>Misalkan</a:t>
            </a:r>
            <a:r>
              <a:rPr lang="en-US" sz="2400" dirty="0">
                <a:cs typeface="Times New Roman" pitchFamily="18" charset="0"/>
              </a:rPr>
              <a:t> U = {1, 2, 3, 4, 5}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bagian</a:t>
            </a:r>
            <a:endParaRPr lang="en-US" sz="2400" dirty="0"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U,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= {1, 3, 5}.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535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3.  </a:t>
            </a:r>
            <a:r>
              <a:rPr lang="en-US" sz="2400" b="1" i="1" u="sng" dirty="0" err="1">
                <a:cs typeface="Times New Roman" pitchFamily="18" charset="0"/>
              </a:rPr>
              <a:t>Notasi</a:t>
            </a:r>
            <a:r>
              <a:rPr lang="en-US" sz="2400" b="1" i="1" u="sng" dirty="0">
                <a:cs typeface="Times New Roman" pitchFamily="18" charset="0"/>
              </a:rPr>
              <a:t> </a:t>
            </a:r>
            <a:r>
              <a:rPr lang="en-US" sz="2400" b="1" i="1" u="sng" dirty="0" err="1">
                <a:cs typeface="Times New Roman" pitchFamily="18" charset="0"/>
              </a:rPr>
              <a:t>Pembentuk</a:t>
            </a:r>
            <a:r>
              <a:rPr lang="en-US" sz="2400" b="1" i="1" u="sng" dirty="0">
                <a:cs typeface="Times New Roman" pitchFamily="18" charset="0"/>
              </a:rPr>
              <a:t> </a:t>
            </a:r>
            <a:r>
              <a:rPr lang="en-US" sz="2400" b="1" i="1" u="sng" dirty="0" err="1">
                <a:cs typeface="Times New Roman" pitchFamily="18" charset="0"/>
              </a:rPr>
              <a:t>Himpunan</a:t>
            </a:r>
            <a:endParaRPr lang="en-US" sz="2400" dirty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/>
              <a:t>Notasi</a:t>
            </a:r>
            <a:r>
              <a:rPr lang="en-US" sz="2400" dirty="0"/>
              <a:t>: {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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}	</a:t>
            </a:r>
          </a:p>
          <a:p>
            <a:pPr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5</a:t>
            </a:r>
          </a:p>
          <a:p>
            <a:pPr>
              <a:buNone/>
            </a:pPr>
            <a:r>
              <a:rPr lang="en-US" sz="2400" i="1" dirty="0"/>
              <a:t>	A</a:t>
            </a:r>
            <a:r>
              <a:rPr lang="en-US" sz="2400" dirty="0"/>
              <a:t> = { </a:t>
            </a:r>
            <a:r>
              <a:rPr lang="en-US" sz="2400" i="1" dirty="0"/>
              <a:t>x</a:t>
            </a:r>
            <a:r>
              <a:rPr lang="en-US" sz="2400" dirty="0"/>
              <a:t> | </a:t>
            </a:r>
            <a:r>
              <a:rPr lang="en-US" sz="2400" i="1" dirty="0"/>
              <a:t>x 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 5}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 =  { </a:t>
            </a:r>
            <a:r>
              <a:rPr lang="en-US" sz="2400" i="1" dirty="0"/>
              <a:t>x</a:t>
            </a:r>
            <a:r>
              <a:rPr lang="en-US" sz="2400" dirty="0"/>
              <a:t> | </a:t>
            </a:r>
            <a:r>
              <a:rPr lang="en-US" sz="2400" i="1" dirty="0"/>
              <a:t>x </a:t>
            </a:r>
            <a:r>
              <a:rPr lang="en-US" sz="2400" i="1" dirty="0">
                <a:sym typeface="Symbol" panose="05050102010706020507" pitchFamily="18" charset="2"/>
              </a:rPr>
              <a:t>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 &lt; 5 }  </a:t>
            </a:r>
          </a:p>
          <a:p>
            <a:pPr>
              <a:buNone/>
            </a:pPr>
            <a:r>
              <a:rPr lang="en-US" sz="2400" dirty="0"/>
              <a:t>	yang </a:t>
            </a:r>
            <a:r>
              <a:rPr lang="en-US" sz="2400" dirty="0" err="1"/>
              <a:t>ekivalen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{1, 2, 3, 4}</a:t>
            </a:r>
          </a:p>
          <a:p>
            <a:pPr lvl="0">
              <a:buNone/>
            </a:pPr>
            <a:r>
              <a:rPr lang="en-US" sz="2400" dirty="0"/>
              <a:t>(ii)</a:t>
            </a:r>
            <a:r>
              <a:rPr lang="en-US" sz="2400" i="1" dirty="0"/>
              <a:t> M</a:t>
            </a:r>
            <a:r>
              <a:rPr lang="en-US" sz="2400" dirty="0"/>
              <a:t> = { </a:t>
            </a:r>
            <a:r>
              <a:rPr lang="en-US" sz="2400" i="1" dirty="0"/>
              <a:t>x</a:t>
            </a:r>
            <a:r>
              <a:rPr lang="en-US" sz="2400" dirty="0"/>
              <a:t> |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yang </a:t>
            </a:r>
            <a:r>
              <a:rPr lang="en-US" sz="2400" dirty="0" err="1"/>
              <a:t>mengambil</a:t>
            </a:r>
            <a:r>
              <a:rPr lang="en-US" sz="2400" dirty="0"/>
              <a:t> DU1023}</a:t>
            </a:r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6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sz="2800" b="1" i="1" u="sng" dirty="0">
                <a:cs typeface="Times New Roman" pitchFamily="18" charset="0"/>
              </a:rPr>
              <a:t>Diagram Venn</a:t>
            </a:r>
          </a:p>
          <a:p>
            <a:pPr marL="609600" indent="-609600" algn="just">
              <a:buFontTx/>
              <a:buNone/>
            </a:pPr>
            <a:r>
              <a:rPr lang="en-US" sz="2800" b="1" dirty="0" err="1">
                <a:cs typeface="Times New Roman" pitchFamily="18" charset="0"/>
              </a:rPr>
              <a:t>Contoh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marL="609600" indent="-609600" algn="just">
              <a:buFontTx/>
              <a:buNone/>
            </a:pPr>
            <a:r>
              <a:rPr lang="en-US" sz="2800" dirty="0" err="1">
                <a:cs typeface="Times New Roman" pitchFamily="18" charset="0"/>
              </a:rPr>
              <a:t>Misalkan</a:t>
            </a:r>
            <a:r>
              <a:rPr lang="en-US" sz="2800" dirty="0">
                <a:cs typeface="Times New Roman" pitchFamily="18" charset="0"/>
              </a:rPr>
              <a:t> U = {1, 2, …, 7, 8}, </a:t>
            </a:r>
          </a:p>
          <a:p>
            <a:pPr marL="609600" indent="-609600" algn="just">
              <a:buFontTx/>
              <a:buNone/>
            </a:pPr>
            <a:r>
              <a:rPr lang="en-US" sz="2800" dirty="0">
                <a:cs typeface="Times New Roman" pitchFamily="18" charset="0"/>
              </a:rPr>
              <a:t>		     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 = {1, 2, 3, 5} </a:t>
            </a:r>
            <a:r>
              <a:rPr lang="en-US" sz="2800" dirty="0" err="1">
                <a:cs typeface="Times New Roman" pitchFamily="18" charset="0"/>
              </a:rPr>
              <a:t>dan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 = {2, 5, 6, 8}. </a:t>
            </a:r>
          </a:p>
          <a:p>
            <a:pPr marL="609600" indent="-609600" algn="just">
              <a:buFontTx/>
              <a:buNone/>
            </a:pPr>
            <a:r>
              <a:rPr lang="en-US" sz="2800" dirty="0" err="1">
                <a:cs typeface="Times New Roman" pitchFamily="18" charset="0"/>
              </a:rPr>
              <a:t>Maka</a:t>
            </a:r>
            <a:r>
              <a:rPr lang="en-US" sz="2800" dirty="0">
                <a:cs typeface="Times New Roman" pitchFamily="18" charset="0"/>
              </a:rPr>
              <a:t> Diagram Venn </a:t>
            </a:r>
            <a:r>
              <a:rPr lang="en-US" sz="2800" dirty="0" err="1">
                <a:cs typeface="Times New Roman" pitchFamily="18" charset="0"/>
              </a:rPr>
              <a:t>adalah</a:t>
            </a:r>
            <a:r>
              <a:rPr lang="en-US" sz="2800" dirty="0">
                <a:cs typeface="Times New Roman" pitchFamily="18" charset="0"/>
              </a:rPr>
              <a:t> :</a:t>
            </a:r>
          </a:p>
          <a:p>
            <a:pPr marL="609600" indent="-609600"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2800" dirty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519488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649558"/>
              </p:ext>
            </p:extLst>
          </p:nvPr>
        </p:nvGraphicFramePr>
        <p:xfrm>
          <a:off x="3093243" y="4381500"/>
          <a:ext cx="2957513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3" imgW="2139696" imgH="1395984" progId="Visio.Drawing.11">
                  <p:embed/>
                </p:oleObj>
              </mc:Choice>
              <mc:Fallback>
                <p:oleObj r:id="rId3" imgW="2139696" imgH="139598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243" y="4381500"/>
                        <a:ext cx="2957513" cy="192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11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SIMBOL HIMPUNAN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err="1">
                <a:cs typeface="Arial" charset="0"/>
              </a:rPr>
              <a:t>Simbol</a:t>
            </a:r>
            <a:r>
              <a:rPr lang="en-US" sz="2400" dirty="0">
                <a:cs typeface="Arial" charset="0"/>
              </a:rPr>
              <a:t> 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sz="2400" dirty="0">
                <a:cs typeface="Arial" charset="0"/>
              </a:rPr>
              <a:t>  </a:t>
            </a:r>
            <a:r>
              <a:rPr lang="en-US" sz="2400" dirty="0" err="1">
                <a:cs typeface="Arial" charset="0"/>
              </a:rPr>
              <a:t>digunakan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cs typeface="Arial" charset="0"/>
              </a:rPr>
              <a:t>keanggotaan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suatu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elemen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menyatakan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cs typeface="Arial" charset="0"/>
              </a:rPr>
              <a:t>bukan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cs typeface="Arial" charset="0"/>
              </a:rPr>
              <a:t>anggota</a:t>
            </a:r>
            <a:r>
              <a:rPr lang="en-US" sz="24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</a:t>
            </a:r>
            <a:r>
              <a:rPr lang="en-US" sz="2400" dirty="0">
                <a:cs typeface="Arial" charset="0"/>
              </a:rPr>
              <a:t>.</a:t>
            </a:r>
            <a:endParaRPr lang="en-US" sz="2400" dirty="0"/>
          </a:p>
          <a:p>
            <a:pPr algn="just">
              <a:spcBef>
                <a:spcPct val="50000"/>
              </a:spcBef>
            </a:pPr>
            <a:r>
              <a:rPr lang="en-US" sz="2400" dirty="0" err="1"/>
              <a:t>Jika</a:t>
            </a:r>
            <a:r>
              <a:rPr lang="en-US" sz="2400" dirty="0"/>
              <a:t>     C = {a, b, {a}, {b, c}, c, d, {e, 9}} </a:t>
            </a:r>
            <a:r>
              <a:rPr lang="en-US" sz="2400" dirty="0" err="1">
                <a:cs typeface="Arial" charset="0"/>
              </a:rPr>
              <a:t>Maka</a:t>
            </a:r>
            <a:r>
              <a:rPr lang="en-US" sz="2400" dirty="0">
                <a:cs typeface="Arial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400" i="1" dirty="0">
                <a:cs typeface="Arial" charset="0"/>
              </a:rPr>
              <a:t>    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>
                <a:cs typeface="Arial" charset="0"/>
              </a:rPr>
              <a:t> C, b </a:t>
            </a:r>
            <a:r>
              <a:rPr lang="en-US" sz="2400" dirty="0">
                <a:sym typeface="Symbol" pitchFamily="18" charset="2"/>
              </a:rPr>
              <a:t>C, </a:t>
            </a:r>
            <a:r>
              <a:rPr lang="en-US" sz="2400" dirty="0">
                <a:cs typeface="Arial" charset="0"/>
              </a:rPr>
              <a:t> e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>
                <a:cs typeface="Arial" charset="0"/>
              </a:rPr>
              <a:t>C, f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>
                <a:cs typeface="Arial" charset="0"/>
              </a:rPr>
              <a:t>C, </a:t>
            </a:r>
            <a:r>
              <a:rPr lang="en-US" sz="2400" dirty="0"/>
              <a:t> {a} </a:t>
            </a:r>
            <a:r>
              <a:rPr lang="en-US" sz="2400" dirty="0">
                <a:sym typeface="Symbol" pitchFamily="18" charset="2"/>
              </a:rPr>
              <a:t> C, </a:t>
            </a:r>
            <a:r>
              <a:rPr lang="en-US" sz="2400" dirty="0"/>
              <a:t>{e, 9} </a:t>
            </a:r>
            <a:r>
              <a:rPr lang="en-US" sz="2400" dirty="0">
                <a:sym typeface="Symbol" pitchFamily="18" charset="2"/>
              </a:rPr>
              <a:t> C</a:t>
            </a:r>
            <a:r>
              <a:rPr lang="en-US" sz="2400" dirty="0">
                <a:cs typeface="Arial" charset="0"/>
              </a:rPr>
              <a:t> {c}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>
                <a:cs typeface="Arial" charset="0"/>
              </a:rPr>
              <a:t>C,   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400" dirty="0">
                <a:cs typeface="Arial" charset="0"/>
              </a:rPr>
              <a:t>    {d}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>
                <a:cs typeface="Arial" charset="0"/>
              </a:rPr>
              <a:t>C, {b} </a:t>
            </a:r>
            <a:r>
              <a:rPr lang="en-US" sz="2400" dirty="0">
                <a:sym typeface="Symbol" pitchFamily="18" charset="2"/>
              </a:rPr>
              <a:t></a:t>
            </a:r>
            <a:r>
              <a:rPr lang="en-US" sz="2400" dirty="0">
                <a:cs typeface="Arial" charset="0"/>
              </a:rPr>
              <a:t>C, </a:t>
            </a:r>
            <a:r>
              <a:rPr lang="en-US" sz="2400" dirty="0"/>
              <a:t>{b, c}</a:t>
            </a:r>
            <a:r>
              <a:rPr lang="en-US" sz="2400" dirty="0">
                <a:sym typeface="Symbol" pitchFamily="18" charset="2"/>
              </a:rPr>
              <a:t> C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>
                <a:cs typeface="Arial" charset="0"/>
              </a:rPr>
              <a:t>Banyaknya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anggota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dari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suatu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disebut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cs typeface="Arial" charset="0"/>
              </a:rPr>
              <a:t>bilangan</a:t>
            </a:r>
            <a:r>
              <a:rPr lang="en-US" sz="24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cs typeface="Arial" charset="0"/>
              </a:rPr>
              <a:t>kardinal</a:t>
            </a:r>
            <a:r>
              <a:rPr lang="en-US" sz="2400" dirty="0">
                <a:solidFill>
                  <a:schemeClr val="accent2"/>
                </a:solidFill>
                <a:cs typeface="Arial" charset="0"/>
              </a:rPr>
              <a:t>. </a:t>
            </a:r>
            <a:r>
              <a:rPr lang="en-US" sz="2400" dirty="0" err="1">
                <a:cs typeface="Arial" charset="0"/>
              </a:rPr>
              <a:t>dinyatakan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dengan</a:t>
            </a:r>
            <a:r>
              <a:rPr lang="en-US" sz="2400" dirty="0">
                <a:cs typeface="Arial" charset="0"/>
              </a:rPr>
              <a:t>  n(C)  </a:t>
            </a:r>
            <a:r>
              <a:rPr lang="en-US" sz="2400" dirty="0" err="1">
                <a:cs typeface="Arial" charset="0"/>
              </a:rPr>
              <a:t>atau</a:t>
            </a:r>
            <a:r>
              <a:rPr lang="en-US" sz="2400" dirty="0">
                <a:cs typeface="Arial" charset="0"/>
              </a:rPr>
              <a:t> |C|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err="1"/>
              <a:t>Jadi</a:t>
            </a:r>
            <a:r>
              <a:rPr lang="en-US" sz="2400" dirty="0"/>
              <a:t> n(C)</a:t>
            </a:r>
            <a:r>
              <a:rPr lang="en-US" sz="2400" baseline="-25000" dirty="0"/>
              <a:t> </a:t>
            </a:r>
            <a:r>
              <a:rPr lang="en-US" sz="2400" dirty="0"/>
              <a:t>= 7   </a:t>
            </a:r>
            <a:r>
              <a:rPr lang="en-US" sz="2400" dirty="0" err="1"/>
              <a:t>atau</a:t>
            </a:r>
            <a:r>
              <a:rPr lang="en-US" sz="2400" dirty="0"/>
              <a:t>    |C| = 7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D11C2-1421-4140-94F3-EA730A77B9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32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n-US" sz="2800" u="sng" dirty="0">
                <a:solidFill>
                  <a:schemeClr val="accent2"/>
                </a:solidFill>
                <a:cs typeface="Arial" charset="0"/>
              </a:rPr>
              <a:t>HIMPUNAN SEMESTA</a:t>
            </a:r>
            <a:r>
              <a:rPr lang="en-US" sz="2800" u="sng" dirty="0">
                <a:cs typeface="Arial" charset="0"/>
              </a:rPr>
              <a:t>:</a:t>
            </a:r>
            <a:r>
              <a:rPr lang="en-US" sz="2800" dirty="0">
                <a:cs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2400" i="1" dirty="0" err="1">
                <a:cs typeface="Arial" charset="0"/>
              </a:rPr>
              <a:t>Himpunan</a:t>
            </a:r>
            <a:r>
              <a:rPr lang="en-US" sz="2400" i="1" dirty="0">
                <a:cs typeface="Arial" charset="0"/>
              </a:rPr>
              <a:t> yang </a:t>
            </a:r>
            <a:r>
              <a:rPr lang="en-US" sz="2400" i="1" dirty="0" err="1">
                <a:cs typeface="Arial" charset="0"/>
              </a:rPr>
              <a:t>mencakup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semua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anggota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dirty="0" err="1">
                <a:cs typeface="Arial" charset="0"/>
              </a:rPr>
              <a:t>sedang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dibicarakan</a:t>
            </a:r>
            <a:r>
              <a:rPr lang="en-US" sz="2400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u="sng" dirty="0">
                <a:solidFill>
                  <a:schemeClr val="accent2"/>
                </a:solidFill>
                <a:cs typeface="Arial" charset="0"/>
              </a:rPr>
              <a:t>HIMPUNAN KOSONG</a:t>
            </a:r>
            <a:r>
              <a:rPr lang="en-US" sz="2800" dirty="0">
                <a:cs typeface="Arial" charset="0"/>
              </a:rPr>
              <a:t> : 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b="1" i="1" dirty="0" err="1">
                <a:solidFill>
                  <a:srgbClr val="FF0000"/>
                </a:solidFill>
                <a:cs typeface="Arial" charset="0"/>
              </a:rPr>
              <a:t>tidak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cs typeface="Arial" charset="0"/>
              </a:rPr>
              <a:t>memiliki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cs typeface="Arial" charset="0"/>
              </a:rPr>
              <a:t>anggota</a:t>
            </a:r>
            <a:r>
              <a:rPr lang="en-US" sz="2400" dirty="0">
                <a:cs typeface="Arial" charset="0"/>
              </a:rPr>
              <a:t>. </a:t>
            </a:r>
            <a:r>
              <a:rPr lang="en-US" sz="2400" dirty="0" err="1"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kosong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dinyatakan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dengan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simbol</a:t>
            </a:r>
            <a:r>
              <a:rPr lang="en-US" sz="2400" dirty="0">
                <a:cs typeface="Arial" charset="0"/>
              </a:rPr>
              <a:t>  </a:t>
            </a:r>
            <a:r>
              <a:rPr lang="en-US" sz="2400" dirty="0">
                <a:sym typeface="Symbol" pitchFamily="18" charset="2"/>
              </a:rPr>
              <a:t>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atau</a:t>
            </a:r>
            <a:r>
              <a:rPr lang="en-US" sz="2400" dirty="0">
                <a:cs typeface="Arial" charset="0"/>
              </a:rPr>
              <a:t>   { }. </a:t>
            </a:r>
            <a:endParaRPr lang="en-US" sz="2400" dirty="0"/>
          </a:p>
          <a:p>
            <a:pPr algn="just">
              <a:spcBef>
                <a:spcPct val="50000"/>
              </a:spcBef>
            </a:pPr>
            <a:r>
              <a:rPr lang="en-US" sz="2400" dirty="0" err="1">
                <a:solidFill>
                  <a:srgbClr val="009900"/>
                </a:solidFill>
                <a:cs typeface="Arial" charset="0"/>
              </a:rPr>
              <a:t>Himpunan</a:t>
            </a:r>
            <a:r>
              <a:rPr lang="en-US" sz="2400" dirty="0">
                <a:solidFill>
                  <a:srgbClr val="009900"/>
                </a:solidFill>
                <a:cs typeface="Arial" charset="0"/>
              </a:rPr>
              <a:t> {0}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bukan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kosong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melainkan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suatu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dirty="0" err="1">
                <a:cs typeface="Arial" charset="0"/>
              </a:rPr>
              <a:t>mempunyai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satu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anggota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yaitu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bilangan</a:t>
            </a:r>
            <a:r>
              <a:rPr lang="en-US" sz="2400" dirty="0">
                <a:cs typeface="Arial" charset="0"/>
              </a:rPr>
              <a:t> nol.</a:t>
            </a:r>
            <a:endParaRPr lang="en-US" sz="24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FE127-0BB6-42C5-90EE-8B21D2E775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03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</a:t>
            </a:r>
            <a:endParaRPr lang="en-US" sz="36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CC7A8-C237-41A6-B930-945D97A415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i="1" u="sng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HIMPUAN YANG EKIVALEN</a:t>
            </a:r>
            <a:endParaRPr lang="en-US" i="1" dirty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dirty="0" err="1">
                <a:cs typeface="Arial" charset="0"/>
              </a:rPr>
              <a:t>Dua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himpunan</a:t>
            </a:r>
            <a:r>
              <a:rPr lang="en-US" dirty="0">
                <a:cs typeface="Arial" charset="0"/>
              </a:rPr>
              <a:t> yang </a:t>
            </a:r>
            <a:r>
              <a:rPr lang="en-US" dirty="0" err="1">
                <a:cs typeface="Arial" charset="0"/>
              </a:rPr>
              <a:t>tidak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kosong</a:t>
            </a:r>
            <a:r>
              <a:rPr lang="en-US" dirty="0">
                <a:cs typeface="Arial" charset="0"/>
              </a:rPr>
              <a:t> A </a:t>
            </a:r>
            <a:r>
              <a:rPr lang="en-US" dirty="0" err="1">
                <a:cs typeface="Arial" charset="0"/>
              </a:rPr>
              <a:t>dan</a:t>
            </a:r>
            <a:r>
              <a:rPr lang="en-US" dirty="0">
                <a:cs typeface="Arial" charset="0"/>
              </a:rPr>
              <a:t> B </a:t>
            </a:r>
            <a:r>
              <a:rPr lang="en-US" dirty="0" err="1">
                <a:cs typeface="Arial" charset="0"/>
              </a:rPr>
              <a:t>dikatakan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ekivalen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jika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banyaknya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anggota</a:t>
            </a:r>
            <a:r>
              <a:rPr lang="en-US" dirty="0">
                <a:cs typeface="Arial" charset="0"/>
              </a:rPr>
              <a:t> A </a:t>
            </a:r>
            <a:r>
              <a:rPr lang="en-US" dirty="0" err="1">
                <a:cs typeface="Arial" charset="0"/>
              </a:rPr>
              <a:t>sama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dengan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banyaknya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anggota</a:t>
            </a:r>
            <a:r>
              <a:rPr lang="en-US" dirty="0">
                <a:cs typeface="Arial" charset="0"/>
              </a:rPr>
              <a:t> B</a:t>
            </a:r>
          </a:p>
          <a:p>
            <a:pPr algn="just">
              <a:spcBef>
                <a:spcPct val="50000"/>
              </a:spcBef>
            </a:pPr>
            <a:r>
              <a:rPr lang="en-US" dirty="0">
                <a:cs typeface="Arial" charset="0"/>
              </a:rPr>
              <a:t>n(A) = n(B)  </a:t>
            </a:r>
            <a:r>
              <a:rPr lang="en-US" dirty="0" err="1">
                <a:cs typeface="Arial" charset="0"/>
              </a:rPr>
              <a:t>atau</a:t>
            </a:r>
            <a:r>
              <a:rPr lang="en-US" dirty="0">
                <a:cs typeface="Arial" charset="0"/>
              </a:rPr>
              <a:t>  |A| = |B|.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65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7693</TotalTime>
  <Words>2019</Words>
  <Application>Microsoft Office PowerPoint</Application>
  <PresentationFormat>On-screen Show (4:3)</PresentationFormat>
  <Paragraphs>332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Diseño predeterminado</vt:lpstr>
      <vt:lpstr>Visio.Drawing.11</vt:lpstr>
      <vt:lpstr>Equation</vt:lpstr>
      <vt:lpstr>PowerPoint Presentation</vt:lpstr>
      <vt:lpstr>Himpunan</vt:lpstr>
      <vt:lpstr> Cara Penyajian Himpunan</vt:lpstr>
      <vt:lpstr> Cara Penyajian Himpunan</vt:lpstr>
      <vt:lpstr> Cara Penyajian Himpunan</vt:lpstr>
      <vt:lpstr> Cara Penyajian Himpunan</vt:lpstr>
      <vt:lpstr>SIMBOL HIMPUNAN</vt:lpstr>
      <vt:lpstr>ISTILAH-ISTILAH DALAM HIMPUNAN</vt:lpstr>
      <vt:lpstr>ISTILAH-ISTILAH DALAM HIMPUNAN</vt:lpstr>
      <vt:lpstr>ISTILAH-ISTILAH DALAM HIMPUNAN</vt:lpstr>
      <vt:lpstr>CONTOH DIAGRAM VENN</vt:lpstr>
      <vt:lpstr>HIMPUNAN BAGIAN</vt:lpstr>
      <vt:lpstr>HIMPUNAN KUASA</vt:lpstr>
      <vt:lpstr>1. OPERASI - UNION</vt:lpstr>
      <vt:lpstr>2. OPERASI - IRISAN</vt:lpstr>
      <vt:lpstr>3. OPERASI - SELISIH</vt:lpstr>
      <vt:lpstr>4. OPERASI – BEDA SETANGKUP</vt:lpstr>
      <vt:lpstr>4. OPERASI – BEDA SETANGKUP</vt:lpstr>
      <vt:lpstr>5. OPERASI - KOMPLEMEN</vt:lpstr>
      <vt:lpstr>Latihan Soal 1</vt:lpstr>
      <vt:lpstr>Prinsip Inklusi – Eksklusi (1)</vt:lpstr>
      <vt:lpstr>Prinsip Inklusi - Eksklusi</vt:lpstr>
      <vt:lpstr>Contoh</vt:lpstr>
      <vt:lpstr>Solusi</vt:lpstr>
      <vt:lpstr>PowerPoint Presentation</vt:lpstr>
      <vt:lpstr>Contoh (2)</vt:lpstr>
      <vt:lpstr>Solusi</vt:lpstr>
      <vt:lpstr>PowerPoint Presentation</vt:lpstr>
      <vt:lpstr>PRINSIP INKLUSI EKSLUSI (2)</vt:lpstr>
      <vt:lpstr>Solusi</vt:lpstr>
      <vt:lpstr>Latihan Soal 1</vt:lpstr>
      <vt:lpstr>Latihan Soal 1</vt:lpstr>
      <vt:lpstr>Latihan Soal 2</vt:lpstr>
      <vt:lpstr>Latihan Soal 3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 NUGROHO</cp:lastModifiedBy>
  <cp:revision>841</cp:revision>
  <dcterms:created xsi:type="dcterms:W3CDTF">2010-05-23T14:28:12Z</dcterms:created>
  <dcterms:modified xsi:type="dcterms:W3CDTF">2016-08-24T05:03:56Z</dcterms:modified>
</cp:coreProperties>
</file>