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390" r:id="rId2"/>
    <p:sldId id="391" r:id="rId3"/>
    <p:sldId id="392" r:id="rId4"/>
    <p:sldId id="393" r:id="rId5"/>
    <p:sldId id="394" r:id="rId6"/>
    <p:sldId id="395" r:id="rId7"/>
    <p:sldId id="397" r:id="rId8"/>
    <p:sldId id="398" r:id="rId9"/>
    <p:sldId id="399" r:id="rId10"/>
    <p:sldId id="400" r:id="rId11"/>
    <p:sldId id="401" r:id="rId12"/>
    <p:sldId id="376" r:id="rId13"/>
    <p:sldId id="377" r:id="rId14"/>
    <p:sldId id="378" r:id="rId15"/>
    <p:sldId id="379" r:id="rId16"/>
    <p:sldId id="384" r:id="rId17"/>
  </p:sldIdLst>
  <p:sldSz cx="12192000" cy="6858000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82" d="100"/>
          <a:sy n="82" d="100"/>
        </p:scale>
        <p:origin x="9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7" y="1738493"/>
            <a:ext cx="6468535" cy="1771473"/>
          </a:xfrm>
        </p:spPr>
        <p:txBody>
          <a:bodyPr anchor="b"/>
          <a:lstStyle>
            <a:lvl1pPr algn="r">
              <a:defRPr sz="45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7" y="3602038"/>
            <a:ext cx="5621867" cy="99254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07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3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0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7" y="191915"/>
            <a:ext cx="9584267" cy="835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28889"/>
            <a:ext cx="11446933" cy="5048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789F9-F4B1-4A22-9A95-5F72DBDD2526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9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7" y="6356354"/>
            <a:ext cx="801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C405-9CD9-4625-BF21-A81DFD939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ru@tass.telkomuniversit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78140" y="2220468"/>
            <a:ext cx="5532560" cy="1328605"/>
          </a:xfrm>
        </p:spPr>
        <p:txBody>
          <a:bodyPr>
            <a:noAutofit/>
          </a:bodyPr>
          <a:lstStyle/>
          <a:p>
            <a:r>
              <a:rPr lang="en-US" sz="7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endParaRPr lang="en-US" sz="7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125822"/>
            <a:ext cx="4572000" cy="65052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>
                <a:solidFill>
                  <a:schemeClr val="bg1"/>
                </a:solidFill>
              </a:rPr>
              <a:t>Email	: </a:t>
            </a:r>
            <a:r>
              <a:rPr lang="en-US" altLang="en-US" sz="1350" b="1" kern="0" dirty="0">
                <a:solidFill>
                  <a:schemeClr val="bg1"/>
                </a:solidFill>
                <a:hlinkClick r:id="rId2"/>
              </a:rPr>
              <a:t>heru@tass.telkomuniversity.ac.id</a:t>
            </a:r>
            <a:endParaRPr lang="en-US" altLang="en-US" sz="1350" b="1" kern="0" dirty="0">
              <a:solidFill>
                <a:schemeClr val="bg1"/>
              </a:solidFill>
            </a:endParaRP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>
                <a:solidFill>
                  <a:schemeClr val="bg1"/>
                </a:solidFill>
              </a:rPr>
              <a:t>Blog 	: herunugroho.staff.telkomuniversity.ac.id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350" b="1" kern="0" dirty="0" err="1">
                <a:solidFill>
                  <a:schemeClr val="bg1"/>
                </a:solidFill>
              </a:rPr>
              <a:t>Hp</a:t>
            </a:r>
            <a:r>
              <a:rPr lang="en-US" altLang="en-US" sz="1350" b="1" kern="0" dirty="0">
                <a:solidFill>
                  <a:schemeClr val="bg1"/>
                </a:solidFill>
              </a:rPr>
              <a:t>/WA	: 081394322043	</a:t>
            </a:r>
            <a:endParaRPr lang="en-ID" sz="1350" kern="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89334" y="3549073"/>
            <a:ext cx="344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Semester </a:t>
            </a:r>
            <a:r>
              <a:rPr lang="en-US" altLang="en-US" b="1" dirty="0" err="1">
                <a:solidFill>
                  <a:schemeClr val="bg1"/>
                </a:solidFill>
              </a:rPr>
              <a:t>Ganjil</a:t>
            </a:r>
            <a:r>
              <a:rPr lang="en-US" altLang="en-US" b="1" dirty="0">
                <a:solidFill>
                  <a:schemeClr val="bg1"/>
                </a:solidFill>
              </a:rPr>
              <a:t> TA 2016-2017</a:t>
            </a:r>
          </a:p>
        </p:txBody>
      </p:sp>
    </p:spTree>
    <p:extLst>
      <p:ext uri="{BB962C8B-B14F-4D97-AF65-F5344CB8AC3E}">
        <p14:creationId xmlns:p14="http://schemas.microsoft.com/office/powerpoint/2010/main" val="104315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Tabel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Kebenaran</a:t>
            </a:r>
            <a:endParaRPr lang="en-ID" dirty="0"/>
          </a:p>
        </p:txBody>
      </p:sp>
      <p:graphicFrame>
        <p:nvGraphicFramePr>
          <p:cNvPr id="8" name="Group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3863"/>
              </p:ext>
            </p:extLst>
          </p:nvPr>
        </p:nvGraphicFramePr>
        <p:xfrm>
          <a:off x="721102" y="1844824"/>
          <a:ext cx="1625065" cy="1363585"/>
        </p:xfrm>
        <a:graphic>
          <a:graphicData uri="http://schemas.openxmlformats.org/drawingml/2006/table">
            <a:tbl>
              <a:tblPr/>
              <a:tblGrid>
                <a:gridCol w="831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5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044251"/>
              </p:ext>
            </p:extLst>
          </p:nvPr>
        </p:nvGraphicFramePr>
        <p:xfrm>
          <a:off x="4372960" y="938627"/>
          <a:ext cx="1989865" cy="1998990"/>
        </p:xfrm>
        <a:graphic>
          <a:graphicData uri="http://schemas.openxmlformats.org/drawingml/2006/table">
            <a:tbl>
              <a:tblPr/>
              <a:tblGrid>
                <a:gridCol w="514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v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Group 2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187516"/>
              </p:ext>
            </p:extLst>
          </p:nvPr>
        </p:nvGraphicFramePr>
        <p:xfrm>
          <a:off x="8191975" y="1785875"/>
          <a:ext cx="1847850" cy="1998665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^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 Box 153"/>
          <p:cNvSpPr txBox="1">
            <a:spLocks noChangeArrowheads="1"/>
          </p:cNvSpPr>
          <p:nvPr/>
        </p:nvSpPr>
        <p:spPr bwMode="auto">
          <a:xfrm>
            <a:off x="1034851" y="1399351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CC00FF"/>
                </a:solidFill>
                <a:latin typeface="Verdana" pitchFamily="34" charset="0"/>
              </a:rPr>
              <a:t>NEGASI</a:t>
            </a:r>
          </a:p>
        </p:txBody>
      </p:sp>
      <p:sp>
        <p:nvSpPr>
          <p:cNvPr id="12" name="Text Box 154"/>
          <p:cNvSpPr txBox="1">
            <a:spLocks noChangeArrowheads="1"/>
          </p:cNvSpPr>
          <p:nvPr/>
        </p:nvSpPr>
        <p:spPr bwMode="auto">
          <a:xfrm>
            <a:off x="4641610" y="524495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chemeClr val="accent2"/>
                </a:solidFill>
                <a:latin typeface="Verdana" pitchFamily="34" charset="0"/>
              </a:rPr>
              <a:t>DISJUNGSI</a:t>
            </a:r>
          </a:p>
        </p:txBody>
      </p:sp>
      <p:sp>
        <p:nvSpPr>
          <p:cNvPr id="13" name="Text Box 155"/>
          <p:cNvSpPr txBox="1">
            <a:spLocks noChangeArrowheads="1"/>
          </p:cNvSpPr>
          <p:nvPr/>
        </p:nvSpPr>
        <p:spPr bwMode="auto">
          <a:xfrm>
            <a:off x="8389618" y="1399351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chemeClr val="accent2"/>
                </a:solidFill>
                <a:latin typeface="Verdana" pitchFamily="34" charset="0"/>
              </a:rPr>
              <a:t>KONJUNGSI</a:t>
            </a:r>
          </a:p>
        </p:txBody>
      </p:sp>
      <p:graphicFrame>
        <p:nvGraphicFramePr>
          <p:cNvPr id="14" name="Group 2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03635"/>
              </p:ext>
            </p:extLst>
          </p:nvPr>
        </p:nvGraphicFramePr>
        <p:xfrm>
          <a:off x="2639616" y="4025114"/>
          <a:ext cx="1905000" cy="199866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Wingdings" pitchFamily="2" charset="2"/>
                        </a:rPr>
                        <a:t>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 Box 184"/>
          <p:cNvSpPr txBox="1">
            <a:spLocks noChangeArrowheads="1"/>
          </p:cNvSpPr>
          <p:nvPr/>
        </p:nvSpPr>
        <p:spPr bwMode="auto">
          <a:xfrm>
            <a:off x="2865834" y="3644669"/>
            <a:ext cx="1452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0000"/>
                </a:solidFill>
                <a:latin typeface="Verdana" pitchFamily="34" charset="0"/>
              </a:rPr>
              <a:t>IMPLIKASI</a:t>
            </a:r>
          </a:p>
        </p:txBody>
      </p:sp>
      <p:graphicFrame>
        <p:nvGraphicFramePr>
          <p:cNvPr id="16" name="Group 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890792"/>
              </p:ext>
            </p:extLst>
          </p:nvPr>
        </p:nvGraphicFramePr>
        <p:xfrm>
          <a:off x="5591944" y="4025114"/>
          <a:ext cx="2286000" cy="1986598"/>
        </p:xfrm>
        <a:graphic>
          <a:graphicData uri="http://schemas.openxmlformats.org/drawingml/2006/table">
            <a:tbl>
              <a:tblPr/>
              <a:tblGrid>
                <a:gridCol w="61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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Text Box 255"/>
          <p:cNvSpPr txBox="1">
            <a:spLocks noChangeArrowheads="1"/>
          </p:cNvSpPr>
          <p:nvPr/>
        </p:nvSpPr>
        <p:spPr bwMode="auto">
          <a:xfrm>
            <a:off x="5662548" y="3636732"/>
            <a:ext cx="20385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algn="ctr">
              <a:spcBef>
                <a:spcPct val="50000"/>
              </a:spcBef>
              <a:defRPr sz="1400" b="1">
                <a:latin typeface="Verdana" pitchFamily="34" charset="0"/>
              </a:defRPr>
            </a:lvl1pPr>
          </a:lstStyle>
          <a:p>
            <a:r>
              <a:rPr lang="en-US" dirty="0">
                <a:solidFill>
                  <a:srgbClr val="00B050"/>
                </a:solidFill>
              </a:rPr>
              <a:t>BIIMPLIKASI</a:t>
            </a:r>
          </a:p>
        </p:txBody>
      </p:sp>
    </p:spTree>
    <p:extLst>
      <p:ext uri="{BB962C8B-B14F-4D97-AF65-F5344CB8AC3E}">
        <p14:creationId xmlns:p14="http://schemas.microsoft.com/office/powerpoint/2010/main" val="8784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TABEL KEBENARAN  PERNYATAAN MAJEMUK</a:t>
            </a:r>
            <a:endParaRPr lang="en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(p </a:t>
            </a:r>
            <a:r>
              <a:rPr lang="en-US" b="1" dirty="0">
                <a:latin typeface="Arial" charset="0"/>
                <a:cs typeface="Arial" charset="0"/>
              </a:rPr>
              <a:t>~</a:t>
            </a:r>
            <a:r>
              <a:rPr lang="en-US" dirty="0">
                <a:sym typeface="Symbol"/>
              </a:rPr>
              <a:t> q)</a:t>
            </a:r>
            <a:endParaRPr lang="en-US" dirty="0"/>
          </a:p>
        </p:txBody>
      </p:sp>
      <p:sp>
        <p:nvSpPr>
          <p:cNvPr id="18" name="Content Placeholder 15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defRPr/>
            </a:pPr>
            <a:fld id="{1025B1CF-BFEA-40DF-B9A6-FA373C4B02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0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26477"/>
              </p:ext>
            </p:extLst>
          </p:nvPr>
        </p:nvGraphicFramePr>
        <p:xfrm>
          <a:off x="3513346" y="4491031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AutoShape 160"/>
          <p:cNvSpPr>
            <a:spLocks noChangeArrowheads="1"/>
          </p:cNvSpPr>
          <p:nvPr/>
        </p:nvSpPr>
        <p:spPr bwMode="auto">
          <a:xfrm>
            <a:off x="7953388" y="2285992"/>
            <a:ext cx="1262062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CARA </a:t>
            </a:r>
          </a:p>
          <a:p>
            <a:r>
              <a:rPr lang="en-US"/>
              <a:t>BIASA</a:t>
            </a:r>
          </a:p>
        </p:txBody>
      </p:sp>
      <p:sp>
        <p:nvSpPr>
          <p:cNvPr id="22" name="AutoShape 161"/>
          <p:cNvSpPr>
            <a:spLocks noChangeArrowheads="1"/>
          </p:cNvSpPr>
          <p:nvPr/>
        </p:nvSpPr>
        <p:spPr bwMode="auto">
          <a:xfrm>
            <a:off x="8029584" y="4441585"/>
            <a:ext cx="1223963" cy="158115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CARA </a:t>
            </a:r>
          </a:p>
          <a:p>
            <a:pPr algn="ctr"/>
            <a:r>
              <a:rPr lang="en-US" dirty="0"/>
              <a:t>SINGKAT</a:t>
            </a:r>
          </a:p>
        </p:txBody>
      </p:sp>
      <p:graphicFrame>
        <p:nvGraphicFramePr>
          <p:cNvPr id="23" name="Group 227"/>
          <p:cNvGraphicFramePr>
            <a:graphicFrameLocks noGrp="1"/>
          </p:cNvGraphicFramePr>
          <p:nvPr/>
        </p:nvGraphicFramePr>
        <p:xfrm>
          <a:off x="2452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Group 227"/>
          <p:cNvGraphicFramePr>
            <a:graphicFrameLocks noGrp="1"/>
          </p:cNvGraphicFramePr>
          <p:nvPr/>
        </p:nvGraphicFramePr>
        <p:xfrm>
          <a:off x="2452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5" name="Group 227"/>
          <p:cNvGraphicFramePr>
            <a:graphicFrameLocks noGrp="1"/>
          </p:cNvGraphicFramePr>
          <p:nvPr/>
        </p:nvGraphicFramePr>
        <p:xfrm>
          <a:off x="2452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Group 227"/>
          <p:cNvGraphicFramePr>
            <a:graphicFrameLocks noGrp="1"/>
          </p:cNvGraphicFramePr>
          <p:nvPr/>
        </p:nvGraphicFramePr>
        <p:xfrm>
          <a:off x="2452662" y="2143116"/>
          <a:ext cx="4895850" cy="1981200"/>
        </p:xfrm>
        <a:graphic>
          <a:graphicData uri="http://schemas.openxmlformats.org/drawingml/2006/table">
            <a:tbl>
              <a:tblPr/>
              <a:tblGrid>
                <a:gridCol w="617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~(p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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~q)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44069"/>
              </p:ext>
            </p:extLst>
          </p:nvPr>
        </p:nvGraphicFramePr>
        <p:xfrm>
          <a:off x="3509554" y="4489755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8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87774"/>
              </p:ext>
            </p:extLst>
          </p:nvPr>
        </p:nvGraphicFramePr>
        <p:xfrm>
          <a:off x="3512740" y="4497878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77625"/>
              </p:ext>
            </p:extLst>
          </p:nvPr>
        </p:nvGraphicFramePr>
        <p:xfrm>
          <a:off x="3513043" y="4495160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39294"/>
              </p:ext>
            </p:extLst>
          </p:nvPr>
        </p:nvGraphicFramePr>
        <p:xfrm>
          <a:off x="3513043" y="4490798"/>
          <a:ext cx="2835275" cy="1981200"/>
        </p:xfrm>
        <a:graphic>
          <a:graphicData uri="http://schemas.openxmlformats.org/drawingml/2006/table">
            <a:tbl>
              <a:tblPr/>
              <a:tblGrid>
                <a:gridCol w="60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 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3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TABEL KEBENARAN  PERNYATAAN MAJEMUK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(p </a:t>
            </a:r>
            <a:r>
              <a:rPr lang="en-US" sz="2400" dirty="0">
                <a:sym typeface="Symbol"/>
              </a:rPr>
              <a:t> q) </a:t>
            </a:r>
            <a:r>
              <a:rPr lang="en-US" sz="2400" dirty="0">
                <a:sym typeface="Wingdings" pitchFamily="2" charset="2"/>
              </a:rPr>
              <a:t> [</a:t>
            </a:r>
            <a:r>
              <a:rPr lang="en-US" sz="2400" dirty="0">
                <a:sym typeface="Symbol"/>
              </a:rPr>
              <a:t>p  (q  r)]</a:t>
            </a:r>
            <a:r>
              <a:rPr lang="en-US" sz="2400" dirty="0"/>
              <a:t> </a:t>
            </a:r>
          </a:p>
        </p:txBody>
      </p:sp>
      <p:graphicFrame>
        <p:nvGraphicFramePr>
          <p:cNvPr id="8401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18126"/>
              </p:ext>
            </p:extLst>
          </p:nvPr>
        </p:nvGraphicFramePr>
        <p:xfrm>
          <a:off x="2881290" y="1802395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64180"/>
              </p:ext>
            </p:extLst>
          </p:nvPr>
        </p:nvGraphicFramePr>
        <p:xfrm>
          <a:off x="2881290" y="1802395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16437"/>
              </p:ext>
            </p:extLst>
          </p:nvPr>
        </p:nvGraphicFramePr>
        <p:xfrm>
          <a:off x="2881290" y="1802395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Group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73533"/>
              </p:ext>
            </p:extLst>
          </p:nvPr>
        </p:nvGraphicFramePr>
        <p:xfrm>
          <a:off x="2881290" y="1802395"/>
          <a:ext cx="6019800" cy="420624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~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79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TAUTOLOGI, KONTRADIKSI, SATISFY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9416" y="1490842"/>
            <a:ext cx="10225136" cy="4242414"/>
          </a:xfrm>
        </p:spPr>
        <p:txBody>
          <a:bodyPr/>
          <a:lstStyle/>
          <a:p>
            <a:pPr marL="0" indent="-2571750" algn="just">
              <a:spcBef>
                <a:spcPts val="0"/>
              </a:spcBef>
              <a:buNone/>
            </a:pPr>
            <a:r>
              <a:rPr lang="en-US" b="1" dirty="0">
                <a:cs typeface="Arial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</a:rPr>
              <a:t>TAUTOLOGI</a:t>
            </a:r>
            <a:r>
              <a:rPr lang="en-US" b="1" dirty="0">
                <a:cs typeface="Arial" charset="0"/>
              </a:rPr>
              <a:t> :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cs typeface="Arial" charset="0"/>
              </a:rPr>
              <a:t>Pernyataan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Majemuk</a:t>
            </a:r>
            <a:r>
              <a:rPr lang="en-US" b="1" dirty="0">
                <a:cs typeface="Arial" charset="0"/>
              </a:rPr>
              <a:t> yang </a:t>
            </a:r>
            <a:r>
              <a:rPr lang="en-US" b="1" dirty="0" err="1">
                <a:cs typeface="Arial" charset="0"/>
              </a:rPr>
              <a:t>nilai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kebenarannya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>
                <a:solidFill>
                  <a:srgbClr val="0000FF"/>
                </a:solidFill>
                <a:cs typeface="Arial" charset="0"/>
              </a:rPr>
              <a:t>BENAR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cs typeface="Arial" charset="0"/>
              </a:rPr>
              <a:t>semua</a:t>
            </a:r>
            <a:endParaRPr lang="en-US" b="1" dirty="0">
              <a:latin typeface="Comic Sans MS" pitchFamily="66" charset="0"/>
            </a:endParaRPr>
          </a:p>
          <a:p>
            <a:pPr marL="2571750" indent="-2571750" algn="just">
              <a:spcBef>
                <a:spcPct val="500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</a:rPr>
              <a:t>KONTRADIKSI: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cs typeface="Arial" charset="0"/>
              </a:rPr>
              <a:t>Pernyataan</a:t>
            </a:r>
            <a:r>
              <a:rPr lang="en-US" b="1" dirty="0">
                <a:cs typeface="Arial" charset="0"/>
              </a:rPr>
              <a:t>   </a:t>
            </a:r>
            <a:r>
              <a:rPr lang="en-US" b="1" dirty="0" err="1">
                <a:cs typeface="Arial" charset="0"/>
              </a:rPr>
              <a:t>Majemuk</a:t>
            </a:r>
            <a:r>
              <a:rPr lang="en-US" b="1" dirty="0">
                <a:cs typeface="Arial" charset="0"/>
              </a:rPr>
              <a:t> yang </a:t>
            </a:r>
            <a:r>
              <a:rPr lang="en-US" b="1" dirty="0" err="1">
                <a:cs typeface="Arial" charset="0"/>
              </a:rPr>
              <a:t>nilai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kebenarannya</a:t>
            </a:r>
            <a:r>
              <a:rPr lang="en-US" b="1" dirty="0">
                <a:cs typeface="Arial" charset="0"/>
              </a:rPr>
              <a:t>  </a:t>
            </a:r>
            <a:r>
              <a:rPr lang="en-US" b="1" dirty="0">
                <a:solidFill>
                  <a:srgbClr val="FF3300"/>
                </a:solidFill>
                <a:cs typeface="Arial" charset="0"/>
              </a:rPr>
              <a:t>SALAH</a:t>
            </a:r>
            <a:r>
              <a:rPr lang="en-US" b="1" dirty="0">
                <a:cs typeface="Arial" charset="0"/>
              </a:rPr>
              <a:t>  </a:t>
            </a:r>
            <a:r>
              <a:rPr lang="en-US" b="1" dirty="0" err="1">
                <a:solidFill>
                  <a:srgbClr val="FF3300"/>
                </a:solidFill>
                <a:cs typeface="Arial" charset="0"/>
              </a:rPr>
              <a:t>semua</a:t>
            </a:r>
            <a:endParaRPr lang="en-US" b="1" dirty="0">
              <a:solidFill>
                <a:srgbClr val="FF3300"/>
              </a:solidFill>
              <a:cs typeface="Arial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</a:rPr>
              <a:t>SATISFY :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err="1">
                <a:cs typeface="Arial" charset="0"/>
              </a:rPr>
              <a:t>Pernyataan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Majemuk</a:t>
            </a:r>
            <a:r>
              <a:rPr lang="en-US" b="1" dirty="0">
                <a:cs typeface="Arial" charset="0"/>
              </a:rPr>
              <a:t> yang </a:t>
            </a:r>
            <a:r>
              <a:rPr lang="en-US" b="1" dirty="0" err="1">
                <a:cs typeface="Arial" charset="0"/>
              </a:rPr>
              <a:t>nilai</a:t>
            </a:r>
            <a:r>
              <a:rPr lang="en-US" b="1" dirty="0">
                <a:cs typeface="Arial" charset="0"/>
              </a:rPr>
              <a:t> </a:t>
            </a:r>
            <a:r>
              <a:rPr lang="en-US" b="1" dirty="0" err="1">
                <a:cs typeface="Arial" charset="0"/>
              </a:rPr>
              <a:t>kebenarannya</a:t>
            </a:r>
            <a:r>
              <a:rPr lang="en-US" b="1" dirty="0">
                <a:cs typeface="Arial" charset="0"/>
              </a:rPr>
              <a:t>  </a:t>
            </a:r>
            <a:r>
              <a:rPr lang="en-US" b="1" dirty="0">
                <a:solidFill>
                  <a:schemeClr val="accent2"/>
                </a:solidFill>
                <a:cs typeface="Arial" charset="0"/>
              </a:rPr>
              <a:t>GABUNGAN.</a:t>
            </a:r>
          </a:p>
          <a:p>
            <a:pPr marL="2571750" indent="-2571750" algn="just">
              <a:spcBef>
                <a:spcPct val="50000"/>
              </a:spcBef>
            </a:pPr>
            <a:endParaRPr lang="en-US" b="1" dirty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27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Contoh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Tautologi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&amp;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Kontradiksi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CA56F-E2E1-4FFA-A0F5-E2D3339A3D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5" name="Group 111"/>
          <p:cNvGraphicFramePr>
            <a:graphicFrameLocks noGrp="1"/>
          </p:cNvGraphicFramePr>
          <p:nvPr/>
        </p:nvGraphicFramePr>
        <p:xfrm>
          <a:off x="2376488" y="2333628"/>
          <a:ext cx="2984500" cy="2560003"/>
        </p:xfrm>
        <a:graphic>
          <a:graphicData uri="http://schemas.openxmlformats.org/drawingml/2006/table">
            <a:tbl>
              <a:tblPr/>
              <a:tblGrid>
                <a:gridCol w="49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6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2376488" y="5029203"/>
            <a:ext cx="29845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TAUTOLOGI</a:t>
            </a: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5932488" y="1782763"/>
            <a:ext cx="3840162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~( p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q )  </a:t>
            </a:r>
            <a:r>
              <a:rPr lang="en-US" b="1" dirty="0">
                <a:latin typeface="Verdana" pitchFamily="34" charset="0"/>
                <a:sym typeface="Symbol" pitchFamily="18" charset="2"/>
              </a:rPr>
              <a:t></a:t>
            </a:r>
            <a:r>
              <a:rPr lang="en-US" b="1" dirty="0"/>
              <a:t> (~p V q )</a:t>
            </a:r>
          </a:p>
        </p:txBody>
      </p:sp>
      <p:sp>
        <p:nvSpPr>
          <p:cNvPr id="18" name="Text Box 64"/>
          <p:cNvSpPr txBox="1">
            <a:spLocks noChangeArrowheads="1"/>
          </p:cNvSpPr>
          <p:nvPr/>
        </p:nvSpPr>
        <p:spPr bwMode="auto">
          <a:xfrm>
            <a:off x="2481263" y="1776413"/>
            <a:ext cx="2774950" cy="3667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 V ~ ( p </a:t>
            </a:r>
            <a:r>
              <a:rPr lang="en-US" b="1" dirty="0">
                <a:sym typeface="Symbol" pitchFamily="18" charset="2"/>
              </a:rPr>
              <a:t> </a:t>
            </a:r>
            <a:r>
              <a:rPr lang="en-US" b="1" dirty="0"/>
              <a:t>q )</a:t>
            </a:r>
          </a:p>
        </p:txBody>
      </p:sp>
      <p:graphicFrame>
        <p:nvGraphicFramePr>
          <p:cNvPr id="19" name="Group 112"/>
          <p:cNvGraphicFramePr>
            <a:graphicFrameLocks noGrp="1"/>
          </p:cNvGraphicFramePr>
          <p:nvPr/>
        </p:nvGraphicFramePr>
        <p:xfrm>
          <a:off x="5856288" y="2333625"/>
          <a:ext cx="3962400" cy="2590800"/>
        </p:xfrm>
        <a:graphic>
          <a:graphicData uri="http://schemas.openxmlformats.org/drawingml/2006/table">
            <a:tbl>
              <a:tblPr/>
              <a:tblGrid>
                <a:gridCol w="373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9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 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(~p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Text Box 150"/>
          <p:cNvSpPr txBox="1">
            <a:spLocks noChangeArrowheads="1"/>
          </p:cNvSpPr>
          <p:nvPr/>
        </p:nvSpPr>
        <p:spPr bwMode="auto">
          <a:xfrm>
            <a:off x="5875338" y="5029203"/>
            <a:ext cx="3916362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KONTRADIKSI</a:t>
            </a:r>
          </a:p>
        </p:txBody>
      </p:sp>
    </p:spTree>
    <p:extLst>
      <p:ext uri="{BB962C8B-B14F-4D97-AF65-F5344CB8AC3E}">
        <p14:creationId xmlns:p14="http://schemas.microsoft.com/office/powerpoint/2010/main" val="3262488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2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Aplikasi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Pada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Rangkaian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3F226-FEC6-4437-A45A-21E96F34EC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1" name="Text Box 28"/>
          <p:cNvSpPr txBox="1">
            <a:spLocks noChangeArrowheads="1"/>
          </p:cNvSpPr>
          <p:nvPr/>
        </p:nvSpPr>
        <p:spPr bwMode="auto">
          <a:xfrm>
            <a:off x="5238750" y="1797072"/>
            <a:ext cx="4159250" cy="73183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PARALEL</a:t>
            </a:r>
            <a:r>
              <a:rPr lang="en-US"/>
              <a:t>: Arus akan mengalir ke titik B Jika  </a:t>
            </a:r>
            <a:r>
              <a:rPr lang="en-US" i="1"/>
              <a:t>salah satu dari p atau q  ON</a:t>
            </a:r>
            <a:endParaRPr lang="en-US"/>
          </a:p>
        </p:txBody>
      </p:sp>
      <p:sp>
        <p:nvSpPr>
          <p:cNvPr id="102" name="Text Box 29"/>
          <p:cNvSpPr txBox="1">
            <a:spLocks noChangeArrowheads="1"/>
          </p:cNvSpPr>
          <p:nvPr/>
        </p:nvSpPr>
        <p:spPr bwMode="auto">
          <a:xfrm>
            <a:off x="5238750" y="2909909"/>
            <a:ext cx="4159250" cy="714375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0000FF"/>
                </a:solidFill>
              </a:rPr>
              <a:t>SERI</a:t>
            </a:r>
            <a:r>
              <a:rPr lang="en-US"/>
              <a:t> : Arus akan mengalir ke titik B Jika  </a:t>
            </a:r>
            <a:r>
              <a:rPr lang="en-US" i="1"/>
              <a:t>p dan q  keduanya ON</a:t>
            </a:r>
            <a:r>
              <a:rPr lang="en-US"/>
              <a:t>.</a:t>
            </a:r>
          </a:p>
        </p:txBody>
      </p:sp>
      <p:grpSp>
        <p:nvGrpSpPr>
          <p:cNvPr id="103" name="Group 52"/>
          <p:cNvGrpSpPr>
            <a:grpSpLocks/>
          </p:cNvGrpSpPr>
          <p:nvPr/>
        </p:nvGrpSpPr>
        <p:grpSpPr bwMode="auto">
          <a:xfrm>
            <a:off x="2203450" y="1622444"/>
            <a:ext cx="2978150" cy="1801812"/>
            <a:chOff x="734" y="833"/>
            <a:chExt cx="1570" cy="1135"/>
          </a:xfrm>
        </p:grpSpPr>
        <p:sp>
          <p:nvSpPr>
            <p:cNvPr id="104" name="Text Box 17"/>
            <p:cNvSpPr txBox="1">
              <a:spLocks noChangeArrowheads="1"/>
            </p:cNvSpPr>
            <p:nvPr/>
          </p:nvSpPr>
          <p:spPr bwMode="auto">
            <a:xfrm>
              <a:off x="1872" y="1020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FF0000"/>
                  </a:solidFill>
                </a:rPr>
                <a:t>p V q</a:t>
              </a:r>
              <a:endParaRPr lang="en-US" i="1">
                <a:solidFill>
                  <a:srgbClr val="FF0000"/>
                </a:solidFill>
              </a:endParaRPr>
            </a:p>
          </p:txBody>
        </p:sp>
        <p:sp>
          <p:nvSpPr>
            <p:cNvPr id="105" name="Freeform 5"/>
            <p:cNvSpPr>
              <a:spLocks/>
            </p:cNvSpPr>
            <p:nvPr/>
          </p:nvSpPr>
          <p:spPr bwMode="auto">
            <a:xfrm>
              <a:off x="756" y="991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6"/>
            <p:cNvSpPr>
              <a:spLocks/>
            </p:cNvSpPr>
            <p:nvPr/>
          </p:nvSpPr>
          <p:spPr bwMode="auto">
            <a:xfrm rot="10800000">
              <a:off x="1303" y="1135"/>
              <a:ext cx="504" cy="144"/>
            </a:xfrm>
            <a:custGeom>
              <a:avLst/>
              <a:gdLst>
                <a:gd name="T0" fmla="*/ 0 w 1260"/>
                <a:gd name="T1" fmla="*/ 4 h 360"/>
                <a:gd name="T2" fmla="*/ 7 w 1260"/>
                <a:gd name="T3" fmla="*/ 4 h 360"/>
                <a:gd name="T4" fmla="*/ 7 w 1260"/>
                <a:gd name="T5" fmla="*/ 0 h 360"/>
                <a:gd name="T6" fmla="*/ 13 w 1260"/>
                <a:gd name="T7" fmla="*/ 0 h 3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60"/>
                <a:gd name="T13" fmla="*/ 0 h 360"/>
                <a:gd name="T14" fmla="*/ 1260 w 1260"/>
                <a:gd name="T15" fmla="*/ 360 h 3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60" h="360">
                  <a:moveTo>
                    <a:pt x="0" y="360"/>
                  </a:moveTo>
                  <a:lnTo>
                    <a:pt x="720" y="360"/>
                  </a:lnTo>
                  <a:lnTo>
                    <a:pt x="720" y="0"/>
                  </a:lnTo>
                  <a:lnTo>
                    <a:pt x="126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7"/>
            <p:cNvSpPr>
              <a:spLocks/>
            </p:cNvSpPr>
            <p:nvPr/>
          </p:nvSpPr>
          <p:spPr bwMode="auto">
            <a:xfrm>
              <a:off x="1044" y="1135"/>
              <a:ext cx="216" cy="144"/>
            </a:xfrm>
            <a:custGeom>
              <a:avLst/>
              <a:gdLst>
                <a:gd name="T0" fmla="*/ 0 w 540"/>
                <a:gd name="T1" fmla="*/ 0 h 360"/>
                <a:gd name="T2" fmla="*/ 0 w 540"/>
                <a:gd name="T3" fmla="*/ 4 h 360"/>
                <a:gd name="T4" fmla="*/ 6 w 540"/>
                <a:gd name="T5" fmla="*/ 4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0" y="0"/>
                  </a:moveTo>
                  <a:lnTo>
                    <a:pt x="0" y="360"/>
                  </a:lnTo>
                  <a:lnTo>
                    <a:pt x="540" y="36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8"/>
            <p:cNvSpPr>
              <a:spLocks/>
            </p:cNvSpPr>
            <p:nvPr/>
          </p:nvSpPr>
          <p:spPr bwMode="auto">
            <a:xfrm>
              <a:off x="1303" y="991"/>
              <a:ext cx="216" cy="144"/>
            </a:xfrm>
            <a:custGeom>
              <a:avLst/>
              <a:gdLst>
                <a:gd name="T0" fmla="*/ 6 w 540"/>
                <a:gd name="T1" fmla="*/ 4 h 360"/>
                <a:gd name="T2" fmla="*/ 6 w 540"/>
                <a:gd name="T3" fmla="*/ 0 h 360"/>
                <a:gd name="T4" fmla="*/ 0 w 540"/>
                <a:gd name="T5" fmla="*/ 0 h 360"/>
                <a:gd name="T6" fmla="*/ 0 60000 65536"/>
                <a:gd name="T7" fmla="*/ 0 60000 65536"/>
                <a:gd name="T8" fmla="*/ 0 60000 65536"/>
                <a:gd name="T9" fmla="*/ 0 w 540"/>
                <a:gd name="T10" fmla="*/ 0 h 360"/>
                <a:gd name="T11" fmla="*/ 540 w 540"/>
                <a:gd name="T12" fmla="*/ 360 h 3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0" h="360">
                  <a:moveTo>
                    <a:pt x="540" y="360"/>
                  </a:moveTo>
                  <a:lnTo>
                    <a:pt x="54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9"/>
            <p:cNvSpPr>
              <a:spLocks noChangeShapeType="1"/>
            </p:cNvSpPr>
            <p:nvPr/>
          </p:nvSpPr>
          <p:spPr bwMode="auto">
            <a:xfrm>
              <a:off x="756" y="1135"/>
              <a:ext cx="2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>
              <a:off x="75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>
              <a:off x="111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3"/>
            <p:cNvSpPr>
              <a:spLocks noChangeShapeType="1"/>
            </p:cNvSpPr>
            <p:nvPr/>
          </p:nvSpPr>
          <p:spPr bwMode="auto">
            <a:xfrm>
              <a:off x="1476" y="1860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14"/>
            <p:cNvSpPr>
              <a:spLocks noChangeShapeType="1"/>
            </p:cNvSpPr>
            <p:nvPr/>
          </p:nvSpPr>
          <p:spPr bwMode="auto">
            <a:xfrm>
              <a:off x="756" y="1860"/>
              <a:ext cx="2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15"/>
            <p:cNvSpPr txBox="1">
              <a:spLocks noChangeArrowheads="1"/>
            </p:cNvSpPr>
            <p:nvPr/>
          </p:nvSpPr>
          <p:spPr bwMode="auto">
            <a:xfrm>
              <a:off x="1166" y="1236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5" name="Text Box 16"/>
            <p:cNvSpPr txBox="1">
              <a:spLocks noChangeArrowheads="1"/>
            </p:cNvSpPr>
            <p:nvPr/>
          </p:nvSpPr>
          <p:spPr bwMode="auto">
            <a:xfrm>
              <a:off x="1166" y="83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6" name="Text Box 18"/>
            <p:cNvSpPr txBox="1">
              <a:spLocks noChangeArrowheads="1"/>
            </p:cNvSpPr>
            <p:nvPr/>
          </p:nvSpPr>
          <p:spPr bwMode="auto">
            <a:xfrm>
              <a:off x="97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  <p:sp>
          <p:nvSpPr>
            <p:cNvPr id="117" name="Text Box 19"/>
            <p:cNvSpPr txBox="1">
              <a:spLocks noChangeArrowheads="1"/>
            </p:cNvSpPr>
            <p:nvPr/>
          </p:nvSpPr>
          <p:spPr bwMode="auto">
            <a:xfrm>
              <a:off x="1332" y="1673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q</a:t>
              </a:r>
              <a:endParaRPr lang="en-US" sz="1400" i="1"/>
            </a:p>
          </p:txBody>
        </p:sp>
        <p:sp>
          <p:nvSpPr>
            <p:cNvPr id="118" name="Oval 20"/>
            <p:cNvSpPr>
              <a:spLocks noChangeArrowheads="1"/>
            </p:cNvSpPr>
            <p:nvPr/>
          </p:nvSpPr>
          <p:spPr bwMode="auto">
            <a:xfrm>
              <a:off x="82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21"/>
            <p:cNvSpPr>
              <a:spLocks noChangeArrowheads="1"/>
            </p:cNvSpPr>
            <p:nvPr/>
          </p:nvSpPr>
          <p:spPr bwMode="auto">
            <a:xfrm>
              <a:off x="1678" y="1114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Oval 22"/>
            <p:cNvSpPr>
              <a:spLocks noChangeArrowheads="1"/>
            </p:cNvSpPr>
            <p:nvPr/>
          </p:nvSpPr>
          <p:spPr bwMode="auto">
            <a:xfrm>
              <a:off x="814" y="1838"/>
              <a:ext cx="36" cy="4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Oval 23"/>
            <p:cNvSpPr>
              <a:spLocks noChangeArrowheads="1"/>
            </p:cNvSpPr>
            <p:nvPr/>
          </p:nvSpPr>
          <p:spPr bwMode="auto">
            <a:xfrm>
              <a:off x="1627" y="1831"/>
              <a:ext cx="36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24"/>
            <p:cNvSpPr txBox="1">
              <a:spLocks noChangeArrowheads="1"/>
            </p:cNvSpPr>
            <p:nvPr/>
          </p:nvSpPr>
          <p:spPr bwMode="auto">
            <a:xfrm>
              <a:off x="1598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B</a:t>
              </a:r>
              <a:endParaRPr lang="en-US" sz="1400" i="1"/>
            </a:p>
          </p:txBody>
        </p:sp>
        <p:sp>
          <p:nvSpPr>
            <p:cNvPr id="123" name="Text Box 25"/>
            <p:cNvSpPr txBox="1">
              <a:spLocks noChangeArrowheads="1"/>
            </p:cNvSpPr>
            <p:nvPr/>
          </p:nvSpPr>
          <p:spPr bwMode="auto">
            <a:xfrm>
              <a:off x="756" y="955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A</a:t>
              </a:r>
              <a:endParaRPr lang="en-US" sz="1400" i="1"/>
            </a:p>
          </p:txBody>
        </p:sp>
        <p:sp>
          <p:nvSpPr>
            <p:cNvPr id="124" name="Text Box 26"/>
            <p:cNvSpPr txBox="1">
              <a:spLocks noChangeArrowheads="1"/>
            </p:cNvSpPr>
            <p:nvPr/>
          </p:nvSpPr>
          <p:spPr bwMode="auto">
            <a:xfrm>
              <a:off x="1548" y="1680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B</a:t>
              </a:r>
              <a:endParaRPr lang="en-US" i="1"/>
            </a:p>
          </p:txBody>
        </p:sp>
        <p:sp>
          <p:nvSpPr>
            <p:cNvPr id="125" name="Text Box 27"/>
            <p:cNvSpPr txBox="1">
              <a:spLocks noChangeArrowheads="1"/>
            </p:cNvSpPr>
            <p:nvPr/>
          </p:nvSpPr>
          <p:spPr bwMode="auto">
            <a:xfrm>
              <a:off x="734" y="1687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A</a:t>
              </a:r>
              <a:endParaRPr lang="en-US" i="1"/>
            </a:p>
          </p:txBody>
        </p:sp>
        <p:sp>
          <p:nvSpPr>
            <p:cNvPr id="126" name="Text Box 30"/>
            <p:cNvSpPr txBox="1">
              <a:spLocks noChangeArrowheads="1"/>
            </p:cNvSpPr>
            <p:nvPr/>
          </p:nvSpPr>
          <p:spPr bwMode="auto">
            <a:xfrm>
              <a:off x="1872" y="1752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700" i="1">
                  <a:solidFill>
                    <a:srgbClr val="0000FF"/>
                  </a:solidFill>
                </a:rPr>
                <a:t>p </a:t>
              </a:r>
              <a:r>
                <a:rPr lang="en-US" sz="1700">
                  <a:solidFill>
                    <a:srgbClr val="0000FF"/>
                  </a:solidFill>
                  <a:sym typeface="Symbol" pitchFamily="18" charset="2"/>
                </a:rPr>
                <a:t></a:t>
              </a:r>
              <a:r>
                <a:rPr lang="en-US" sz="1700" i="1">
                  <a:solidFill>
                    <a:srgbClr val="0000FF"/>
                  </a:solidFill>
                </a:rPr>
                <a:t> q</a:t>
              </a:r>
              <a:endParaRPr lang="en-US" i="1">
                <a:solidFill>
                  <a:srgbClr val="0000FF"/>
                </a:solidFill>
              </a:endParaRPr>
            </a:p>
          </p:txBody>
        </p:sp>
      </p:grpSp>
      <p:grpSp>
        <p:nvGrpSpPr>
          <p:cNvPr id="127" name="Group 53"/>
          <p:cNvGrpSpPr>
            <a:grpSpLocks/>
          </p:cNvGrpSpPr>
          <p:nvPr/>
        </p:nvGrpSpPr>
        <p:grpSpPr bwMode="auto">
          <a:xfrm>
            <a:off x="6496050" y="3794144"/>
            <a:ext cx="3200400" cy="2349500"/>
            <a:chOff x="3132" y="2201"/>
            <a:chExt cx="2016" cy="1480"/>
          </a:xfrm>
        </p:grpSpPr>
        <p:sp>
          <p:nvSpPr>
            <p:cNvPr id="128" name="Rectangle 33"/>
            <p:cNvSpPr>
              <a:spLocks noChangeArrowheads="1"/>
            </p:cNvSpPr>
            <p:nvPr/>
          </p:nvSpPr>
          <p:spPr bwMode="auto">
            <a:xfrm>
              <a:off x="3492" y="2572"/>
              <a:ext cx="1368" cy="792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9" name="Rectangle 34"/>
            <p:cNvSpPr>
              <a:spLocks noChangeArrowheads="1"/>
            </p:cNvSpPr>
            <p:nvPr/>
          </p:nvSpPr>
          <p:spPr bwMode="auto">
            <a:xfrm>
              <a:off x="3794" y="2399"/>
              <a:ext cx="792" cy="36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35"/>
            <p:cNvSpPr>
              <a:spLocks noChangeArrowheads="1"/>
            </p:cNvSpPr>
            <p:nvPr/>
          </p:nvSpPr>
          <p:spPr bwMode="auto">
            <a:xfrm>
              <a:off x="3708" y="3220"/>
              <a:ext cx="504" cy="28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Line 36"/>
            <p:cNvSpPr>
              <a:spLocks noChangeShapeType="1"/>
            </p:cNvSpPr>
            <p:nvPr/>
          </p:nvSpPr>
          <p:spPr bwMode="auto">
            <a:xfrm>
              <a:off x="3132" y="3004"/>
              <a:ext cx="36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Line 37"/>
            <p:cNvSpPr>
              <a:spLocks noChangeShapeType="1"/>
            </p:cNvSpPr>
            <p:nvPr/>
          </p:nvSpPr>
          <p:spPr bwMode="auto">
            <a:xfrm>
              <a:off x="4860" y="3004"/>
              <a:ext cx="28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Oval 38"/>
            <p:cNvSpPr>
              <a:spLocks noChangeArrowheads="1"/>
            </p:cNvSpPr>
            <p:nvPr/>
          </p:nvSpPr>
          <p:spPr bwMode="auto">
            <a:xfrm>
              <a:off x="4140" y="236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Oval 39"/>
            <p:cNvSpPr>
              <a:spLocks noChangeArrowheads="1"/>
            </p:cNvSpPr>
            <p:nvPr/>
          </p:nvSpPr>
          <p:spPr bwMode="auto">
            <a:xfrm>
              <a:off x="3996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Oval 40"/>
            <p:cNvSpPr>
              <a:spLocks noChangeArrowheads="1"/>
            </p:cNvSpPr>
            <p:nvPr/>
          </p:nvSpPr>
          <p:spPr bwMode="auto">
            <a:xfrm>
              <a:off x="4337" y="2723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Oval 41"/>
            <p:cNvSpPr>
              <a:spLocks noChangeArrowheads="1"/>
            </p:cNvSpPr>
            <p:nvPr/>
          </p:nvSpPr>
          <p:spPr bwMode="auto">
            <a:xfrm>
              <a:off x="3931" y="3184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Oval 42"/>
            <p:cNvSpPr>
              <a:spLocks noChangeArrowheads="1"/>
            </p:cNvSpPr>
            <p:nvPr/>
          </p:nvSpPr>
          <p:spPr bwMode="auto">
            <a:xfrm>
              <a:off x="3934" y="3472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Oval 43"/>
            <p:cNvSpPr>
              <a:spLocks noChangeArrowheads="1"/>
            </p:cNvSpPr>
            <p:nvPr/>
          </p:nvSpPr>
          <p:spPr bwMode="auto">
            <a:xfrm>
              <a:off x="4500" y="3331"/>
              <a:ext cx="72" cy="7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44"/>
            <p:cNvSpPr txBox="1">
              <a:spLocks noChangeArrowheads="1"/>
            </p:cNvSpPr>
            <p:nvPr/>
          </p:nvSpPr>
          <p:spPr bwMode="auto">
            <a:xfrm>
              <a:off x="4082" y="2201"/>
              <a:ext cx="21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p</a:t>
              </a:r>
              <a:endParaRPr lang="en-US" i="1"/>
            </a:p>
          </p:txBody>
        </p:sp>
        <p:sp>
          <p:nvSpPr>
            <p:cNvPr id="140" name="Text Box 45"/>
            <p:cNvSpPr txBox="1">
              <a:spLocks noChangeArrowheads="1"/>
            </p:cNvSpPr>
            <p:nvPr/>
          </p:nvSpPr>
          <p:spPr bwMode="auto">
            <a:xfrm>
              <a:off x="4284" y="2572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~p</a:t>
              </a:r>
              <a:endParaRPr lang="en-US" sz="1400" i="1"/>
            </a:p>
          </p:txBody>
        </p:sp>
        <p:sp>
          <p:nvSpPr>
            <p:cNvPr id="141" name="Text Box 46"/>
            <p:cNvSpPr txBox="1">
              <a:spLocks noChangeArrowheads="1"/>
            </p:cNvSpPr>
            <p:nvPr/>
          </p:nvSpPr>
          <p:spPr bwMode="auto">
            <a:xfrm>
              <a:off x="3885" y="2561"/>
              <a:ext cx="29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i="1"/>
                <a:t>q</a:t>
              </a:r>
            </a:p>
          </p:txBody>
        </p:sp>
        <p:sp>
          <p:nvSpPr>
            <p:cNvPr id="142" name="Text Box 47"/>
            <p:cNvSpPr txBox="1">
              <a:spLocks noChangeArrowheads="1"/>
            </p:cNvSpPr>
            <p:nvPr/>
          </p:nvSpPr>
          <p:spPr bwMode="auto">
            <a:xfrm>
              <a:off x="3852" y="3047"/>
              <a:ext cx="2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500" i="1"/>
                <a:t>r</a:t>
              </a:r>
              <a:endParaRPr lang="en-US" i="1"/>
            </a:p>
          </p:txBody>
        </p:sp>
        <p:sp>
          <p:nvSpPr>
            <p:cNvPr id="143" name="Text Box 48"/>
            <p:cNvSpPr txBox="1">
              <a:spLocks noChangeArrowheads="1"/>
            </p:cNvSpPr>
            <p:nvPr/>
          </p:nvSpPr>
          <p:spPr bwMode="auto">
            <a:xfrm>
              <a:off x="3838" y="3465"/>
              <a:ext cx="3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~q</a:t>
              </a:r>
              <a:endParaRPr lang="en-US" sz="1400" i="1"/>
            </a:p>
          </p:txBody>
        </p:sp>
        <p:sp>
          <p:nvSpPr>
            <p:cNvPr id="144" name="Text Box 49"/>
            <p:cNvSpPr txBox="1">
              <a:spLocks noChangeArrowheads="1"/>
            </p:cNvSpPr>
            <p:nvPr/>
          </p:nvSpPr>
          <p:spPr bwMode="auto">
            <a:xfrm>
              <a:off x="4348" y="3183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300" i="1"/>
                <a:t>p</a:t>
              </a:r>
              <a:endParaRPr lang="en-US" sz="1400" i="1"/>
            </a:p>
          </p:txBody>
        </p:sp>
      </p:grpSp>
      <p:sp>
        <p:nvSpPr>
          <p:cNvPr id="145" name="Text Box 51"/>
          <p:cNvSpPr txBox="1">
            <a:spLocks noChangeArrowheads="1"/>
          </p:cNvSpPr>
          <p:nvPr/>
        </p:nvSpPr>
        <p:spPr bwMode="auto">
          <a:xfrm>
            <a:off x="2203450" y="4224356"/>
            <a:ext cx="3816350" cy="457200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[ p V (q </a:t>
            </a:r>
            <a:r>
              <a:rPr lang="en-US" sz="2400" dirty="0"/>
              <a:t>^</a:t>
            </a:r>
            <a:r>
              <a:rPr lang="en-US" sz="2000" dirty="0"/>
              <a:t> ~</a:t>
            </a:r>
            <a:r>
              <a:rPr lang="en-US" dirty="0"/>
              <a:t>p) ] </a:t>
            </a:r>
            <a:r>
              <a:rPr lang="en-US" sz="2400" dirty="0">
                <a:solidFill>
                  <a:srgbClr val="FF0000"/>
                </a:solidFill>
              </a:rPr>
              <a:t>V</a:t>
            </a:r>
            <a:r>
              <a:rPr lang="en-US" dirty="0"/>
              <a:t> [ (r V </a:t>
            </a:r>
            <a:r>
              <a:rPr lang="en-US" sz="2000" dirty="0"/>
              <a:t>~</a:t>
            </a:r>
            <a:r>
              <a:rPr lang="en-US" dirty="0"/>
              <a:t>q) </a:t>
            </a:r>
            <a:r>
              <a:rPr lang="en-US" sz="2400" dirty="0"/>
              <a:t>^</a:t>
            </a:r>
            <a:r>
              <a:rPr lang="en-US" dirty="0"/>
              <a:t> p ]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2057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 autoUpdateAnimBg="0"/>
      <p:bldP spid="102" grpId="0" animBg="1" autoUpdateAnimBg="0"/>
      <p:bldP spid="14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Latihan</a:t>
            </a: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2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Soal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konvers</a:t>
            </a:r>
            <a:r>
              <a:rPr lang="en-US" sz="2400" dirty="0"/>
              <a:t>, invers,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kontraposisi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: </a:t>
            </a:r>
            <a:r>
              <a:rPr lang="en-US" sz="2400" b="1" i="1" dirty="0" err="1"/>
              <a:t>Jika</a:t>
            </a:r>
            <a:r>
              <a:rPr lang="en-US" sz="2400" b="1" i="1" dirty="0"/>
              <a:t> </a:t>
            </a:r>
            <a:r>
              <a:rPr lang="en-US" sz="2400" b="1" i="1" dirty="0" err="1"/>
              <a:t>hari</a:t>
            </a:r>
            <a:r>
              <a:rPr lang="en-US" sz="2400" b="1" i="1" dirty="0"/>
              <a:t> </a:t>
            </a:r>
            <a:r>
              <a:rPr lang="en-US" sz="2400" b="1" i="1" dirty="0" err="1"/>
              <a:t>ini</a:t>
            </a:r>
            <a:r>
              <a:rPr lang="en-US" sz="2400" b="1" i="1" dirty="0"/>
              <a:t> </a:t>
            </a:r>
            <a:r>
              <a:rPr lang="en-US" sz="2400" b="1" i="1" dirty="0" err="1"/>
              <a:t>asessemen</a:t>
            </a:r>
            <a:r>
              <a:rPr lang="en-US" sz="2400" b="1" i="1" dirty="0"/>
              <a:t> </a:t>
            </a:r>
            <a:r>
              <a:rPr lang="en-US" sz="2400" b="1" i="1" dirty="0" err="1"/>
              <a:t>matdis</a:t>
            </a:r>
            <a:r>
              <a:rPr lang="en-US" sz="2400" b="1" i="1" dirty="0"/>
              <a:t> </a:t>
            </a:r>
            <a:r>
              <a:rPr lang="en-US" sz="2400" b="1" i="1" dirty="0" err="1"/>
              <a:t>maka</a:t>
            </a:r>
            <a:r>
              <a:rPr lang="en-US" sz="2400" b="1" i="1" dirty="0"/>
              <a:t> </a:t>
            </a:r>
            <a:r>
              <a:rPr lang="en-US" sz="2400" b="1" i="1" dirty="0" err="1"/>
              <a:t>saya</a:t>
            </a:r>
            <a:r>
              <a:rPr lang="en-US" sz="2400" b="1" i="1" dirty="0"/>
              <a:t> </a:t>
            </a:r>
            <a:r>
              <a:rPr lang="en-US" sz="2400" b="1" i="1" dirty="0" err="1"/>
              <a:t>akan</a:t>
            </a:r>
            <a:r>
              <a:rPr lang="en-US" sz="2400" b="1" i="1" dirty="0"/>
              <a:t> </a:t>
            </a:r>
            <a:r>
              <a:rPr lang="en-US" sz="2400" b="1" i="1" dirty="0" err="1"/>
              <a:t>berusaha</a:t>
            </a:r>
            <a:r>
              <a:rPr lang="en-US" sz="2400" b="1" i="1" dirty="0"/>
              <a:t> </a:t>
            </a:r>
            <a:r>
              <a:rPr lang="en-US" sz="2400" b="1" i="1" dirty="0" err="1"/>
              <a:t>mengerjakan</a:t>
            </a:r>
            <a:r>
              <a:rPr lang="en-US" sz="2400" b="1" i="1" dirty="0"/>
              <a:t> </a:t>
            </a:r>
            <a:r>
              <a:rPr lang="en-US" sz="2400" b="1" i="1" dirty="0" err="1"/>
              <a:t>soal</a:t>
            </a:r>
            <a:r>
              <a:rPr lang="en-US" sz="2400" b="1" i="1" dirty="0"/>
              <a:t> </a:t>
            </a:r>
            <a:r>
              <a:rPr lang="en-US" sz="2400" b="1" i="1" dirty="0" err="1"/>
              <a:t>dengan</a:t>
            </a:r>
            <a:r>
              <a:rPr lang="en-US" sz="2400" b="1" i="1" dirty="0"/>
              <a:t> </a:t>
            </a:r>
            <a:r>
              <a:rPr lang="en-US" sz="2400" b="1" i="1" dirty="0" err="1"/>
              <a:t>baik</a:t>
            </a:r>
            <a:endParaRPr lang="en-US" sz="2400" b="1" i="1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 </a:t>
            </a:r>
            <a:endParaRPr lang="en-US" sz="2400" b="1" dirty="0"/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[ p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q ]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~ p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~ [ p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q ] V ~ p </a:t>
            </a:r>
            <a:r>
              <a:rPr lang="en-US" sz="2400" b="1" dirty="0"/>
              <a:t>	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[~ p V ~q ]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r</a:t>
            </a:r>
            <a:endParaRPr lang="en-US" sz="2400" b="1" dirty="0"/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p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[p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( q V r) ] </a:t>
            </a:r>
            <a:endParaRPr lang="en-US" sz="2400" b="1" dirty="0"/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p </a:t>
            </a:r>
            <a:r>
              <a:rPr lang="en-US" sz="2400" dirty="0">
                <a:sym typeface="Symbol"/>
              </a:rPr>
              <a:t></a:t>
            </a:r>
            <a:r>
              <a:rPr lang="en-US" sz="2400" dirty="0"/>
              <a:t> [(p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q)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r ]</a:t>
            </a:r>
            <a:r>
              <a:rPr lang="en-US" sz="2400" b="1" dirty="0"/>
              <a:t>	</a:t>
            </a:r>
          </a:p>
          <a:p>
            <a:pPr marL="800100" lvl="1" indent="-457200">
              <a:buFont typeface="+mj-lt"/>
              <a:buAutoNum type="alphaLcParenR"/>
            </a:pPr>
            <a:r>
              <a:rPr lang="en-US" sz="2400" dirty="0"/>
              <a:t>[ (p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q) </a:t>
            </a:r>
            <a:r>
              <a:rPr lang="en-US" sz="2400" dirty="0">
                <a:sym typeface="Symbol"/>
              </a:rPr>
              <a:t></a:t>
            </a:r>
            <a:r>
              <a:rPr lang="en-US" sz="2400" dirty="0"/>
              <a:t> ( ~q V r )] </a:t>
            </a:r>
            <a:r>
              <a:rPr lang="en-US" sz="2400" dirty="0">
                <a:sym typeface="Symbol"/>
              </a:rPr>
              <a:t></a:t>
            </a:r>
            <a:r>
              <a:rPr lang="en-US" sz="2400" dirty="0"/>
              <a:t> ( p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r 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/>
              <a:t>Gambarkan</a:t>
            </a:r>
            <a:r>
              <a:rPr lang="en-US" sz="2400" dirty="0"/>
              <a:t>  </a:t>
            </a:r>
            <a:r>
              <a:rPr lang="en-US" sz="2400" dirty="0" err="1"/>
              <a:t>rangkaian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endParaRPr lang="en-US" sz="2400" dirty="0"/>
          </a:p>
          <a:p>
            <a:pPr lvl="1">
              <a:buFont typeface="Arial" charset="0"/>
              <a:buNone/>
            </a:pPr>
            <a:r>
              <a:rPr lang="en-US" sz="2400" dirty="0"/>
              <a:t>a.  (~p ^ [ q V (r ^ ~s) ]) V [~q V p]</a:t>
            </a:r>
          </a:p>
          <a:p>
            <a:pPr lvl="1">
              <a:buFont typeface="Arial" charset="0"/>
              <a:buNone/>
            </a:pPr>
            <a:r>
              <a:rPr lang="en-US" sz="2400" dirty="0"/>
              <a:t>b. { [ (p ^ q) V (r ^ ~p)] ^ s } V  { ~p ^ [ q V (r ^ ~s) ] ^ ~q</a:t>
            </a:r>
            <a:endParaRPr lang="en-US" sz="2400" b="1" dirty="0"/>
          </a:p>
          <a:p>
            <a:pPr marL="800100" lvl="1" indent="-457200">
              <a:buFont typeface="+mj-lt"/>
              <a:buAutoNum type="alphaLcParenR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78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Studi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4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Kasus</a:t>
            </a:r>
            <a:endParaRPr lang="en-ID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376" y="1577539"/>
            <a:ext cx="5181600" cy="4351338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pascal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if x &gt; y then y:= x + 5;	</a:t>
            </a:r>
          </a:p>
          <a:p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if-then </a:t>
            </a:r>
            <a:r>
              <a:rPr lang="en-US" dirty="0" err="1"/>
              <a:t>jika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(A)   </a:t>
            </a:r>
            <a:r>
              <a:rPr lang="en-US" i="1" dirty="0"/>
              <a:t>x</a:t>
            </a:r>
            <a:r>
              <a:rPr lang="en-US" dirty="0"/>
              <a:t> = 3, </a:t>
            </a:r>
            <a:r>
              <a:rPr lang="en-US" i="1" dirty="0"/>
              <a:t>y</a:t>
            </a:r>
            <a:r>
              <a:rPr lang="en-US" dirty="0"/>
              <a:t> = 4</a:t>
            </a:r>
          </a:p>
          <a:p>
            <a:pPr marL="0" indent="0">
              <a:buNone/>
            </a:pPr>
            <a:r>
              <a:rPr lang="en-US" dirty="0"/>
              <a:t>	(B)  </a:t>
            </a:r>
            <a:r>
              <a:rPr lang="en-US" i="1" dirty="0"/>
              <a:t>x</a:t>
            </a:r>
            <a:r>
              <a:rPr lang="en-US" dirty="0"/>
              <a:t> = 4, </a:t>
            </a:r>
            <a:r>
              <a:rPr lang="en-US" i="1" dirty="0"/>
              <a:t>y</a:t>
            </a:r>
            <a:r>
              <a:rPr lang="en-US" dirty="0"/>
              <a:t> = 3 </a:t>
            </a:r>
          </a:p>
          <a:p>
            <a:endParaRPr lang="en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414" y="1596201"/>
            <a:ext cx="5669844" cy="4351338"/>
          </a:xfrm>
        </p:spPr>
        <p:txBody>
          <a:bodyPr/>
          <a:lstStyle/>
          <a:p>
            <a:pPr marL="0" indent="0">
              <a:buNone/>
            </a:pPr>
            <a:r>
              <a:rPr lang="en-ID" b="1" dirty="0" err="1"/>
              <a:t>Solusi</a:t>
            </a:r>
            <a:endParaRPr lang="en-ID" b="1" dirty="0"/>
          </a:p>
          <a:p>
            <a:pPr marL="0" indent="0">
              <a:buNone/>
            </a:pPr>
            <a:r>
              <a:rPr lang="en-US" dirty="0"/>
              <a:t>(A)  x = 3 </a:t>
            </a:r>
            <a:r>
              <a:rPr lang="en-US" dirty="0" err="1"/>
              <a:t>dan</a:t>
            </a:r>
            <a:r>
              <a:rPr lang="en-US" dirty="0"/>
              <a:t> y = 4</a:t>
            </a:r>
          </a:p>
          <a:p>
            <a:r>
              <a:rPr lang="en-US" dirty="0" err="1"/>
              <a:t>ekspresi</a:t>
            </a:r>
            <a:r>
              <a:rPr lang="en-US" dirty="0"/>
              <a:t> x &gt; y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salah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y= x + 5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</a:p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output </a:t>
            </a:r>
            <a:r>
              <a:rPr lang="en-US" dirty="0" err="1"/>
              <a:t>adalah</a:t>
            </a:r>
            <a:r>
              <a:rPr lang="en-US" dirty="0"/>
              <a:t> 4</a:t>
            </a:r>
          </a:p>
          <a:p>
            <a:pPr marL="0" indent="0">
              <a:buNone/>
            </a:pPr>
            <a:r>
              <a:rPr lang="en-US" dirty="0"/>
              <a:t>(B)  x = 4 </a:t>
            </a:r>
            <a:r>
              <a:rPr lang="en-US" dirty="0" err="1"/>
              <a:t>dan</a:t>
            </a:r>
            <a:r>
              <a:rPr lang="en-US" dirty="0"/>
              <a:t> y = 3</a:t>
            </a:r>
          </a:p>
          <a:p>
            <a:r>
              <a:rPr lang="en-US" dirty="0" err="1"/>
              <a:t>ekspresi</a:t>
            </a:r>
            <a:r>
              <a:rPr lang="en-US" dirty="0"/>
              <a:t> x &gt; y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dirty="0"/>
          </a:p>
          <a:p>
            <a:r>
              <a:rPr lang="en-US" dirty="0" err="1"/>
              <a:t>pernyataan</a:t>
            </a:r>
            <a:r>
              <a:rPr lang="en-US" dirty="0"/>
              <a:t> y = x + 15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dieksekusi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y = 4 + 5 = 15.</a:t>
            </a:r>
          </a:p>
          <a:p>
            <a:pPr marL="0" indent="0">
              <a:buNone/>
            </a:pPr>
            <a:endParaRPr lang="en-ID" b="1" dirty="0"/>
          </a:p>
        </p:txBody>
      </p:sp>
      <p:sp>
        <p:nvSpPr>
          <p:cNvPr id="5" name="Rectangle 4"/>
          <p:cNvSpPr/>
          <p:nvPr/>
        </p:nvSpPr>
        <p:spPr>
          <a:xfrm>
            <a:off x="2528628" y="530120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logika</a:t>
            </a:r>
            <a:r>
              <a:rPr lang="en-US" b="1" dirty="0"/>
              <a:t> </a:t>
            </a:r>
            <a:r>
              <a:rPr lang="en-US" b="1" dirty="0" err="1"/>
              <a:t>sederhana</a:t>
            </a:r>
            <a:r>
              <a:rPr lang="en-US" b="1" dirty="0"/>
              <a:t> </a:t>
            </a:r>
            <a:r>
              <a:rPr lang="en-US" b="1" dirty="0" err="1"/>
              <a:t>soal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dipecahkan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68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Preposisi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/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Pernyataan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400" u="sng" dirty="0" err="1">
                <a:solidFill>
                  <a:srgbClr val="FF00FF"/>
                </a:solidFill>
              </a:rPr>
              <a:t>Pernyataan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 </a:t>
            </a:r>
            <a:r>
              <a:rPr lang="en-US" sz="2400" dirty="0" err="1"/>
              <a:t>proposisi</a:t>
            </a:r>
            <a:r>
              <a:rPr lang="en-US" sz="24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kalimat</a:t>
            </a:r>
            <a:r>
              <a:rPr lang="en-US" sz="2400" b="1" i="1" u="sng" dirty="0">
                <a:solidFill>
                  <a:srgbClr val="FF0000"/>
                </a:solidFill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</a:rPr>
              <a:t>tertutup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Nilai</a:t>
            </a:r>
            <a:r>
              <a:rPr lang="en-US" sz="2400" dirty="0"/>
              <a:t>  </a:t>
            </a:r>
            <a:r>
              <a:rPr lang="en-US" sz="2400" dirty="0" err="1"/>
              <a:t>kebenaran</a:t>
            </a:r>
            <a:r>
              <a:rPr lang="en-US" sz="2400" dirty="0"/>
              <a:t>  </a:t>
            </a:r>
            <a:r>
              <a:rPr lang="en-US" sz="2400" b="1" dirty="0">
                <a:solidFill>
                  <a:srgbClr val="0070C0"/>
                </a:solidFill>
              </a:rPr>
              <a:t>BENAR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 </a:t>
            </a:r>
            <a:r>
              <a:rPr lang="en-US" sz="2400" b="1" dirty="0" err="1"/>
              <a:t>atau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SALAH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. 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 :  </a:t>
            </a:r>
            <a:r>
              <a:rPr lang="en-US" sz="2400" i="1" dirty="0"/>
              <a:t>p, q, r, s, t …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i="1" dirty="0"/>
              <a:t>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/>
              <a:t>pernyataan</a:t>
            </a:r>
            <a:r>
              <a:rPr lang="en-US" sz="2400" i="1" dirty="0"/>
              <a:t> </a:t>
            </a:r>
            <a:r>
              <a:rPr lang="en-US" sz="2400" i="1" dirty="0" err="1"/>
              <a:t>dinotasikan</a:t>
            </a:r>
            <a:r>
              <a:rPr lang="en-US" sz="2400" i="1" dirty="0"/>
              <a:t> </a:t>
            </a:r>
            <a:r>
              <a:rPr lang="en-US" sz="2400" i="1" dirty="0" err="1"/>
              <a:t>dengan</a:t>
            </a:r>
            <a:r>
              <a:rPr lang="en-US" sz="2400" i="1" dirty="0"/>
              <a:t> </a:t>
            </a:r>
            <a:r>
              <a:rPr lang="en-US" sz="2400" i="1" dirty="0" err="1"/>
              <a:t>simbol</a:t>
            </a:r>
            <a:r>
              <a:rPr lang="en-US" sz="2400" i="1" dirty="0"/>
              <a:t> </a:t>
            </a:r>
            <a:r>
              <a:rPr lang="en-US" sz="3600" i="1" dirty="0">
                <a:sym typeface="Symbol" pitchFamily="18" charset="2"/>
              </a:rPr>
              <a:t></a:t>
            </a:r>
            <a:r>
              <a:rPr lang="en-US" sz="3600" i="1" dirty="0"/>
              <a:t> </a:t>
            </a:r>
          </a:p>
          <a:p>
            <a:pPr marL="0" indent="0" algn="just">
              <a:spcBef>
                <a:spcPct val="50000"/>
              </a:spcBef>
              <a:buNone/>
              <a:tabLst>
                <a:tab pos="536575" algn="l"/>
              </a:tabLst>
            </a:pPr>
            <a:r>
              <a:rPr lang="en-US" sz="2400" b="1" dirty="0" err="1"/>
              <a:t>Contoh</a:t>
            </a:r>
            <a:endParaRPr lang="en-US" sz="2400" b="1" dirty="0"/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sz="2400" dirty="0"/>
              <a:t>p :  “ </a:t>
            </a:r>
            <a:r>
              <a:rPr lang="en-US" sz="2400" dirty="0" err="1">
                <a:solidFill>
                  <a:srgbClr val="FF3300"/>
                </a:solidFill>
              </a:rPr>
              <a:t>Hasil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 err="1">
                <a:solidFill>
                  <a:srgbClr val="FF3300"/>
                </a:solidFill>
              </a:rPr>
              <a:t>perkalian</a:t>
            </a:r>
            <a:r>
              <a:rPr lang="en-US" sz="2400" dirty="0">
                <a:solidFill>
                  <a:srgbClr val="FF3300"/>
                </a:solidFill>
              </a:rPr>
              <a:t> 3 </a:t>
            </a:r>
            <a:r>
              <a:rPr lang="en-US" sz="2400" dirty="0" err="1">
                <a:solidFill>
                  <a:srgbClr val="FF3300"/>
                </a:solidFill>
              </a:rPr>
              <a:t>dan</a:t>
            </a:r>
            <a:r>
              <a:rPr lang="en-US" sz="2400" dirty="0">
                <a:solidFill>
                  <a:srgbClr val="FF3300"/>
                </a:solidFill>
              </a:rPr>
              <a:t> 6 </a:t>
            </a:r>
            <a:r>
              <a:rPr lang="en-US" sz="2400" dirty="0" err="1">
                <a:solidFill>
                  <a:srgbClr val="FF3300"/>
                </a:solidFill>
              </a:rPr>
              <a:t>adalah</a:t>
            </a:r>
            <a:r>
              <a:rPr lang="en-US" sz="2400" dirty="0">
                <a:solidFill>
                  <a:srgbClr val="FF3300"/>
                </a:solidFill>
              </a:rPr>
              <a:t> 18</a:t>
            </a:r>
            <a:r>
              <a:rPr lang="en-US" sz="2400" dirty="0"/>
              <a:t> “ , 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dirty="0"/>
              <a:t>(p) = B (</a:t>
            </a:r>
            <a:r>
              <a:rPr lang="en-US" sz="2400" dirty="0" err="1"/>
              <a:t>Benar</a:t>
            </a:r>
            <a:r>
              <a:rPr lang="en-US" sz="2400" dirty="0"/>
              <a:t>)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sz="2400" dirty="0"/>
              <a:t>q : “ </a:t>
            </a:r>
            <a:r>
              <a:rPr lang="en-US" sz="2400" dirty="0" err="1">
                <a:solidFill>
                  <a:srgbClr val="0000FF"/>
                </a:solidFill>
              </a:rPr>
              <a:t>Semua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bilangan</a:t>
            </a:r>
            <a:r>
              <a:rPr lang="en-US" sz="2400" dirty="0">
                <a:solidFill>
                  <a:srgbClr val="0000FF"/>
                </a:solidFill>
              </a:rPr>
              <a:t> prima </a:t>
            </a:r>
            <a:r>
              <a:rPr lang="en-US" sz="2400" dirty="0" err="1">
                <a:solidFill>
                  <a:srgbClr val="0000FF"/>
                </a:solidFill>
              </a:rPr>
              <a:t>adalah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bilangan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ganjil</a:t>
            </a:r>
            <a:r>
              <a:rPr lang="en-US" sz="2400" dirty="0"/>
              <a:t>” , 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dirty="0"/>
              <a:t>(q) = S (Salah)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sz="2400" dirty="0"/>
              <a:t>r :  “  12 + 5 &gt; 16  “ , 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dirty="0"/>
              <a:t>(r) = B</a:t>
            </a:r>
          </a:p>
          <a:p>
            <a:pPr marL="536575" indent="-536575" algn="just">
              <a:spcBef>
                <a:spcPct val="50000"/>
              </a:spcBef>
              <a:tabLst>
                <a:tab pos="536575" algn="l"/>
              </a:tabLst>
            </a:pPr>
            <a:r>
              <a:rPr lang="en-US" sz="2400" dirty="0"/>
              <a:t>s :  “  </a:t>
            </a:r>
            <a:r>
              <a:rPr lang="en-US" sz="2400" dirty="0" err="1">
                <a:solidFill>
                  <a:srgbClr val="FF9933"/>
                </a:solidFill>
              </a:rPr>
              <a:t>Besi</a:t>
            </a:r>
            <a:r>
              <a:rPr lang="en-US" sz="2400" dirty="0">
                <a:solidFill>
                  <a:srgbClr val="FF9933"/>
                </a:solidFill>
              </a:rPr>
              <a:t> </a:t>
            </a:r>
            <a:r>
              <a:rPr lang="en-US" sz="2400" dirty="0" err="1">
                <a:solidFill>
                  <a:srgbClr val="FF9933"/>
                </a:solidFill>
              </a:rPr>
              <a:t>adalah</a:t>
            </a:r>
            <a:r>
              <a:rPr lang="en-US" sz="2400" dirty="0">
                <a:solidFill>
                  <a:srgbClr val="FF9933"/>
                </a:solidFill>
              </a:rPr>
              <a:t> </a:t>
            </a:r>
            <a:r>
              <a:rPr lang="en-US" sz="2400" dirty="0" err="1">
                <a:solidFill>
                  <a:srgbClr val="FF9933"/>
                </a:solidFill>
              </a:rPr>
              <a:t>benda</a:t>
            </a:r>
            <a:r>
              <a:rPr lang="en-US" sz="2400" dirty="0">
                <a:solidFill>
                  <a:srgbClr val="FF9933"/>
                </a:solidFill>
              </a:rPr>
              <a:t>  </a:t>
            </a:r>
            <a:r>
              <a:rPr lang="en-US" sz="2400" dirty="0" err="1">
                <a:solidFill>
                  <a:srgbClr val="FF9933"/>
                </a:solidFill>
              </a:rPr>
              <a:t>cair</a:t>
            </a:r>
            <a:r>
              <a:rPr lang="en-US" sz="2400" dirty="0"/>
              <a:t> “ , </a:t>
            </a:r>
            <a:r>
              <a:rPr lang="en-US" sz="2400" dirty="0">
                <a:sym typeface="Symbol" pitchFamily="18" charset="2"/>
              </a:rPr>
              <a:t></a:t>
            </a:r>
            <a:r>
              <a:rPr lang="en-US" sz="2400" dirty="0"/>
              <a:t>(s) = S</a:t>
            </a:r>
          </a:p>
          <a:p>
            <a:pPr marL="363538" indent="-363538" algn="just">
              <a:spcBef>
                <a:spcPct val="50000"/>
              </a:spcBef>
              <a:tabLst>
                <a:tab pos="363538" algn="l"/>
              </a:tabLst>
            </a:pPr>
            <a:endParaRPr lang="en-US" sz="2400" dirty="0"/>
          </a:p>
          <a:p>
            <a:endParaRPr lang="en-US" sz="2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477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Bukan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Preposisi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spcBef>
                <a:spcPct val="50000"/>
              </a:spcBef>
              <a:buNone/>
            </a:pPr>
            <a:r>
              <a:rPr lang="en-US" sz="2400" dirty="0" err="1"/>
              <a:t>Kalimat</a:t>
            </a:r>
            <a:r>
              <a:rPr lang="en-US" sz="2400" dirty="0"/>
              <a:t> yang </a:t>
            </a:r>
            <a:r>
              <a:rPr lang="en-US" sz="2400" i="1" dirty="0" err="1">
                <a:solidFill>
                  <a:srgbClr val="FF3300"/>
                </a:solidFill>
              </a:rPr>
              <a:t>tidak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mempunyai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nilai</a:t>
            </a:r>
            <a:r>
              <a:rPr lang="en-US" sz="2400" i="1" dirty="0">
                <a:solidFill>
                  <a:srgbClr val="FF3300"/>
                </a:solidFill>
              </a:rPr>
              <a:t> </a:t>
            </a:r>
            <a:r>
              <a:rPr lang="en-US" sz="2400" i="1" dirty="0" err="1">
                <a:solidFill>
                  <a:srgbClr val="FF3300"/>
                </a:solidFill>
              </a:rPr>
              <a:t>kebenaran</a:t>
            </a:r>
            <a:r>
              <a:rPr lang="en-US" sz="2400" i="1" dirty="0">
                <a:solidFill>
                  <a:srgbClr val="FF3300"/>
                </a:solidFill>
              </a:rPr>
              <a:t> yang </a:t>
            </a:r>
            <a:r>
              <a:rPr lang="en-US" sz="2400" i="1" dirty="0" err="1">
                <a:solidFill>
                  <a:srgbClr val="FF3300"/>
                </a:solidFill>
              </a:rPr>
              <a:t>pasti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/>
              <a:t>bukan</a:t>
            </a:r>
            <a:r>
              <a:rPr lang="en-US" sz="2400" i="1" dirty="0"/>
              <a:t> </a:t>
            </a:r>
            <a:r>
              <a:rPr lang="en-US" sz="2400" i="1" dirty="0" err="1"/>
              <a:t>pernyataan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: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“Cape </a:t>
            </a:r>
            <a:r>
              <a:rPr lang="en-US" sz="2400" dirty="0" err="1"/>
              <a:t>deh</a:t>
            </a:r>
            <a:r>
              <a:rPr lang="en-US" sz="2400" dirty="0"/>
              <a:t>…”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“ </a:t>
            </a:r>
            <a:r>
              <a:rPr lang="en-US" sz="2400" dirty="0">
                <a:solidFill>
                  <a:srgbClr val="FF00FF"/>
                </a:solidFill>
              </a:rPr>
              <a:t>x</a:t>
            </a:r>
            <a:r>
              <a:rPr lang="en-US" sz="2400" baseline="30000" dirty="0">
                <a:solidFill>
                  <a:srgbClr val="FF00FF"/>
                </a:solidFill>
              </a:rPr>
              <a:t>2</a:t>
            </a:r>
            <a:r>
              <a:rPr lang="en-US" sz="2400" dirty="0">
                <a:solidFill>
                  <a:srgbClr val="FF00FF"/>
                </a:solidFill>
              </a:rPr>
              <a:t> – 5x + 4 &gt; 0</a:t>
            </a:r>
            <a:r>
              <a:rPr lang="en-US" sz="2400" dirty="0"/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“ </a:t>
            </a:r>
            <a:r>
              <a:rPr lang="en-US" sz="2400" dirty="0">
                <a:solidFill>
                  <a:srgbClr val="00CC00"/>
                </a:solidFill>
              </a:rPr>
              <a:t>2x + 5 &lt; 18</a:t>
            </a:r>
            <a:r>
              <a:rPr lang="en-US" sz="2400" dirty="0"/>
              <a:t> “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“</a:t>
            </a:r>
            <a:r>
              <a:rPr lang="en-US" sz="2400" dirty="0" err="1"/>
              <a:t>Mahasiswa</a:t>
            </a:r>
            <a:r>
              <a:rPr lang="en-US" sz="2400" dirty="0"/>
              <a:t>/</a:t>
            </a:r>
            <a:r>
              <a:rPr lang="en-US" sz="2400" dirty="0" err="1"/>
              <a:t>i</a:t>
            </a:r>
            <a:r>
              <a:rPr lang="en-US" sz="2400" dirty="0"/>
              <a:t> Telkom University </a:t>
            </a:r>
            <a:r>
              <a:rPr lang="en-US" sz="2400" dirty="0" err="1"/>
              <a:t>keren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”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“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r>
              <a:rPr lang="en-US" sz="2400" dirty="0" err="1"/>
              <a:t>loh</a:t>
            </a:r>
            <a:r>
              <a:rPr lang="en-US" sz="2400" dirty="0"/>
              <a:t>..”</a:t>
            </a:r>
          </a:p>
          <a:p>
            <a:pPr marL="1079500" indent="-457200" algn="just">
              <a:spcBef>
                <a:spcPct val="50000"/>
              </a:spcBef>
            </a:pPr>
            <a:r>
              <a:rPr lang="en-US" sz="2400" dirty="0"/>
              <a:t>Dan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Lebay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</a:t>
            </a:r>
            <a:endParaRPr lang="en-US" sz="2400" dirty="0"/>
          </a:p>
          <a:p>
            <a:pPr marL="0" indent="0" algn="just">
              <a:spcBef>
                <a:spcPct val="50000"/>
              </a:spcBef>
              <a:buNone/>
              <a:tabLst>
                <a:tab pos="363538" algn="l"/>
              </a:tabLst>
            </a:pPr>
            <a:endParaRPr lang="en-US" sz="2400" dirty="0"/>
          </a:p>
          <a:p>
            <a:endParaRPr lang="en-US" sz="24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677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Kombinasi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Preposisi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3352" y="1484784"/>
            <a:ext cx="5904656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cs typeface="Times New Roman" pitchFamily="18" charset="0"/>
              </a:rPr>
              <a:t>Misalkan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proposisi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</a:rPr>
              <a:t>	1. </a:t>
            </a:r>
            <a:r>
              <a:rPr lang="en-US" sz="2400" b="1" dirty="0" err="1">
                <a:solidFill>
                  <a:srgbClr val="FF0000"/>
                </a:solidFill>
                <a:cs typeface="Times New Roman" pitchFamily="18" charset="0"/>
              </a:rPr>
              <a:t>Konjungsi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conjunction</a:t>
            </a:r>
            <a:r>
              <a:rPr lang="en-US" sz="2400" dirty="0">
                <a:cs typeface="Times New Roman" pitchFamily="18" charset="0"/>
              </a:rPr>
              <a:t>):</a:t>
            </a:r>
            <a:r>
              <a:rPr lang="en-US" sz="2400" i="1" dirty="0">
                <a:cs typeface="Times New Roman" pitchFamily="18" charset="0"/>
              </a:rPr>
              <a:t>  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</a:p>
          <a:p>
            <a:pPr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</a:rPr>
              <a:t>	2.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CC"/>
                </a:solidFill>
                <a:cs typeface="Times New Roman" pitchFamily="18" charset="0"/>
              </a:rPr>
              <a:t>Disjungsi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disjunction</a:t>
            </a:r>
            <a:r>
              <a:rPr lang="en-US" sz="2400" dirty="0">
                <a:cs typeface="Times New Roman" pitchFamily="18" charset="0"/>
              </a:rPr>
              <a:t>):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 </a:t>
            </a:r>
            <a:r>
              <a:rPr lang="en-US" sz="2400" i="1" dirty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</a:p>
          <a:p>
            <a:pPr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</a:rPr>
              <a:t>	3. </a:t>
            </a:r>
            <a:r>
              <a:rPr lang="en-US" sz="2400" b="1" dirty="0" err="1">
                <a:solidFill>
                  <a:srgbClr val="92D050"/>
                </a:solidFill>
                <a:cs typeface="Times New Roman" pitchFamily="18" charset="0"/>
              </a:rPr>
              <a:t>Ingkaran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negation</a:t>
            </a:r>
            <a:r>
              <a:rPr lang="en-US" sz="2400" dirty="0">
                <a:cs typeface="Times New Roman" pitchFamily="18" charset="0"/>
              </a:rPr>
              <a:t>)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: 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i="1" dirty="0">
                <a:cs typeface="Times New Roman" pitchFamily="18" charset="0"/>
              </a:rPr>
              <a:t>p</a:t>
            </a:r>
          </a:p>
          <a:p>
            <a:pPr algn="just">
              <a:buNone/>
            </a:pPr>
            <a:endParaRPr lang="en-US" sz="2400" dirty="0">
              <a:cs typeface="Times New Roman" pitchFamily="18" charset="0"/>
            </a:endParaRPr>
          </a:p>
          <a:p>
            <a:pPr algn="just"/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disebut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proposisi</a:t>
            </a:r>
            <a:r>
              <a:rPr lang="en-US" sz="2400" b="1" dirty="0">
                <a:solidFill>
                  <a:srgbClr val="FFC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C000"/>
                </a:solidFill>
                <a:cs typeface="Times New Roman" pitchFamily="18" charset="0"/>
              </a:rPr>
              <a:t>atomik</a:t>
            </a:r>
            <a:endParaRPr lang="en-US" sz="2400" dirty="0">
              <a:solidFill>
                <a:srgbClr val="FFC000"/>
              </a:solidFill>
              <a:cs typeface="Times New Roman" pitchFamily="18" charset="0"/>
            </a:endParaRPr>
          </a:p>
          <a:p>
            <a:pPr algn="just"/>
            <a:r>
              <a:rPr lang="en-US" sz="2400" dirty="0" err="1">
                <a:cs typeface="Times New Roman" pitchFamily="18" charset="0"/>
              </a:rPr>
              <a:t>Kombinasi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dengan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menghasilkan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Times New Roman" pitchFamily="18" charset="0"/>
              </a:rPr>
              <a:t>proposisi</a:t>
            </a:r>
            <a:r>
              <a:rPr lang="en-US" sz="2400" b="1" dirty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cs typeface="Times New Roman" pitchFamily="18" charset="0"/>
              </a:rPr>
              <a:t>majemuk</a:t>
            </a:r>
            <a:r>
              <a:rPr lang="en-US" sz="2400" dirty="0">
                <a:cs typeface="Times New Roman" pitchFamily="18" charset="0"/>
              </a:rPr>
              <a:t> (</a:t>
            </a:r>
            <a:r>
              <a:rPr lang="en-US" sz="2400" i="1" dirty="0">
                <a:cs typeface="Times New Roman" pitchFamily="18" charset="0"/>
              </a:rPr>
              <a:t>compound proposition)</a:t>
            </a:r>
            <a:endParaRPr lang="en-US" sz="2400" dirty="0"/>
          </a:p>
          <a:p>
            <a:pPr marL="0" indent="0" algn="just">
              <a:spcBef>
                <a:spcPct val="50000"/>
              </a:spcBef>
              <a:buNone/>
              <a:tabLst>
                <a:tab pos="363538" algn="l"/>
              </a:tabLst>
            </a:pPr>
            <a:endParaRPr lang="en-US" sz="2400" dirty="0"/>
          </a:p>
          <a:p>
            <a:endParaRPr lang="en-US" sz="2400" dirty="0"/>
          </a:p>
          <a:p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72064" y="1340768"/>
            <a:ext cx="5325616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err="1">
                <a:cs typeface="Times New Roman" pitchFamily="18" charset="0"/>
              </a:rPr>
              <a:t>Contoh</a:t>
            </a:r>
            <a:endParaRPr lang="en-US" sz="2400" b="1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: 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Hari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hujan</a:t>
            </a:r>
            <a:endParaRPr lang="en-US" sz="2400" dirty="0">
              <a:solidFill>
                <a:srgbClr val="92D05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: 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Murid-murid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400" dirty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err="1">
                <a:cs typeface="Times New Roman" pitchFamily="18" charset="0"/>
              </a:rPr>
              <a:t>Maka</a:t>
            </a:r>
            <a:endParaRPr lang="en-US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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: 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Hari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murid-murid </a:t>
            </a:r>
          </a:p>
          <a:p>
            <a:pPr algn="just">
              <a:buNone/>
            </a:pP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            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400" dirty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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  : 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Hari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ini</a:t>
            </a:r>
            <a:r>
              <a:rPr lang="en-US" sz="2400" dirty="0">
                <a:solidFill>
                  <a:srgbClr val="92D05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92D050"/>
                </a:solidFill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murid-murid </a:t>
            </a:r>
          </a:p>
          <a:p>
            <a:pPr algn="just">
              <a:buNone/>
            </a:pP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           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diliburkan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dari</a:t>
            </a:r>
            <a:r>
              <a:rPr lang="en-US" sz="2400" dirty="0">
                <a:solidFill>
                  <a:srgbClr val="00B0F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cs typeface="Times New Roman" pitchFamily="18" charset="0"/>
              </a:rPr>
              <a:t>sekolah</a:t>
            </a:r>
            <a:endParaRPr lang="en-US" sz="2400" dirty="0">
              <a:solidFill>
                <a:srgbClr val="00B0F0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i="1" dirty="0">
                <a:cs typeface="Times New Roman" pitchFamily="18" charset="0"/>
              </a:rPr>
              <a:t>p</a:t>
            </a:r>
            <a:r>
              <a:rPr lang="en-US" sz="2400" dirty="0">
                <a:cs typeface="Times New Roman" pitchFamily="18" charset="0"/>
              </a:rPr>
              <a:t>	: </a:t>
            </a:r>
            <a:r>
              <a:rPr lang="en-US" sz="2400" dirty="0" err="1">
                <a:solidFill>
                  <a:schemeClr val="accent2"/>
                </a:solidFill>
                <a:cs typeface="Times New Roman" pitchFamily="18" charset="0"/>
              </a:rPr>
              <a:t>Tidak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Times New Roman" pitchFamily="18" charset="0"/>
              </a:rPr>
              <a:t>benar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Times New Roman" pitchFamily="18" charset="0"/>
              </a:rPr>
              <a:t>hari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cs typeface="Times New Roman" pitchFamily="18" charset="0"/>
              </a:rPr>
              <a:t>hujan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		 </a:t>
            </a:r>
          </a:p>
          <a:p>
            <a:pPr algn="just">
              <a:buNone/>
            </a:pPr>
            <a:r>
              <a:rPr lang="en-US" sz="2400" b="1" dirty="0">
                <a:cs typeface="Times New Roman" pitchFamily="18" charset="0"/>
              </a:rPr>
              <a:t>		  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: Hari </a:t>
            </a:r>
            <a:r>
              <a:rPr lang="en-US" sz="2400" dirty="0" err="1">
                <a:cs typeface="Times New Roman" pitchFamily="18" charset="0"/>
              </a:rPr>
              <a:t>ini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018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Proposisi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Bersyarat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b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</a:b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(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Kondisional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atau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Implikasi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)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>
                <a:cs typeface="Times New Roman" pitchFamily="18" charset="0"/>
              </a:rPr>
              <a:t>Bentuk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proposisi</a:t>
            </a:r>
            <a:r>
              <a:rPr lang="en-US" sz="2400" dirty="0">
                <a:cs typeface="Times New Roman" pitchFamily="18" charset="0"/>
              </a:rPr>
              <a:t>: “</a:t>
            </a:r>
            <a:r>
              <a:rPr lang="en-US" sz="2400" b="1" dirty="0" err="1">
                <a:cs typeface="Times New Roman" pitchFamily="18" charset="0"/>
              </a:rPr>
              <a:t>jika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p</a:t>
            </a:r>
            <a:r>
              <a:rPr lang="en-US" sz="2400" b="1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maka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q</a:t>
            </a:r>
            <a:r>
              <a:rPr lang="en-US" sz="2400" dirty="0">
                <a:cs typeface="Times New Roman" pitchFamily="18" charset="0"/>
              </a:rPr>
              <a:t>”</a:t>
            </a:r>
          </a:p>
          <a:p>
            <a:pPr algn="just"/>
            <a:r>
              <a:rPr lang="en-US" sz="2400" dirty="0" err="1">
                <a:cs typeface="Times New Roman" pitchFamily="18" charset="0"/>
              </a:rPr>
              <a:t>Notasi</a:t>
            </a:r>
            <a:r>
              <a:rPr lang="en-US" sz="2400" dirty="0">
                <a:cs typeface="Times New Roman" pitchFamily="18" charset="0"/>
              </a:rPr>
              <a:t>: </a:t>
            </a:r>
            <a:r>
              <a:rPr lang="en-US" sz="2400" b="1" i="1" dirty="0">
                <a:cs typeface="Times New Roman" pitchFamily="18" charset="0"/>
              </a:rPr>
              <a:t>p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q</a:t>
            </a:r>
            <a:endParaRPr lang="en-US" sz="2400" b="1" dirty="0">
              <a:cs typeface="Times New Roman" pitchFamily="18" charset="0"/>
            </a:endParaRPr>
          </a:p>
          <a:p>
            <a:r>
              <a:rPr lang="en-US" sz="2400" dirty="0" err="1"/>
              <a:t>Contoh</a:t>
            </a:r>
            <a:endParaRPr lang="en-US" sz="2400" dirty="0"/>
          </a:p>
          <a:p>
            <a:pPr lvl="1"/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saya</a:t>
            </a:r>
            <a:r>
              <a:rPr lang="en-US" sz="2400" dirty="0">
                <a:cs typeface="Times New Roman" pitchFamily="18" charset="0"/>
              </a:rPr>
              <a:t> lulus </a:t>
            </a:r>
            <a:r>
              <a:rPr lang="en-US" sz="2400" dirty="0" err="1">
                <a:cs typeface="Times New Roman" pitchFamily="18" charset="0"/>
              </a:rPr>
              <a:t>ujian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saya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mendapat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 err="1">
                <a:cs typeface="Times New Roman" pitchFamily="18" charset="0"/>
              </a:rPr>
              <a:t>hadiah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ayah</a:t>
            </a:r>
          </a:p>
          <a:p>
            <a:pPr lvl="1"/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suhu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mencapai</a:t>
            </a:r>
            <a:r>
              <a:rPr lang="en-US" sz="2400" dirty="0">
                <a:cs typeface="Times New Roman" pitchFamily="18" charset="0"/>
              </a:rPr>
              <a:t> 80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</a:t>
            </a:r>
            <a:r>
              <a:rPr lang="en-US" sz="2400" dirty="0">
                <a:cs typeface="Times New Roman" pitchFamily="18" charset="0"/>
              </a:rPr>
              <a:t>C,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i="1" dirty="0">
                <a:cs typeface="Times New Roman" pitchFamily="18" charset="0"/>
              </a:rPr>
              <a:t>alarm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berbunyi</a:t>
            </a:r>
            <a:endParaRPr lang="en-US" sz="2400" dirty="0">
              <a:cs typeface="Times New Roman" pitchFamily="18" charset="0"/>
            </a:endParaRPr>
          </a:p>
          <a:p>
            <a:pPr lvl="1"/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tidak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mendaftar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ulang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dianggap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mengundurkan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diri</a:t>
            </a:r>
            <a:endParaRPr lang="en-US" sz="2400" dirty="0"/>
          </a:p>
          <a:p>
            <a:endParaRPr lang="en-ID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Studi</a:t>
            </a:r>
            <a:r>
              <a:rPr lang="en-US" sz="2400" b="1" dirty="0"/>
              <a:t> </a:t>
            </a:r>
            <a:r>
              <a:rPr lang="en-US" sz="2400" b="1" dirty="0" err="1"/>
              <a:t>Kasus</a:t>
            </a:r>
            <a:endParaRPr lang="en-US" sz="2400" b="1" dirty="0"/>
          </a:p>
          <a:p>
            <a:r>
              <a:rPr lang="en-US" sz="2400" dirty="0" err="1"/>
              <a:t>Misalkan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program yang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pascal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if x &lt; y then y:= x + 10;	</a:t>
            </a:r>
          </a:p>
          <a:p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if-then </a:t>
            </a:r>
            <a:r>
              <a:rPr lang="en-US" sz="2400" dirty="0" err="1"/>
              <a:t>jika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  </a:t>
            </a:r>
            <a:r>
              <a:rPr lang="en-US" sz="2400" i="1" dirty="0"/>
              <a:t>x</a:t>
            </a:r>
            <a:r>
              <a:rPr lang="en-US" sz="2400" dirty="0"/>
              <a:t> = 3, </a:t>
            </a:r>
            <a:r>
              <a:rPr lang="en-US" sz="2400" i="1" dirty="0"/>
              <a:t>y</a:t>
            </a:r>
            <a:r>
              <a:rPr lang="en-US" sz="2400" dirty="0"/>
              <a:t> = 2</a:t>
            </a:r>
          </a:p>
          <a:p>
            <a:pPr marL="0" indent="0">
              <a:buNone/>
            </a:pPr>
            <a:r>
              <a:rPr lang="en-US" sz="2400" dirty="0"/>
              <a:t>	(ii)  </a:t>
            </a:r>
            <a:r>
              <a:rPr lang="en-US" sz="2400" i="1" dirty="0"/>
              <a:t>x</a:t>
            </a:r>
            <a:r>
              <a:rPr lang="en-US" sz="2400" dirty="0"/>
              <a:t> = 2, </a:t>
            </a:r>
            <a:r>
              <a:rPr lang="en-US" sz="2400" i="1" dirty="0"/>
              <a:t>y</a:t>
            </a:r>
            <a:r>
              <a:rPr lang="en-US" sz="2400" dirty="0"/>
              <a:t> = 5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3073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Proposisi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Bersyarat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b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</a:b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(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Kondisional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atau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Implikasi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)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Studi</a:t>
            </a:r>
            <a:r>
              <a:rPr lang="en-US" sz="2400" b="1" dirty="0"/>
              <a:t> </a:t>
            </a:r>
            <a:r>
              <a:rPr lang="en-US" sz="2400" b="1" dirty="0" err="1"/>
              <a:t>Kasus</a:t>
            </a:r>
            <a:endParaRPr lang="en-US" sz="2400" b="1" dirty="0"/>
          </a:p>
          <a:p>
            <a:r>
              <a:rPr lang="en-US" sz="2400" dirty="0" err="1"/>
              <a:t>Misalkan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program yang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pascal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if x &lt; y then y:= x + 10;	</a:t>
            </a:r>
          </a:p>
          <a:p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eksekusi</a:t>
            </a:r>
            <a:r>
              <a:rPr lang="en-US" sz="2400" dirty="0"/>
              <a:t> if-then </a:t>
            </a:r>
            <a:r>
              <a:rPr lang="en-US" sz="2400" dirty="0" err="1"/>
              <a:t>jika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	(</a:t>
            </a:r>
            <a:r>
              <a:rPr lang="en-US" sz="2400" dirty="0" err="1"/>
              <a:t>i</a:t>
            </a:r>
            <a:r>
              <a:rPr lang="en-US" sz="2400" dirty="0"/>
              <a:t>)   </a:t>
            </a:r>
            <a:r>
              <a:rPr lang="en-US" sz="2400" i="1" dirty="0"/>
              <a:t>x</a:t>
            </a:r>
            <a:r>
              <a:rPr lang="en-US" sz="2400" dirty="0"/>
              <a:t> = 3, </a:t>
            </a:r>
            <a:r>
              <a:rPr lang="en-US" sz="2400" i="1" dirty="0"/>
              <a:t>y</a:t>
            </a:r>
            <a:r>
              <a:rPr lang="en-US" sz="2400" dirty="0"/>
              <a:t> = 2</a:t>
            </a:r>
          </a:p>
          <a:p>
            <a:pPr marL="0" indent="0">
              <a:buNone/>
            </a:pPr>
            <a:r>
              <a:rPr lang="en-US" sz="2400" dirty="0"/>
              <a:t>	(ii)  </a:t>
            </a:r>
            <a:r>
              <a:rPr lang="en-US" sz="2400" i="1" dirty="0"/>
              <a:t>x</a:t>
            </a:r>
            <a:r>
              <a:rPr lang="en-US" sz="2400" dirty="0"/>
              <a:t> = 2, </a:t>
            </a:r>
            <a:r>
              <a:rPr lang="en-US" sz="2400" i="1" dirty="0"/>
              <a:t>y</a:t>
            </a:r>
            <a:r>
              <a:rPr lang="en-US" sz="2400" dirty="0"/>
              <a:t> = 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 x = 3 </a:t>
            </a:r>
            <a:r>
              <a:rPr lang="en-US" sz="2400" dirty="0" err="1"/>
              <a:t>dan</a:t>
            </a:r>
            <a:r>
              <a:rPr lang="en-US" sz="2400" dirty="0"/>
              <a:t> y = 2</a:t>
            </a:r>
          </a:p>
          <a:p>
            <a:r>
              <a:rPr lang="en-US" sz="2400" dirty="0" err="1"/>
              <a:t>ekspresi</a:t>
            </a:r>
            <a:r>
              <a:rPr lang="en-US" sz="2400" dirty="0"/>
              <a:t> x &lt; y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endParaRPr lang="en-US" sz="2400" dirty="0"/>
          </a:p>
          <a:p>
            <a:r>
              <a:rPr lang="en-US" sz="2400" dirty="0" err="1"/>
              <a:t>pernyataan</a:t>
            </a:r>
            <a:r>
              <a:rPr lang="en-US" sz="2400" dirty="0"/>
              <a:t> y:=x+10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output </a:t>
            </a:r>
            <a:r>
              <a:rPr lang="en-US" sz="2400" dirty="0" err="1"/>
              <a:t>adalah</a:t>
            </a:r>
            <a:r>
              <a:rPr lang="en-US" sz="2400" dirty="0"/>
              <a:t> 2</a:t>
            </a:r>
          </a:p>
          <a:p>
            <a:pPr marL="0" indent="0">
              <a:buNone/>
            </a:pPr>
            <a:r>
              <a:rPr lang="en-US" sz="2400" dirty="0"/>
              <a:t>(ii)  x = 3 </a:t>
            </a:r>
            <a:r>
              <a:rPr lang="en-US" sz="2400" dirty="0" err="1"/>
              <a:t>dan</a:t>
            </a:r>
            <a:r>
              <a:rPr lang="en-US" sz="2400" dirty="0"/>
              <a:t> y = 5</a:t>
            </a:r>
          </a:p>
          <a:p>
            <a:r>
              <a:rPr lang="en-US" sz="2400" dirty="0" err="1"/>
              <a:t>ekspresi</a:t>
            </a:r>
            <a:r>
              <a:rPr lang="en-US" sz="2400" dirty="0"/>
              <a:t> x &lt; y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endParaRPr lang="en-US" sz="2400" dirty="0"/>
          </a:p>
          <a:p>
            <a:r>
              <a:rPr lang="en-US" sz="2400" dirty="0" err="1"/>
              <a:t>pernyataan</a:t>
            </a:r>
            <a:r>
              <a:rPr lang="en-US" sz="2400" dirty="0"/>
              <a:t> y = x + 10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dieksekusi</a:t>
            </a:r>
            <a:endParaRPr lang="en-US" sz="2400" dirty="0"/>
          </a:p>
          <a:p>
            <a:r>
              <a:rPr lang="en-US" sz="2400" dirty="0" err="1"/>
              <a:t>nilai</a:t>
            </a:r>
            <a:r>
              <a:rPr lang="en-US" sz="2400" dirty="0"/>
              <a:t> y = 3 + 10 = 13.</a:t>
            </a:r>
          </a:p>
          <a:p>
            <a:pPr marL="0" indent="0">
              <a:buNone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52231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Varian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Preposisi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Bersyarat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51384" y="1412776"/>
                <a:ext cx="5544616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Kondisional</a:t>
                </a:r>
                <a:r>
                  <a:rPr lang="en-US" sz="2400" dirty="0">
                    <a:solidFill>
                      <a:srgbClr val="FF0000"/>
                    </a:solidFill>
                  </a:rPr>
                  <a:t>		:	</a:t>
                </a:r>
                <a:r>
                  <a:rPr lang="en-US" sz="2400" i="1" dirty="0">
                    <a:solidFill>
                      <a:srgbClr val="FF0000"/>
                    </a:solidFill>
                    <a:cs typeface="Times New Roman" pitchFamily="18" charset="0"/>
                  </a:rPr>
                  <a:t> p</a:t>
                </a:r>
                <a:r>
                  <a:rPr lang="en-US" sz="2400" dirty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cs typeface="Times New Roman" pitchFamily="18" charset="0"/>
                    <a:sym typeface="Symbol" pitchFamily="18" charset="2"/>
                  </a:rPr>
                  <a:t></a:t>
                </a:r>
                <a:r>
                  <a:rPr lang="en-US" sz="2400" dirty="0">
                    <a:solidFill>
                      <a:srgbClr val="FF0000"/>
                    </a:solidFill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cs typeface="Times New Roman" pitchFamily="18" charset="0"/>
                  </a:rPr>
                  <a:t>q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 err="1">
                    <a:solidFill>
                      <a:srgbClr val="92D050"/>
                    </a:solidFill>
                  </a:rPr>
                  <a:t>Konvers</a:t>
                </a:r>
                <a:r>
                  <a:rPr lang="en-US" sz="2400" dirty="0">
                    <a:solidFill>
                      <a:srgbClr val="92D050"/>
                    </a:solidFill>
                  </a:rPr>
                  <a:t> (</a:t>
                </a:r>
                <a:r>
                  <a:rPr lang="en-US" sz="2400" dirty="0" err="1">
                    <a:solidFill>
                      <a:srgbClr val="92D050"/>
                    </a:solidFill>
                  </a:rPr>
                  <a:t>kebalikan</a:t>
                </a:r>
                <a:r>
                  <a:rPr lang="en-US" sz="2400" dirty="0">
                    <a:solidFill>
                      <a:srgbClr val="92D050"/>
                    </a:solidFill>
                  </a:rPr>
                  <a:t>)	: 	 </a:t>
                </a:r>
                <a:r>
                  <a:rPr lang="en-US" sz="2400" i="1" dirty="0">
                    <a:solidFill>
                      <a:srgbClr val="92D050"/>
                    </a:solidFill>
                  </a:rPr>
                  <a:t>q</a:t>
                </a:r>
                <a:r>
                  <a:rPr lang="en-US" sz="2400" dirty="0">
                    <a:solidFill>
                      <a:srgbClr val="92D050"/>
                    </a:solidFill>
                  </a:rPr>
                  <a:t> </a:t>
                </a:r>
                <a:r>
                  <a:rPr lang="en-US" sz="2400" dirty="0">
                    <a:solidFill>
                      <a:srgbClr val="92D050"/>
                    </a:solidFill>
                    <a:sym typeface="Symbol"/>
                  </a:rPr>
                  <a:t></a:t>
                </a:r>
                <a:r>
                  <a:rPr lang="en-US" sz="2400" dirty="0">
                    <a:solidFill>
                      <a:srgbClr val="92D05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92D050"/>
                    </a:solidFill>
                  </a:rPr>
                  <a:t>p</a:t>
                </a:r>
                <a:endParaRPr lang="en-US" sz="2400" dirty="0">
                  <a:solidFill>
                    <a:srgbClr val="92D050"/>
                  </a:solidFill>
                </a:endParaRPr>
              </a:p>
              <a:p>
                <a:r>
                  <a:rPr lang="en-US" sz="2400" dirty="0">
                    <a:solidFill>
                      <a:srgbClr val="0099CC"/>
                    </a:solidFill>
                  </a:rPr>
                  <a:t>Invers		   	: 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>
                    <a:solidFill>
                      <a:srgbClr val="0099CC"/>
                    </a:solidFill>
                  </a:rPr>
                  <a:t> </a:t>
                </a:r>
                <a:r>
                  <a:rPr lang="en-US" sz="2400" i="1" dirty="0">
                    <a:solidFill>
                      <a:srgbClr val="0099CC"/>
                    </a:solidFill>
                  </a:rPr>
                  <a:t>p</a:t>
                </a:r>
                <a:r>
                  <a:rPr lang="en-US" sz="2400" dirty="0">
                    <a:solidFill>
                      <a:srgbClr val="0099CC"/>
                    </a:solidFill>
                  </a:rPr>
                  <a:t> </a:t>
                </a:r>
                <a:r>
                  <a:rPr lang="en-US" sz="2400" dirty="0">
                    <a:solidFill>
                      <a:srgbClr val="0099CC"/>
                    </a:solidFill>
                    <a:sym typeface="Symbol"/>
                  </a:rPr>
                  <a:t></a:t>
                </a:r>
                <a:r>
                  <a:rPr lang="en-US" sz="2400" dirty="0">
                    <a:solidFill>
                      <a:srgbClr val="0099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i="1" dirty="0">
                    <a:solidFill>
                      <a:srgbClr val="0099CC"/>
                    </a:solidFill>
                  </a:rPr>
                  <a:t>q</a:t>
                </a:r>
                <a:endParaRPr lang="en-US" sz="2400" dirty="0">
                  <a:solidFill>
                    <a:srgbClr val="0099CC"/>
                  </a:solidFill>
                </a:endParaRPr>
              </a:p>
              <a:p>
                <a:r>
                  <a:rPr lang="en-US" sz="2400" dirty="0" err="1">
                    <a:solidFill>
                      <a:srgbClr val="7030A0"/>
                    </a:solidFill>
                  </a:rPr>
                  <a:t>Kontraposisi</a:t>
                </a:r>
                <a:r>
                  <a:rPr lang="en-US" sz="2400" dirty="0">
                    <a:solidFill>
                      <a:srgbClr val="7030A0"/>
                    </a:solidFill>
                  </a:rPr>
                  <a:t>	   	: 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q</a:t>
                </a:r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dirty="0">
                    <a:solidFill>
                      <a:srgbClr val="7030A0"/>
                    </a:solidFill>
                    <a:sym typeface="Symbol"/>
                  </a:rPr>
                  <a:t></a:t>
                </a:r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7030A0"/>
                    </a:solidFill>
                  </a:rPr>
                  <a:t>p</a:t>
                </a:r>
              </a:p>
              <a:p>
                <a:pPr marL="0" indent="0">
                  <a:buNone/>
                </a:pPr>
                <a:r>
                  <a:rPr lang="en-US" sz="2400" b="1" dirty="0" err="1"/>
                  <a:t>Contoh</a:t>
                </a:r>
                <a:endParaRPr lang="en-US" sz="2400" b="1" dirty="0"/>
              </a:p>
              <a:p>
                <a:pPr>
                  <a:buFontTx/>
                  <a:buNone/>
                </a:pPr>
                <a:r>
                  <a:rPr lang="en-US" sz="2400" dirty="0" err="1">
                    <a:cs typeface="Times New Roman" pitchFamily="18" charset="0"/>
                  </a:rPr>
                  <a:t>Tentukan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konvers</a:t>
                </a:r>
                <a:r>
                  <a:rPr lang="en-US" sz="2400" dirty="0">
                    <a:cs typeface="Times New Roman" pitchFamily="18" charset="0"/>
                  </a:rPr>
                  <a:t>, invers, </a:t>
                </a:r>
                <a:r>
                  <a:rPr lang="en-US" sz="2400" dirty="0" err="1">
                    <a:cs typeface="Times New Roman" pitchFamily="18" charset="0"/>
                  </a:rPr>
                  <a:t>dan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kontraposisi</a:t>
                </a:r>
                <a:r>
                  <a:rPr lang="en-US" sz="2400" dirty="0">
                    <a:cs typeface="Times New Roman" pitchFamily="18" charset="0"/>
                  </a:rPr>
                  <a:t>  </a:t>
                </a:r>
              </a:p>
              <a:p>
                <a:pPr>
                  <a:buFontTx/>
                  <a:buNone/>
                </a:pPr>
                <a:r>
                  <a:rPr lang="en-US" sz="2400" dirty="0">
                    <a:cs typeface="Times New Roman" pitchFamily="18" charset="0"/>
                  </a:rPr>
                  <a:t>	“</a:t>
                </a:r>
                <a:r>
                  <a:rPr lang="en-US" sz="2400" dirty="0" err="1">
                    <a:cs typeface="Times New Roman" pitchFamily="18" charset="0"/>
                  </a:rPr>
                  <a:t>Jika</a:t>
                </a:r>
                <a:r>
                  <a:rPr lang="en-US" sz="2400" dirty="0">
                    <a:cs typeface="Times New Roman" pitchFamily="18" charset="0"/>
                  </a:rPr>
                  <a:t> Amir </a:t>
                </a:r>
                <a:r>
                  <a:rPr lang="en-US" sz="2400" dirty="0" err="1">
                    <a:cs typeface="Times New Roman" pitchFamily="18" charset="0"/>
                  </a:rPr>
                  <a:t>mempunyai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mobil</a:t>
                </a:r>
                <a:r>
                  <a:rPr lang="en-US" sz="2400" dirty="0">
                    <a:cs typeface="Times New Roman" pitchFamily="18" charset="0"/>
                  </a:rPr>
                  <a:t>, </a:t>
                </a:r>
                <a:r>
                  <a:rPr lang="en-US" sz="2400" dirty="0" err="1">
                    <a:cs typeface="Times New Roman" pitchFamily="18" charset="0"/>
                  </a:rPr>
                  <a:t>maka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ia</a:t>
                </a:r>
                <a:r>
                  <a:rPr lang="en-US" sz="2400" dirty="0">
                    <a:cs typeface="Times New Roman" pitchFamily="18" charset="0"/>
                  </a:rPr>
                  <a:t> orang kaya” </a:t>
                </a:r>
              </a:p>
              <a:p>
                <a:pPr>
                  <a:buFontTx/>
                  <a:buNone/>
                </a:pPr>
                <a:r>
                  <a:rPr lang="en-US" sz="2400" dirty="0">
                    <a:cs typeface="Times New Roman" pitchFamily="18" charset="0"/>
                  </a:rPr>
                  <a:t>p : Amir </a:t>
                </a:r>
                <a:r>
                  <a:rPr lang="en-US" sz="2400" dirty="0" err="1">
                    <a:cs typeface="Times New Roman" pitchFamily="18" charset="0"/>
                  </a:rPr>
                  <a:t>mempunyai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mobil</a:t>
                </a:r>
                <a:endParaRPr lang="en-US" sz="2400" dirty="0">
                  <a:cs typeface="Times New Roman" pitchFamily="18" charset="0"/>
                </a:endParaRPr>
              </a:p>
              <a:p>
                <a:pPr>
                  <a:buFontTx/>
                  <a:buNone/>
                </a:pPr>
                <a:r>
                  <a:rPr lang="en-US" sz="2400" dirty="0">
                    <a:cs typeface="Times New Roman" pitchFamily="18" charset="0"/>
                  </a:rPr>
                  <a:t>q : </a:t>
                </a:r>
                <a:r>
                  <a:rPr lang="en-US" sz="2400" dirty="0" err="1">
                    <a:cs typeface="Times New Roman" pitchFamily="18" charset="0"/>
                  </a:rPr>
                  <a:t>Ia</a:t>
                </a:r>
                <a:r>
                  <a:rPr lang="en-US" sz="2400" dirty="0">
                    <a:cs typeface="Times New Roman" pitchFamily="18" charset="0"/>
                  </a:rPr>
                  <a:t>/Amir orang kaya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endParaRPr lang="en-US" sz="2400" dirty="0">
                  <a:solidFill>
                    <a:srgbClr val="7030A0"/>
                  </a:solidFill>
                </a:endParaRPr>
              </a:p>
              <a:p>
                <a:pPr marL="0" indent="0" algn="just">
                  <a:spcBef>
                    <a:spcPct val="50000"/>
                  </a:spcBef>
                  <a:buNone/>
                  <a:tabLst>
                    <a:tab pos="363538" algn="l"/>
                  </a:tabLst>
                </a:pPr>
                <a:endParaRPr lang="en-US" sz="2400" dirty="0"/>
              </a:p>
              <a:p>
                <a:endParaRPr lang="en-US" sz="2400" dirty="0"/>
              </a:p>
              <a:p>
                <a:endParaRPr lang="en-ID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51384" y="1412776"/>
                <a:ext cx="5544616" cy="4351338"/>
              </a:xfrm>
              <a:blipFill>
                <a:blip r:embed="rId2"/>
                <a:stretch>
                  <a:fillRect l="-1648" t="-224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240016" y="1439348"/>
                <a:ext cx="5400600" cy="4351338"/>
              </a:xfrm>
            </p:spPr>
            <p:txBody>
              <a:bodyPr>
                <a:normAutofit/>
              </a:bodyPr>
              <a:lstStyle/>
              <a:p>
                <a:pPr>
                  <a:buFontTx/>
                  <a:buNone/>
                </a:pPr>
                <a:r>
                  <a:rPr lang="en-US" sz="2400" b="1" dirty="0" err="1">
                    <a:solidFill>
                      <a:srgbClr val="7030A0"/>
                    </a:solidFill>
                    <a:cs typeface="Times New Roman" pitchFamily="18" charset="0"/>
                  </a:rPr>
                  <a:t>Konvers</a:t>
                </a:r>
                <a:r>
                  <a:rPr lang="en-US" sz="2400" b="1" dirty="0">
                    <a:solidFill>
                      <a:srgbClr val="7030A0"/>
                    </a:solidFill>
                    <a:cs typeface="Times New Roman" pitchFamily="18" charset="0"/>
                  </a:rPr>
                  <a:t> (q </a:t>
                </a:r>
                <a:r>
                  <a:rPr lang="en-US" sz="2400" b="1" dirty="0">
                    <a:solidFill>
                      <a:srgbClr val="7030A0"/>
                    </a:solidFill>
                    <a:cs typeface="Times New Roman" pitchFamily="18" charset="0"/>
                    <a:sym typeface="Wingdings" pitchFamily="2" charset="2"/>
                  </a:rPr>
                  <a:t> p)</a:t>
                </a:r>
              </a:p>
              <a:p>
                <a:pPr>
                  <a:buFontTx/>
                  <a:buNone/>
                </a:pPr>
                <a:r>
                  <a:rPr lang="en-US" sz="2400" dirty="0">
                    <a:cs typeface="Times New Roman" pitchFamily="18" charset="0"/>
                    <a:sym typeface="Wingdings" pitchFamily="2" charset="2"/>
                  </a:rPr>
                  <a:t>	</a:t>
                </a:r>
                <a:r>
                  <a:rPr lang="en-US" sz="2400" dirty="0" err="1">
                    <a:cs typeface="Times New Roman" pitchFamily="18" charset="0"/>
                  </a:rPr>
                  <a:t>Jika</a:t>
                </a:r>
                <a:r>
                  <a:rPr lang="en-US" sz="2400" dirty="0">
                    <a:cs typeface="Times New Roman" pitchFamily="18" charset="0"/>
                  </a:rPr>
                  <a:t> Amir orang kaya, </a:t>
                </a:r>
                <a:r>
                  <a:rPr lang="en-US" sz="2400" dirty="0" err="1">
                    <a:cs typeface="Times New Roman" pitchFamily="18" charset="0"/>
                  </a:rPr>
                  <a:t>maka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ia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mempunyai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mobil</a:t>
                </a:r>
                <a:endParaRPr lang="en-US" sz="2400" dirty="0">
                  <a:cs typeface="Times New Roman" pitchFamily="18" charset="0"/>
                </a:endParaRPr>
              </a:p>
              <a:p>
                <a:pPr>
                  <a:buFontTx/>
                  <a:buNone/>
                </a:pPr>
                <a:r>
                  <a:rPr lang="en-US" sz="2400" b="1" dirty="0">
                    <a:solidFill>
                      <a:srgbClr val="FF0000"/>
                    </a:solidFill>
                    <a:cs typeface="Times New Roman" pitchFamily="18" charset="0"/>
                  </a:rPr>
                  <a:t>Invers 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p </a:t>
                </a:r>
                <a:r>
                  <a:rPr lang="en-US" sz="2400" b="1" dirty="0">
                    <a:solidFill>
                      <a:srgbClr val="FF0000"/>
                    </a:solidFill>
                    <a:sym typeface="Symbol"/>
                  </a:rPr>
                  <a:t>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q )</a:t>
                </a:r>
                <a:endParaRPr lang="en-US" sz="2400" b="1" dirty="0">
                  <a:solidFill>
                    <a:srgbClr val="FF0000"/>
                  </a:solidFill>
                  <a:cs typeface="Times New Roman" pitchFamily="18" charset="0"/>
                </a:endParaRPr>
              </a:p>
              <a:p>
                <a:pPr>
                  <a:buFontTx/>
                  <a:buNone/>
                </a:pPr>
                <a:r>
                  <a:rPr lang="en-US" sz="2400" i="1" dirty="0">
                    <a:cs typeface="Times New Roman" pitchFamily="18" charset="0"/>
                  </a:rPr>
                  <a:t>	</a:t>
                </a:r>
                <a:r>
                  <a:rPr lang="en-US" sz="2400" dirty="0" err="1">
                    <a:cs typeface="Times New Roman" pitchFamily="18" charset="0"/>
                  </a:rPr>
                  <a:t>Jika</a:t>
                </a:r>
                <a:r>
                  <a:rPr lang="en-US" sz="2400" dirty="0">
                    <a:cs typeface="Times New Roman" pitchFamily="18" charset="0"/>
                  </a:rPr>
                  <a:t>  Amir </a:t>
                </a:r>
                <a:r>
                  <a:rPr lang="en-US" sz="2400" dirty="0" err="1">
                    <a:cs typeface="Times New Roman" pitchFamily="18" charset="0"/>
                  </a:rPr>
                  <a:t>tidak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mempunyai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mobil</a:t>
                </a:r>
                <a:r>
                  <a:rPr lang="en-US" sz="2400" dirty="0">
                    <a:cs typeface="Times New Roman" pitchFamily="18" charset="0"/>
                  </a:rPr>
                  <a:t>, </a:t>
                </a:r>
                <a:r>
                  <a:rPr lang="en-US" sz="2400" dirty="0" err="1">
                    <a:cs typeface="Times New Roman" pitchFamily="18" charset="0"/>
                  </a:rPr>
                  <a:t>maka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ia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bukan</a:t>
                </a:r>
                <a:r>
                  <a:rPr lang="en-US" sz="2400" dirty="0">
                    <a:cs typeface="Times New Roman" pitchFamily="18" charset="0"/>
                  </a:rPr>
                  <a:t> orang kaya</a:t>
                </a:r>
              </a:p>
              <a:p>
                <a:pPr>
                  <a:buFontTx/>
                  <a:buNone/>
                </a:pPr>
                <a:r>
                  <a:rPr lang="en-US" sz="2400" b="1" dirty="0" err="1">
                    <a:solidFill>
                      <a:srgbClr val="92D050"/>
                    </a:solidFill>
                    <a:cs typeface="Times New Roman" pitchFamily="18" charset="0"/>
                  </a:rPr>
                  <a:t>Kontraposisi</a:t>
                </a:r>
                <a:r>
                  <a:rPr lang="en-US" sz="2400" b="1" dirty="0">
                    <a:solidFill>
                      <a:srgbClr val="92D050"/>
                    </a:solidFill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>
                    <a:solidFill>
                      <a:srgbClr val="92D050"/>
                    </a:solidFill>
                  </a:rPr>
                  <a:t>q </a:t>
                </a:r>
                <a:r>
                  <a:rPr lang="en-US" sz="2400" b="1" dirty="0">
                    <a:solidFill>
                      <a:srgbClr val="92D050"/>
                    </a:solidFill>
                    <a:sym typeface="Symbol"/>
                  </a:rPr>
                  <a:t></a:t>
                </a:r>
                <a:r>
                  <a:rPr lang="en-US" sz="2400" b="1" dirty="0">
                    <a:solidFill>
                      <a:srgbClr val="92D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>
                    <a:solidFill>
                      <a:srgbClr val="92D050"/>
                    </a:solidFill>
                  </a:rPr>
                  <a:t>p )</a:t>
                </a:r>
                <a:r>
                  <a:rPr lang="en-US" sz="2400" b="1" dirty="0">
                    <a:cs typeface="Times New Roman" pitchFamily="18" charset="0"/>
                  </a:rPr>
                  <a:t> </a:t>
                </a:r>
              </a:p>
              <a:p>
                <a:pPr>
                  <a:buFontTx/>
                  <a:buNone/>
                </a:pPr>
                <a:r>
                  <a:rPr lang="en-US" sz="2400" dirty="0">
                    <a:cs typeface="Times New Roman" pitchFamily="18" charset="0"/>
                  </a:rPr>
                  <a:t>	</a:t>
                </a:r>
                <a:r>
                  <a:rPr lang="en-US" sz="2400" dirty="0" err="1">
                    <a:cs typeface="Times New Roman" pitchFamily="18" charset="0"/>
                  </a:rPr>
                  <a:t>Jika</a:t>
                </a:r>
                <a:r>
                  <a:rPr lang="en-US" sz="2400" dirty="0">
                    <a:cs typeface="Times New Roman" pitchFamily="18" charset="0"/>
                  </a:rPr>
                  <a:t> Amir </a:t>
                </a:r>
                <a:r>
                  <a:rPr lang="en-US" sz="2400" dirty="0" err="1">
                    <a:cs typeface="Times New Roman" pitchFamily="18" charset="0"/>
                  </a:rPr>
                  <a:t>bukan</a:t>
                </a:r>
                <a:r>
                  <a:rPr lang="en-US" sz="2400" dirty="0">
                    <a:cs typeface="Times New Roman" pitchFamily="18" charset="0"/>
                  </a:rPr>
                  <a:t> orang kaya, </a:t>
                </a:r>
                <a:r>
                  <a:rPr lang="en-US" sz="2400" dirty="0" err="1">
                    <a:cs typeface="Times New Roman" pitchFamily="18" charset="0"/>
                  </a:rPr>
                  <a:t>maka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ia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tidak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mempunyai</a:t>
                </a:r>
                <a:r>
                  <a:rPr lang="en-US" sz="2400" dirty="0">
                    <a:cs typeface="Times New Roman" pitchFamily="18" charset="0"/>
                  </a:rPr>
                  <a:t> </a:t>
                </a:r>
                <a:r>
                  <a:rPr lang="en-US" sz="2400" dirty="0" err="1">
                    <a:cs typeface="Times New Roman" pitchFamily="18" charset="0"/>
                  </a:rPr>
                  <a:t>mobil</a:t>
                </a:r>
                <a:r>
                  <a:rPr lang="en-US" sz="2400" dirty="0">
                    <a:cs typeface="Times New Roman" pitchFamily="18" charset="0"/>
                  </a:rPr>
                  <a:t>	</a:t>
                </a:r>
                <a:endParaRPr lang="en-ID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40016" y="1439348"/>
                <a:ext cx="5400600" cy="4351338"/>
              </a:xfrm>
              <a:blipFill>
                <a:blip r:embed="rId3"/>
                <a:stretch>
                  <a:fillRect l="-1806" t="-2101" r="-4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530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Varian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Preposisi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Franklin Gothic Heavy" panose="020B0903020102020204" pitchFamily="34" charset="0"/>
              </a:rPr>
              <a:t>Bersyarat</a:t>
            </a:r>
            <a:endParaRPr lang="en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7368" y="1196752"/>
            <a:ext cx="5544616" cy="49685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“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password</a:t>
            </a:r>
            <a:r>
              <a:rPr lang="en-US" sz="2400" dirty="0"/>
              <a:t> yang </a:t>
            </a:r>
            <a:r>
              <a:rPr lang="en-US" sz="2400" dirty="0" err="1"/>
              <a:t>sah</a:t>
            </a:r>
            <a:r>
              <a:rPr lang="en-US" sz="2400" dirty="0"/>
              <a:t> agar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i="1" dirty="0"/>
              <a:t>log on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server</a:t>
            </a:r>
            <a:r>
              <a:rPr lang="en-US" sz="2400" dirty="0"/>
              <a:t>”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proposisi</a:t>
            </a:r>
            <a:r>
              <a:rPr lang="en-US" sz="2400" dirty="0"/>
              <a:t> “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”.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konvers</a:t>
            </a:r>
            <a:r>
              <a:rPr lang="en-US" sz="2400" dirty="0"/>
              <a:t>, invers,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kontraposisi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b="1" dirty="0" err="1"/>
              <a:t>Solusi</a:t>
            </a:r>
            <a:endParaRPr lang="en-US" sz="2400" b="1" dirty="0"/>
          </a:p>
          <a:p>
            <a:pPr>
              <a:buNone/>
            </a:pPr>
            <a:r>
              <a:rPr lang="en-US" sz="2400" dirty="0" err="1"/>
              <a:t>Misal</a:t>
            </a:r>
            <a:r>
              <a:rPr lang="en-US" sz="2400" dirty="0"/>
              <a:t>:	</a:t>
            </a:r>
          </a:p>
          <a:p>
            <a:pPr>
              <a:buNone/>
            </a:pPr>
            <a:r>
              <a:rPr lang="en-US" sz="2400" i="1" dirty="0"/>
              <a:t>p</a:t>
            </a:r>
            <a:r>
              <a:rPr lang="en-US" sz="2400" dirty="0"/>
              <a:t> :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i="1" dirty="0"/>
              <a:t>log on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server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i="1" dirty="0"/>
              <a:t>q</a:t>
            </a:r>
            <a:r>
              <a:rPr lang="en-US" sz="2400" dirty="0"/>
              <a:t> :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password </a:t>
            </a:r>
            <a:r>
              <a:rPr lang="en-US" sz="2400" dirty="0"/>
              <a:t>yang </a:t>
            </a:r>
            <a:r>
              <a:rPr lang="en-US" sz="2400" dirty="0" err="1"/>
              <a:t>sah</a:t>
            </a:r>
            <a:endParaRPr lang="en-US" sz="2400" dirty="0"/>
          </a:p>
          <a:p>
            <a:pPr marL="514350" indent="-514350">
              <a:buAutoNum type="alphaLcParenBoth"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i="1" dirty="0"/>
              <a:t>log on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server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password </a:t>
            </a:r>
            <a:r>
              <a:rPr lang="en-US" sz="2400" dirty="0"/>
              <a:t>yang </a:t>
            </a:r>
            <a:r>
              <a:rPr lang="en-US" sz="2400" dirty="0" err="1"/>
              <a:t>sah</a:t>
            </a:r>
            <a:endParaRPr lang="en-US" sz="2400" dirty="0"/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endParaRPr lang="en-US" sz="2400" b="1" dirty="0"/>
          </a:p>
          <a:p>
            <a:pPr algn="just"/>
            <a:endParaRPr lang="en-US" sz="2400" dirty="0">
              <a:solidFill>
                <a:srgbClr val="7030A0"/>
              </a:solidFill>
            </a:endParaRPr>
          </a:p>
          <a:p>
            <a:pPr marL="0" indent="0" algn="just">
              <a:spcBef>
                <a:spcPct val="50000"/>
              </a:spcBef>
              <a:buNone/>
              <a:tabLst>
                <a:tab pos="363538" algn="l"/>
              </a:tabLst>
            </a:pP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472953" y="1196752"/>
                <a:ext cx="5400600" cy="435133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(b)</a:t>
                </a:r>
              </a:p>
              <a:p>
                <a:pPr marL="0" indent="0">
                  <a:buNone/>
                </a:pPr>
                <a:r>
                  <a:rPr lang="en-US" sz="2400" b="1" dirty="0" err="1"/>
                  <a:t>Konvers</a:t>
                </a:r>
                <a:r>
                  <a:rPr lang="en-US" sz="2400" b="1" dirty="0"/>
                  <a:t>: (q </a:t>
                </a:r>
                <a:r>
                  <a:rPr lang="en-US" sz="2400" b="1" dirty="0">
                    <a:sym typeface="Wingdings" panose="05000000000000000000" pitchFamily="2" charset="2"/>
                  </a:rPr>
                  <a:t> p)</a:t>
                </a:r>
                <a:endParaRPr lang="en-US" sz="2400" b="1" dirty="0"/>
              </a:p>
              <a:p>
                <a:pPr marL="457200" indent="-457200">
                  <a:buNone/>
                </a:pPr>
                <a:r>
                  <a:rPr lang="en-US" sz="2400" dirty="0"/>
                  <a:t>	“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i="1" dirty="0"/>
                  <a:t>password </a:t>
                </a:r>
                <a:r>
                  <a:rPr lang="en-US" sz="2400" dirty="0"/>
                  <a:t>yang </a:t>
                </a:r>
                <a:r>
                  <a:rPr lang="en-US" sz="2400" dirty="0" err="1"/>
                  <a:t>sah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   </a:t>
                </a:r>
              </a:p>
              <a:p>
                <a:pPr marL="457200" indent="-457200">
                  <a:buNone/>
                </a:pPr>
                <a:r>
                  <a:rPr lang="en-US" sz="2400" dirty="0"/>
                  <a:t>       </a:t>
                </a:r>
                <a:r>
                  <a:rPr lang="en-US" sz="2400" dirty="0" err="1"/>
                  <a:t>bisa</a:t>
                </a:r>
                <a:r>
                  <a:rPr lang="en-US" sz="2400" dirty="0"/>
                  <a:t> </a:t>
                </a:r>
                <a:r>
                  <a:rPr lang="en-US" sz="2400" i="1" dirty="0"/>
                  <a:t>log on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i="1" dirty="0"/>
                  <a:t>server</a:t>
                </a:r>
                <a:r>
                  <a:rPr lang="en-US" sz="2400" dirty="0"/>
                  <a:t>”</a:t>
                </a:r>
              </a:p>
              <a:p>
                <a:pPr marL="0" indent="0">
                  <a:buNone/>
                </a:pPr>
                <a:r>
                  <a:rPr lang="en-US" sz="2400" b="1" dirty="0"/>
                  <a:t>Invers: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/>
                  <a:t>p </a:t>
                </a:r>
                <a:r>
                  <a:rPr lang="en-US" sz="2400" b="1" dirty="0">
                    <a:sym typeface="Symbol"/>
                  </a:rPr>
                  <a:t>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/>
                  <a:t>q )</a:t>
                </a:r>
              </a:p>
              <a:p>
                <a:pPr>
                  <a:buNone/>
                </a:pPr>
                <a:r>
                  <a:rPr lang="en-US" sz="2800" dirty="0"/>
                  <a:t>	</a:t>
                </a:r>
                <a:r>
                  <a:rPr lang="en-US" sz="2400" dirty="0"/>
                  <a:t>“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bisa</a:t>
                </a:r>
                <a:r>
                  <a:rPr lang="en-US" sz="2400" dirty="0"/>
                  <a:t> </a:t>
                </a:r>
                <a:r>
                  <a:rPr lang="en-US" sz="2400" i="1" dirty="0"/>
                  <a:t>log on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i="1" dirty="0"/>
                  <a:t>server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i="1" dirty="0"/>
                  <a:t>password </a:t>
                </a:r>
                <a:r>
                  <a:rPr lang="en-US" sz="2400" dirty="0"/>
                  <a:t>yang </a:t>
                </a:r>
                <a:r>
                  <a:rPr lang="en-US" sz="2400" dirty="0" err="1"/>
                  <a:t>sah</a:t>
                </a:r>
                <a:r>
                  <a:rPr lang="en-US" sz="2400" dirty="0"/>
                  <a:t>”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400" b="1" dirty="0" err="1"/>
                  <a:t>Kontraposisi</a:t>
                </a:r>
                <a:r>
                  <a:rPr lang="en-US" sz="2400" b="1" dirty="0"/>
                  <a:t> : 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/>
                  <a:t>q </a:t>
                </a:r>
                <a:r>
                  <a:rPr lang="en-US" sz="2400" b="1" dirty="0">
                    <a:sym typeface="Symbol"/>
                  </a:rPr>
                  <a:t>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b="1" dirty="0"/>
                  <a:t>p )</a:t>
                </a:r>
              </a:p>
              <a:p>
                <a:pPr>
                  <a:buNone/>
                </a:pPr>
                <a:r>
                  <a:rPr lang="en-US" sz="2800" dirty="0"/>
                  <a:t>	</a:t>
                </a:r>
                <a:r>
                  <a:rPr lang="en-US" sz="2400" dirty="0"/>
                  <a:t>“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i="1" dirty="0"/>
                  <a:t>password </a:t>
                </a:r>
                <a:r>
                  <a:rPr lang="en-US" sz="2400" dirty="0"/>
                  <a:t>yang </a:t>
                </a:r>
                <a:r>
                  <a:rPr lang="en-US" sz="2400" dirty="0" err="1"/>
                  <a:t>sah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bisa</a:t>
                </a:r>
                <a:r>
                  <a:rPr lang="en-US" sz="2400" dirty="0"/>
                  <a:t> </a:t>
                </a:r>
                <a:r>
                  <a:rPr lang="en-US" sz="2400" i="1" dirty="0"/>
                  <a:t>log on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i="1" dirty="0"/>
                  <a:t>server</a:t>
                </a:r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72953" y="1196752"/>
                <a:ext cx="5400600" cy="4351338"/>
              </a:xfrm>
              <a:blipFill>
                <a:blip r:embed="rId2"/>
                <a:stretch>
                  <a:fillRect l="-1467" t="-1681" r="-451" b="-1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4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</p:bldLst>
  </p:timing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8097</TotalTime>
  <Words>1529</Words>
  <Application>Microsoft Office PowerPoint</Application>
  <PresentationFormat>Widescreen</PresentationFormat>
  <Paragraphs>780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Comic Sans MS</vt:lpstr>
      <vt:lpstr>Franklin Gothic Heavy</vt:lpstr>
      <vt:lpstr>Myriad Pro</vt:lpstr>
      <vt:lpstr>Symbol</vt:lpstr>
      <vt:lpstr>Times New Roman</vt:lpstr>
      <vt:lpstr>Verdana</vt:lpstr>
      <vt:lpstr>Wingdings</vt:lpstr>
      <vt:lpstr>Theme TelU</vt:lpstr>
      <vt:lpstr>Logika</vt:lpstr>
      <vt:lpstr>Studi Kasus</vt:lpstr>
      <vt:lpstr>Preposisi/Pernyataan</vt:lpstr>
      <vt:lpstr>Bukan Preposisi</vt:lpstr>
      <vt:lpstr>Kombinasi Preposisi</vt:lpstr>
      <vt:lpstr>Proposisi Bersyarat  (Kondisional atau Implikasi)</vt:lpstr>
      <vt:lpstr>Proposisi Bersyarat  (Kondisional atau Implikasi)</vt:lpstr>
      <vt:lpstr>Varian Preposisi Bersyarat</vt:lpstr>
      <vt:lpstr>Varian Preposisi Bersyarat</vt:lpstr>
      <vt:lpstr>Tabel Kebenaran</vt:lpstr>
      <vt:lpstr>TABEL KEBENARAN  PERNYATAAN MAJEMUK</vt:lpstr>
      <vt:lpstr>TABEL KEBENARAN  PERNYATAAN MAJEMUK</vt:lpstr>
      <vt:lpstr>TAUTOLOGI, KONTRADIKSI, SATISFY</vt:lpstr>
      <vt:lpstr>Contoh Tautologi &amp; Kontradiksi</vt:lpstr>
      <vt:lpstr>Aplikasi Pada Rangkaian</vt:lpstr>
      <vt:lpstr>Latihan Soal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853</cp:revision>
  <dcterms:created xsi:type="dcterms:W3CDTF">2010-05-23T14:28:12Z</dcterms:created>
  <dcterms:modified xsi:type="dcterms:W3CDTF">2016-08-31T02:56:16Z</dcterms:modified>
</cp:coreProperties>
</file>