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sldIdLst>
    <p:sldId id="390" r:id="rId2"/>
    <p:sldId id="395" r:id="rId3"/>
    <p:sldId id="396" r:id="rId4"/>
    <p:sldId id="397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7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20" r:id="rId24"/>
    <p:sldId id="421" r:id="rId25"/>
    <p:sldId id="423" r:id="rId26"/>
    <p:sldId id="424" r:id="rId27"/>
    <p:sldId id="398" r:id="rId28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80" d="100"/>
          <a:sy n="80" d="100"/>
        </p:scale>
        <p:origin x="197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7" y="1738493"/>
            <a:ext cx="6468535" cy="1771473"/>
          </a:xfrm>
        </p:spPr>
        <p:txBody>
          <a:bodyPr anchor="b"/>
          <a:lstStyle>
            <a:lvl1pPr algn="r">
              <a:defRPr sz="45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7" y="3602038"/>
            <a:ext cx="5621867" cy="99254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4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7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9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7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3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0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7" y="191915"/>
            <a:ext cx="9584267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9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7" y="6356354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Relasi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28" y="6162848"/>
            <a:ext cx="4572000" cy="6505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b="1" kern="0" dirty="0">
                <a:solidFill>
                  <a:schemeClr val="bg1"/>
                </a:solidFill>
              </a:rPr>
              <a:t>Email	: </a:t>
            </a:r>
            <a:r>
              <a:rPr lang="en-US" altLang="en-US" sz="1350" b="1" kern="0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sz="1350" b="1" kern="0" dirty="0">
              <a:solidFill>
                <a:schemeClr val="bg1"/>
              </a:solidFill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b="1" kern="0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b="1" kern="0" dirty="0" err="1">
                <a:solidFill>
                  <a:schemeClr val="bg1"/>
                </a:solidFill>
              </a:rPr>
              <a:t>Hp</a:t>
            </a:r>
            <a:r>
              <a:rPr lang="en-US" altLang="en-US" sz="1350" b="1" kern="0" dirty="0">
                <a:solidFill>
                  <a:schemeClr val="bg1"/>
                </a:solidFill>
              </a:rPr>
              <a:t>/WA	: 081394322043	</a:t>
            </a:r>
            <a:endParaRPr lang="en-ID" sz="1350" kern="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89334" y="3549073"/>
            <a:ext cx="344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Semester </a:t>
            </a:r>
            <a:r>
              <a:rPr lang="en-US" altLang="en-US" b="1" dirty="0" err="1">
                <a:solidFill>
                  <a:schemeClr val="bg1"/>
                </a:solidFill>
              </a:rPr>
              <a:t>Ganjil</a:t>
            </a:r>
            <a:r>
              <a:rPr lang="en-US" altLang="en-US" b="1" dirty="0">
                <a:solidFill>
                  <a:schemeClr val="bg1"/>
                </a:solidFill>
              </a:rPr>
              <a:t> TA 2016-2017</a:t>
            </a:r>
          </a:p>
        </p:txBody>
      </p:sp>
    </p:spTree>
    <p:extLst>
      <p:ext uri="{BB962C8B-B14F-4D97-AF65-F5344CB8AC3E}">
        <p14:creationId xmlns:p14="http://schemas.microsoft.com/office/powerpoint/2010/main" val="104315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Representasi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endParaRPr lang="en-US" b="1" dirty="0"/>
          </a:p>
          <a:p>
            <a:pPr>
              <a:buFont typeface="Arial" charset="0"/>
              <a:buNone/>
            </a:pPr>
            <a:r>
              <a:rPr lang="en-US" dirty="0"/>
              <a:t>	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endParaRPr lang="en-US" b="1" dirty="0"/>
          </a:p>
          <a:p>
            <a:pPr>
              <a:buFont typeface="Arial" charset="0"/>
              <a:buNone/>
            </a:pPr>
            <a:endParaRPr lang="en-US" b="1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95375"/>
              </p:ext>
            </p:extLst>
          </p:nvPr>
        </p:nvGraphicFramePr>
        <p:xfrm>
          <a:off x="4952603" y="3140968"/>
          <a:ext cx="1400184" cy="2786080"/>
        </p:xfrm>
        <a:graphic>
          <a:graphicData uri="http://schemas.openxmlformats.org/drawingml/2006/table">
            <a:tbl>
              <a:tblPr/>
              <a:tblGrid>
                <a:gridCol w="700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P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Q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37" name="Rectangle 5"/>
          <p:cNvSpPr>
            <a:spLocks noChangeArrowheads="1"/>
          </p:cNvSpPr>
          <p:nvPr/>
        </p:nvSpPr>
        <p:spPr bwMode="auto">
          <a:xfrm>
            <a:off x="870572" y="3718126"/>
            <a:ext cx="335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 = {(2, 2), (2, 4), (4, 4), (2, 8),   </a:t>
            </a:r>
          </a:p>
          <a:p>
            <a:pPr>
              <a:buFont typeface="Arial" charset="0"/>
              <a:buNone/>
            </a:pPr>
            <a:r>
              <a:rPr lang="en-US" dirty="0"/>
              <a:t>         (4, 8), (3, 9), (3, 15)}</a:t>
            </a:r>
          </a:p>
        </p:txBody>
      </p:sp>
      <p:sp>
        <p:nvSpPr>
          <p:cNvPr id="20538" name="Rectangle 6"/>
          <p:cNvSpPr>
            <a:spLocks noChangeArrowheads="1"/>
          </p:cNvSpPr>
          <p:nvPr/>
        </p:nvSpPr>
        <p:spPr bwMode="auto">
          <a:xfrm>
            <a:off x="4727848" y="2250394"/>
            <a:ext cx="3973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= {(2, 2), (2, 4), (2, 8), (3, 3), (3, 9)}</a:t>
            </a:r>
          </a:p>
        </p:txBody>
      </p:sp>
      <p:cxnSp>
        <p:nvCxnSpPr>
          <p:cNvPr id="8" name="Shape 7"/>
          <p:cNvCxnSpPr>
            <a:stCxn id="20537" idx="0"/>
          </p:cNvCxnSpPr>
          <p:nvPr/>
        </p:nvCxnSpPr>
        <p:spPr>
          <a:xfrm rot="16200000" flipH="1">
            <a:off x="3410966" y="2856514"/>
            <a:ext cx="571506" cy="2294733"/>
          </a:xfrm>
          <a:prstGeom prst="curvedConnector4">
            <a:avLst>
              <a:gd name="adj1" fmla="val -40000"/>
              <a:gd name="adj2" fmla="val 8657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endCxn id="9" idx="1"/>
          </p:cNvCxnSpPr>
          <p:nvPr/>
        </p:nvCxnSpPr>
        <p:spPr>
          <a:xfrm rot="16200000" flipH="1">
            <a:off x="6780190" y="2853713"/>
            <a:ext cx="1943989" cy="1584175"/>
          </a:xfrm>
          <a:prstGeom prst="curved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544272" y="3573016"/>
          <a:ext cx="1400184" cy="2089560"/>
        </p:xfrm>
        <a:graphic>
          <a:graphicData uri="http://schemas.openxmlformats.org/drawingml/2006/table">
            <a:tbl>
              <a:tblPr/>
              <a:tblGrid>
                <a:gridCol w="700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537" grpId="0"/>
      <p:bldP spid="205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b="1" dirty="0" err="1"/>
              <a:t>Representasi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Matriks</a:t>
            </a:r>
            <a:endParaRPr lang="en-US" b="1" dirty="0"/>
          </a:p>
          <a:p>
            <a:pPr>
              <a:defRPr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m</a:t>
            </a:r>
            <a:r>
              <a:rPr lang="en-US" dirty="0"/>
              <a:t>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}. </a:t>
            </a:r>
          </a:p>
          <a:p>
            <a:pPr>
              <a:defRPr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i="1" dirty="0"/>
              <a:t>	M</a:t>
            </a:r>
            <a:r>
              <a:rPr lang="en-US" dirty="0"/>
              <a:t> = [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dirty="0"/>
              <a:t>]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r>
              <a:rPr lang="en-US" sz="2800" i="1" dirty="0"/>
              <a:t>R</a:t>
            </a:r>
            <a:r>
              <a:rPr lang="en-US" sz="2800" dirty="0"/>
              <a:t>  = {(2, 2), (2, 4), (4, 4), (2, 8), (4, 8), (3, 9), (3, 15)}</a:t>
            </a:r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 </a:t>
            </a:r>
            <a:r>
              <a:rPr lang="en-US" dirty="0" err="1"/>
              <a:t>ke</a:t>
            </a:r>
            <a:r>
              <a:rPr lang="en-US" dirty="0"/>
              <a:t> Q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{2, 3, 4} </a:t>
            </a:r>
            <a:r>
              <a:rPr lang="en-US" dirty="0" err="1"/>
              <a:t>dan</a:t>
            </a:r>
            <a:r>
              <a:rPr lang="en-US" dirty="0"/>
              <a:t>    </a:t>
            </a:r>
            <a:r>
              <a:rPr lang="en-US" i="1" dirty="0"/>
              <a:t>Q</a:t>
            </a:r>
            <a:r>
              <a:rPr lang="en-US" dirty="0"/>
              <a:t> = {2, 4, 8, 9, 15}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r>
              <a:rPr lang="en-US" dirty="0"/>
              <a:t>                                       </a:t>
            </a: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3359696" y="2420888"/>
            <a:ext cx="4680520" cy="1152128"/>
          </a:xfrm>
          <a:prstGeom prst="rect">
            <a:avLst/>
          </a:prstGeom>
        </p:spPr>
      </p:pic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01129"/>
              </p:ext>
            </p:extLst>
          </p:nvPr>
        </p:nvGraphicFramePr>
        <p:xfrm>
          <a:off x="3863752" y="4875441"/>
          <a:ext cx="2251596" cy="141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1130040" imgH="711000" progId="">
                  <p:embed/>
                </p:oleObj>
              </mc:Choice>
              <mc:Fallback>
                <p:oleObj name="Equation" r:id="rId4" imgW="1130040" imgH="711000" progId="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752" y="4875441"/>
                        <a:ext cx="2251596" cy="14128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03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/>
              <a:t> </a:t>
            </a:r>
            <a:r>
              <a:rPr lang="en-US" b="1" dirty="0" err="1"/>
              <a:t>Representasi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Graf </a:t>
            </a:r>
            <a:r>
              <a:rPr lang="en-US" b="1" dirty="0" err="1"/>
              <a:t>Berarah</a:t>
            </a:r>
            <a:endParaRPr lang="en-US" b="1" dirty="0"/>
          </a:p>
          <a:p>
            <a:pPr algn="just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graf</a:t>
            </a:r>
            <a:r>
              <a:rPr lang="en-US" b="1" dirty="0"/>
              <a:t> </a:t>
            </a:r>
            <a:r>
              <a:rPr lang="en-US" b="1" dirty="0" err="1"/>
              <a:t>berarah</a:t>
            </a:r>
            <a:r>
              <a:rPr lang="en-US" dirty="0"/>
              <a:t> (</a:t>
            </a:r>
            <a:r>
              <a:rPr lang="en-US" i="1" dirty="0"/>
              <a:t>directed graph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digraph</a:t>
            </a:r>
            <a:r>
              <a:rPr lang="en-US" dirty="0"/>
              <a:t>) 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Graf </a:t>
            </a:r>
            <a:r>
              <a:rPr lang="en-US" b="1" dirty="0" err="1">
                <a:solidFill>
                  <a:srgbClr val="FF0000"/>
                </a:solidFill>
              </a:rPr>
              <a:t>berarah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didefinisikan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merepresentasikan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relasi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suatu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himpunan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himpunan</a:t>
            </a:r>
            <a:r>
              <a:rPr lang="en-US" b="1" dirty="0">
                <a:solidFill>
                  <a:srgbClr val="FF0000"/>
                </a:solidFill>
              </a:rPr>
              <a:t> lain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Contoh</a:t>
            </a:r>
            <a:endParaRPr lang="en-US" dirty="0"/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a),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), 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),(</a:t>
            </a:r>
            <a:r>
              <a:rPr lang="en-US" i="1" dirty="0" err="1"/>
              <a:t>d,d</a:t>
            </a:r>
            <a:r>
              <a:rPr lang="en-US" dirty="0"/>
              <a:t>)} </a:t>
            </a:r>
          </a:p>
          <a:p>
            <a:r>
              <a:rPr lang="en-US" dirty="0"/>
              <a:t>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}. </a:t>
            </a:r>
          </a:p>
          <a:p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berarah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algn="just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547358" y="4066610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47358" y="5423932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262002" y="5495370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262002" y="4066610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4417" y="3767588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7042016" y="5209619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542478" y="3709421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542478" y="5209619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</p:txBody>
      </p:sp>
      <p:cxnSp>
        <p:nvCxnSpPr>
          <p:cNvPr id="12" name="Shape 13"/>
          <p:cNvCxnSpPr>
            <a:stCxn id="4" idx="4"/>
            <a:endCxn id="4" idx="0"/>
          </p:cNvCxnSpPr>
          <p:nvPr/>
        </p:nvCxnSpPr>
        <p:spPr>
          <a:xfrm rot="5400000" flipH="1">
            <a:off x="7547358" y="4102329"/>
            <a:ext cx="71438" cy="1588"/>
          </a:xfrm>
          <a:prstGeom prst="curvedConnector5">
            <a:avLst>
              <a:gd name="adj1" fmla="val -319998"/>
              <a:gd name="adj2" fmla="val 16644773"/>
              <a:gd name="adj3" fmla="val 41999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4" idx="7"/>
            <a:endCxn id="7" idx="0"/>
          </p:cNvCxnSpPr>
          <p:nvPr/>
        </p:nvCxnSpPr>
        <p:spPr>
          <a:xfrm rot="5400000" flipH="1" flipV="1">
            <a:off x="8947796" y="2727149"/>
            <a:ext cx="10462" cy="2689387"/>
          </a:xfrm>
          <a:prstGeom prst="curvedConnector3">
            <a:avLst>
              <a:gd name="adj1" fmla="val 2285051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7" idx="5"/>
            <a:endCxn id="4" idx="5"/>
          </p:cNvCxnSpPr>
          <p:nvPr/>
        </p:nvCxnSpPr>
        <p:spPr>
          <a:xfrm rot="5400000">
            <a:off x="8965656" y="2770264"/>
            <a:ext cx="1588" cy="2714644"/>
          </a:xfrm>
          <a:prstGeom prst="curvedConnector3">
            <a:avLst>
              <a:gd name="adj1" fmla="val 15054282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5" idx="0"/>
          </p:cNvCxnSpPr>
          <p:nvPr/>
        </p:nvCxnSpPr>
        <p:spPr>
          <a:xfrm rot="16200000" flipH="1" flipV="1">
            <a:off x="8254341" y="3405809"/>
            <a:ext cx="1346860" cy="2689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5"/>
            <a:endCxn id="6" idx="7"/>
          </p:cNvCxnSpPr>
          <p:nvPr/>
        </p:nvCxnSpPr>
        <p:spPr>
          <a:xfrm rot="5400000">
            <a:off x="9633855" y="4816709"/>
            <a:ext cx="1378246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4" idx="4"/>
          </p:cNvCxnSpPr>
          <p:nvPr/>
        </p:nvCxnSpPr>
        <p:spPr>
          <a:xfrm rot="5400000" flipH="1" flipV="1">
            <a:off x="6897018" y="4798850"/>
            <a:ext cx="1346860" cy="252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4"/>
          </p:cNvCxnSpPr>
          <p:nvPr/>
        </p:nvCxnSpPr>
        <p:spPr>
          <a:xfrm rot="16200000" flipH="1">
            <a:off x="8886820" y="4155908"/>
            <a:ext cx="81900" cy="2739901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34"/>
          <p:cNvCxnSpPr>
            <a:stCxn id="6" idx="5"/>
            <a:endCxn id="7" idx="1"/>
          </p:cNvCxnSpPr>
          <p:nvPr/>
        </p:nvCxnSpPr>
        <p:spPr>
          <a:xfrm rot="5400000" flipH="1">
            <a:off x="9558084" y="4791452"/>
            <a:ext cx="1479274" cy="50514"/>
          </a:xfrm>
          <a:prstGeom prst="curvedConnector5">
            <a:avLst>
              <a:gd name="adj1" fmla="val -15454"/>
              <a:gd name="adj2" fmla="val 573259"/>
              <a:gd name="adj3" fmla="val 115454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36"/>
          <p:cNvCxnSpPr>
            <a:stCxn id="6" idx="3"/>
            <a:endCxn id="6" idx="7"/>
          </p:cNvCxnSpPr>
          <p:nvPr/>
        </p:nvCxnSpPr>
        <p:spPr>
          <a:xfrm rot="5400000" flipH="1" flipV="1">
            <a:off x="10272464" y="5505832"/>
            <a:ext cx="50514" cy="50514"/>
          </a:xfrm>
          <a:prstGeom prst="curvedConnector5">
            <a:avLst>
              <a:gd name="adj1" fmla="val -452548"/>
              <a:gd name="adj2" fmla="val 573259"/>
              <a:gd name="adj3" fmla="val 55254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4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err="1"/>
              <a:t>Invers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dilambangkan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baseline="30000" dirty="0"/>
              <a:t>–1</a:t>
            </a:r>
            <a:r>
              <a:rPr lang="en-US" sz="2800" dirty="0"/>
              <a:t>,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yang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:</a:t>
            </a:r>
          </a:p>
          <a:p>
            <a:pPr algn="just">
              <a:buFont typeface="Arial" charset="0"/>
              <a:buNone/>
            </a:pPr>
            <a:r>
              <a:rPr lang="en-US" sz="2800" i="1" dirty="0"/>
              <a:t>			R</a:t>
            </a:r>
            <a:r>
              <a:rPr lang="en-US" sz="2800" baseline="30000" dirty="0"/>
              <a:t>–1</a:t>
            </a:r>
            <a:r>
              <a:rPr lang="en-US" sz="2800" dirty="0"/>
              <a:t> = {(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) |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}</a:t>
            </a:r>
          </a:p>
          <a:p>
            <a:pPr algn="just"/>
            <a:r>
              <a:rPr lang="en-US" sz="2800" dirty="0" err="1"/>
              <a:t>Jika</a:t>
            </a:r>
            <a:r>
              <a:rPr lang="en-US" sz="2800" i="1" dirty="0"/>
              <a:t> R</a:t>
            </a:r>
            <a:r>
              <a:rPr lang="en-US" sz="2800" dirty="0"/>
              <a:t>  = {(2, 2),(2, 4),(4, 4),(2, 8),(4, 8),(3, 9), (3, 15)} </a:t>
            </a:r>
            <a:r>
              <a:rPr lang="en-US" sz="2800" dirty="0" err="1"/>
              <a:t>maka</a:t>
            </a:r>
            <a:endParaRPr lang="en-US" sz="2800" dirty="0"/>
          </a:p>
          <a:p>
            <a:pPr algn="just"/>
            <a:r>
              <a:rPr lang="en-US" sz="2800" i="1" dirty="0"/>
              <a:t>R</a:t>
            </a:r>
            <a:r>
              <a:rPr lang="en-US" sz="2800" baseline="30000" dirty="0"/>
              <a:t>–1</a:t>
            </a:r>
            <a:r>
              <a:rPr lang="en-US" sz="2800" dirty="0"/>
              <a:t> = {(2,2),(4,2),(4,4),(8,2),(8,4),(9,3),(15,3)}</a:t>
            </a:r>
          </a:p>
          <a:p>
            <a:pPr lvl="1" algn="just">
              <a:buNone/>
            </a:pPr>
            <a:endParaRPr lang="en-US" sz="24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75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Matriks</a:t>
            </a:r>
            <a:endParaRPr lang="en-US" sz="4000" dirty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M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</a:p>
          <a:p>
            <a:pPr algn="just"/>
            <a:endParaRPr lang="en-US" sz="2800" i="1" dirty="0"/>
          </a:p>
          <a:p>
            <a:pPr algn="just"/>
            <a:endParaRPr lang="en-US" sz="2800" i="1" dirty="0"/>
          </a:p>
          <a:p>
            <a:pPr algn="just"/>
            <a:endParaRPr lang="en-US" sz="2800" i="1" dirty="0"/>
          </a:p>
          <a:p>
            <a:pPr algn="just"/>
            <a:endParaRPr lang="en-US" sz="2800" i="1" dirty="0"/>
          </a:p>
          <a:p>
            <a:pPr algn="just"/>
            <a:r>
              <a:rPr lang="en-US" sz="2800" dirty="0" err="1"/>
              <a:t>Matriks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baseline="30000" dirty="0"/>
              <a:t>–1</a:t>
            </a:r>
            <a:r>
              <a:rPr lang="en-US" sz="2800" dirty="0"/>
              <a:t>,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,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i="1" dirty="0"/>
              <a:t>transpose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i="1" dirty="0"/>
              <a:t>M</a:t>
            </a:r>
          </a:p>
          <a:p>
            <a:pPr algn="just">
              <a:buFont typeface="Arial" charset="0"/>
              <a:buNone/>
            </a:pPr>
            <a:endParaRPr lang="en-US" sz="2800" i="1" dirty="0"/>
          </a:p>
          <a:p>
            <a:pPr algn="just">
              <a:buFont typeface="Arial" charset="0"/>
              <a:buNone/>
            </a:pPr>
            <a:endParaRPr lang="en-US" sz="2800" i="1" dirty="0"/>
          </a:p>
          <a:p>
            <a:pPr algn="just">
              <a:buFont typeface="Arial" charset="0"/>
              <a:buNone/>
            </a:pPr>
            <a:endParaRPr lang="en-US" sz="2800" dirty="0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4639"/>
              </p:ext>
            </p:extLst>
          </p:nvPr>
        </p:nvGraphicFramePr>
        <p:xfrm>
          <a:off x="4626732" y="1844824"/>
          <a:ext cx="2571768" cy="127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434960" imgH="711000" progId="">
                  <p:embed/>
                </p:oleObj>
              </mc:Choice>
              <mc:Fallback>
                <p:oleObj name="Equation" r:id="rId3" imgW="1434960" imgH="711000" progId="">
                  <p:embed/>
                  <p:pic>
                    <p:nvPicPr>
                      <p:cNvPr id="819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732" y="1844824"/>
                        <a:ext cx="2571768" cy="127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075841"/>
              </p:ext>
            </p:extLst>
          </p:nvPr>
        </p:nvGraphicFramePr>
        <p:xfrm>
          <a:off x="7055658" y="4062059"/>
          <a:ext cx="2214552" cy="1864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1358640" imgH="1143000" progId="">
                  <p:embed/>
                </p:oleObj>
              </mc:Choice>
              <mc:Fallback>
                <p:oleObj name="Equation" r:id="rId5" imgW="1358640" imgH="1143000" progId="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5658" y="4062059"/>
                        <a:ext cx="2214552" cy="18645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84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1.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3, 4, 5, 6, 7} , B = {4,5,6,7,8,9} </a:t>
            </a:r>
          </a:p>
          <a:p>
            <a:pPr marL="0" indent="0">
              <a:buNone/>
              <a:defRPr/>
            </a:pPr>
            <a:r>
              <a:rPr lang="en-US" sz="2800" dirty="0"/>
              <a:t>   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R </a:t>
            </a:r>
            <a:r>
              <a:rPr lang="en-US" sz="2800" dirty="0" err="1"/>
              <a:t>dari</a:t>
            </a:r>
            <a:r>
              <a:rPr lang="en-US" sz="2800" dirty="0"/>
              <a:t> A </a:t>
            </a:r>
            <a:r>
              <a:rPr lang="en-US" sz="2800" dirty="0" err="1"/>
              <a:t>ke</a:t>
            </a:r>
            <a:r>
              <a:rPr lang="en-US" sz="2800" dirty="0"/>
              <a:t> B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</a:p>
          <a:p>
            <a:pPr marL="514350" indent="-514350">
              <a:buNone/>
              <a:defRPr/>
            </a:pPr>
            <a:r>
              <a:rPr lang="en-US" sz="2800" dirty="0"/>
              <a:t>	R = {(1,5),(4,5),(1,4),(4,6),(3,7),(7,6)}</a:t>
            </a:r>
          </a:p>
          <a:p>
            <a:pPr>
              <a:buFont typeface="Arial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Carilah</a:t>
            </a:r>
            <a:r>
              <a:rPr lang="en-US" sz="2800" dirty="0"/>
              <a:t>: Domain, Range,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invers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R</a:t>
            </a:r>
            <a:endParaRPr lang="en-US" sz="2800" baseline="30000" dirty="0"/>
          </a:p>
          <a:p>
            <a:pPr>
              <a:buFont typeface="Arial" charset="0"/>
              <a:buNone/>
              <a:defRPr/>
            </a:pPr>
            <a:r>
              <a:rPr lang="en-US" sz="2800" dirty="0"/>
              <a:t>2. </a:t>
            </a:r>
            <a:r>
              <a:rPr lang="en-US" sz="2800" dirty="0" err="1"/>
              <a:t>Suatu</a:t>
            </a:r>
            <a:r>
              <a:rPr lang="en-US" sz="2800" dirty="0"/>
              <a:t> 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 </a:t>
            </a:r>
            <a:r>
              <a:rPr lang="en-US" sz="2800" dirty="0" err="1"/>
              <a:t>dari</a:t>
            </a:r>
            <a:r>
              <a:rPr lang="en-US" sz="2800" dirty="0"/>
              <a:t>  </a:t>
            </a:r>
            <a:r>
              <a:rPr lang="en-US" sz="2800" dirty="0" err="1"/>
              <a:t>himpunan</a:t>
            </a:r>
            <a:r>
              <a:rPr lang="en-US" sz="2800" dirty="0"/>
              <a:t>	</a:t>
            </a:r>
            <a:r>
              <a:rPr lang="en-US" sz="2800" i="1" dirty="0"/>
              <a:t>A</a:t>
            </a:r>
            <a:r>
              <a:rPr lang="en-US" sz="2800" dirty="0"/>
              <a:t> = {1, 2,  3, 4} 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= {1, 3, 5}, yang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“</a:t>
            </a:r>
            <a:r>
              <a:rPr lang="en-US" sz="2800" i="1" dirty="0"/>
              <a:t>x </a:t>
            </a: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kecil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y</a:t>
            </a:r>
            <a:r>
              <a:rPr lang="en-US" sz="2800" dirty="0"/>
              <a:t>”</a:t>
            </a:r>
          </a:p>
          <a:p>
            <a:pPr lvl="1">
              <a:defRPr/>
            </a:pP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.</a:t>
            </a:r>
          </a:p>
          <a:p>
            <a:pPr lvl="1">
              <a:defRPr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invers </a:t>
            </a:r>
            <a:r>
              <a:rPr lang="en-US" sz="2400" dirty="0" err="1"/>
              <a:t>dari</a:t>
            </a:r>
            <a:r>
              <a:rPr lang="en-US" sz="2400" dirty="0"/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142986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/>
              <a:t>3.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i="1" dirty="0"/>
              <a:t>x </a:t>
            </a:r>
            <a:r>
              <a:rPr lang="en-US" i="1" dirty="0" err="1"/>
              <a:t>habis</a:t>
            </a:r>
            <a:r>
              <a:rPr lang="en-US" i="1" dirty="0"/>
              <a:t> </a:t>
            </a:r>
            <a:r>
              <a:rPr lang="en-US" i="1" dirty="0" err="1"/>
              <a:t>membagi</a:t>
            </a:r>
            <a:r>
              <a:rPr lang="en-US" i="1" dirty="0"/>
              <a:t> </a:t>
            </a:r>
            <a:r>
              <a:rPr lang="en-US" i="1" dirty="0" err="1"/>
              <a:t>y</a:t>
            </a:r>
            <a:r>
              <a:rPr lang="en-US" dirty="0" err="1"/>
              <a:t>”dari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= {2,3, 4, 5}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dirty="0"/>
              <a:t> = {3, 6, 7, 10}</a:t>
            </a:r>
          </a:p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endParaRPr lang="en-US" dirty="0"/>
          </a:p>
          <a:p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</a:p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invers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</a:p>
          <a:p>
            <a:endParaRPr lang="en-US" i="1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sz="4000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</a:p>
          <a:p>
            <a:pPr>
              <a:buFont typeface="Arial" charset="0"/>
              <a:buNone/>
            </a:pPr>
            <a:r>
              <a:rPr lang="en-US" dirty="0"/>
              <a:t>1. </a:t>
            </a:r>
            <a:r>
              <a:rPr lang="en-US" b="1" dirty="0" err="1"/>
              <a:t>Refleksif</a:t>
            </a:r>
            <a:r>
              <a:rPr lang="en-US" dirty="0"/>
              <a:t> (</a:t>
            </a:r>
            <a:r>
              <a:rPr lang="en-US" i="1" dirty="0"/>
              <a:t>reflexive</a:t>
            </a:r>
            <a:r>
              <a:rPr lang="en-US" dirty="0"/>
              <a:t>)</a:t>
            </a:r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 err="1"/>
              <a:t>ada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	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29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3, 4},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</a:p>
          <a:p>
            <a:pPr algn="just"/>
            <a:r>
              <a:rPr lang="en-US" sz="2800" i="1" dirty="0"/>
              <a:t>R</a:t>
            </a:r>
            <a:r>
              <a:rPr lang="en-US" sz="2800" i="1" baseline="-25000" dirty="0"/>
              <a:t>1</a:t>
            </a:r>
            <a:r>
              <a:rPr lang="en-US" sz="2800" dirty="0"/>
              <a:t> = {(1, 1), (1, 3), (2, 1), (2, 2), (3, 3), (4, 2), (4, 3), (4, 4) } </a:t>
            </a:r>
          </a:p>
          <a:p>
            <a:pPr algn="just"/>
            <a:r>
              <a:rPr lang="en-US" sz="2800" dirty="0" err="1"/>
              <a:t>Relasi</a:t>
            </a:r>
            <a:r>
              <a:rPr lang="en-US" sz="2800" dirty="0"/>
              <a:t> R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refleksif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yang </a:t>
            </a:r>
            <a:r>
              <a:rPr lang="en-US" sz="2800" dirty="0" err="1"/>
              <a:t>berbentuk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), </a:t>
            </a:r>
            <a:r>
              <a:rPr lang="en-US" sz="2800" dirty="0" err="1"/>
              <a:t>yaitu</a:t>
            </a:r>
            <a:r>
              <a:rPr lang="en-US" sz="2800" dirty="0"/>
              <a:t>:     (1, 1), (2, 2), (3, 3), </a:t>
            </a:r>
            <a:r>
              <a:rPr lang="en-US" sz="2800" dirty="0" err="1"/>
              <a:t>dan</a:t>
            </a:r>
            <a:r>
              <a:rPr lang="en-US" sz="2800" dirty="0"/>
              <a:t> (4, 4).</a:t>
            </a:r>
          </a:p>
          <a:p>
            <a:pPr algn="just"/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i="1" baseline="-25000" dirty="0"/>
              <a:t>2</a:t>
            </a:r>
            <a:r>
              <a:rPr lang="en-US" sz="2800" dirty="0"/>
              <a:t> = {(1, 1), (2, 2), (2, 3), (4, 2), (4, 3), (4, 4) } </a:t>
            </a:r>
            <a:r>
              <a:rPr lang="en-US" sz="2800" dirty="0" err="1"/>
              <a:t>tidak</a:t>
            </a:r>
            <a:r>
              <a:rPr lang="en-US" sz="2800" dirty="0"/>
              <a:t> 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refleksif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refleksif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(3, 3) </a:t>
            </a:r>
            <a:r>
              <a:rPr lang="en-US" sz="2800" dirty="0">
                <a:sym typeface="Symbol" pitchFamily="18" charset="2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i="1" baseline="-25000" dirty="0"/>
              <a:t>2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289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Ciri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Yang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Bersifat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Refleksif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>
                <a:solidFill>
                  <a:srgbClr val="FF0000"/>
                </a:solidFill>
              </a:rPr>
              <a:t>elemen</a:t>
            </a:r>
            <a:r>
              <a:rPr lang="en-US" dirty="0">
                <a:solidFill>
                  <a:srgbClr val="FF0000"/>
                </a:solidFill>
              </a:rPr>
              <a:t> diagonal </a:t>
            </a:r>
            <a:r>
              <a:rPr lang="en-US" dirty="0" err="1">
                <a:solidFill>
                  <a:srgbClr val="FF0000"/>
                </a:solidFill>
              </a:rPr>
              <a:t>utamanya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bernilai</a:t>
            </a:r>
            <a:r>
              <a:rPr lang="en-US" dirty="0">
                <a:solidFill>
                  <a:srgbClr val="FF0000"/>
                </a:solidFill>
              </a:rPr>
              <a:t> 1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ii</a:t>
            </a:r>
            <a:r>
              <a:rPr lang="en-US" dirty="0"/>
              <a:t> = 1,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= 1, 2, …, </a:t>
            </a:r>
            <a:r>
              <a:rPr lang="en-US" i="1" dirty="0"/>
              <a:t>n</a:t>
            </a:r>
            <a:r>
              <a:rPr lang="en-US" dirty="0"/>
              <a:t>,</a:t>
            </a:r>
          </a:p>
          <a:p>
            <a:pPr algn="just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181908"/>
              </p:ext>
            </p:extLst>
          </p:nvPr>
        </p:nvGraphicFramePr>
        <p:xfrm>
          <a:off x="3475390" y="2132856"/>
          <a:ext cx="2643187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511300" imgH="1498600" progId="">
                  <p:embed/>
                </p:oleObj>
              </mc:Choice>
              <mc:Fallback>
                <p:oleObj name="Equation" r:id="rId3" imgW="1511300" imgH="1498600" progId="">
                  <p:embed/>
                  <p:pic>
                    <p:nvPicPr>
                      <p:cNvPr id="512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390" y="2132856"/>
                        <a:ext cx="2643187" cy="260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9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mendengar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endParaRPr lang="en-US" sz="2800" dirty="0"/>
          </a:p>
          <a:p>
            <a:pPr algn="just"/>
            <a:r>
              <a:rPr lang="en-US" sz="2800" dirty="0"/>
              <a:t>Heru </a:t>
            </a:r>
            <a:r>
              <a:rPr lang="en-US" sz="2800" dirty="0" err="1"/>
              <a:t>Nugroho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di Program </a:t>
            </a:r>
            <a:r>
              <a:rPr lang="en-US" sz="2800" dirty="0" err="1"/>
              <a:t>Studi</a:t>
            </a:r>
            <a:r>
              <a:rPr lang="en-US" sz="2800" dirty="0"/>
              <a:t> D3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endParaRPr lang="en-US" sz="2800" dirty="0"/>
          </a:p>
          <a:p>
            <a:pPr algn="just"/>
            <a:r>
              <a:rPr lang="en-US" sz="2800" dirty="0" err="1"/>
              <a:t>Hanung</a:t>
            </a:r>
            <a:r>
              <a:rPr lang="en-US" sz="2800" dirty="0"/>
              <a:t> </a:t>
            </a:r>
            <a:r>
              <a:rPr lang="en-US" sz="2800" dirty="0" err="1"/>
              <a:t>Nintido</a:t>
            </a:r>
            <a:r>
              <a:rPr lang="en-US" sz="2800" dirty="0"/>
              <a:t> </a:t>
            </a:r>
            <a:r>
              <a:rPr lang="en-US" sz="2800" dirty="0" err="1"/>
              <a:t>Prasetyo</a:t>
            </a:r>
            <a:r>
              <a:rPr lang="en-US" sz="2800" dirty="0"/>
              <a:t> </a:t>
            </a:r>
            <a:r>
              <a:rPr lang="en-US" sz="2800" dirty="0" err="1"/>
              <a:t>tergabung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KK IT Governance</a:t>
            </a:r>
          </a:p>
          <a:p>
            <a:pPr algn="just"/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perwalalian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wali</a:t>
            </a:r>
            <a:r>
              <a:rPr lang="en-US" sz="2800" dirty="0"/>
              <a:t> </a:t>
            </a:r>
            <a:r>
              <a:rPr lang="en-US" sz="2800" dirty="0" err="1"/>
              <a:t>diawal</a:t>
            </a:r>
            <a:r>
              <a:rPr lang="en-US" sz="2800" dirty="0"/>
              <a:t> semester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744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Ciri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Yang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Bersifat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Refleksif</a:t>
            </a:r>
            <a:endParaRPr lang="en-US" sz="32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Graf </a:t>
            </a:r>
            <a:r>
              <a:rPr lang="en-US" dirty="0" err="1"/>
              <a:t>berarah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gelang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setiap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simpulnya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110578"/>
              </p:ext>
            </p:extLst>
          </p:nvPr>
        </p:nvGraphicFramePr>
        <p:xfrm>
          <a:off x="2927648" y="1916832"/>
          <a:ext cx="3929063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Visio" r:id="rId3" imgW="1793748" imgH="1312926" progId="Visio.Drawing.11">
                  <p:embed/>
                </p:oleObj>
              </mc:Choice>
              <mc:Fallback>
                <p:oleObj name="Visio" r:id="rId3" imgW="1793748" imgH="1312926" progId="Visio.Drawing.11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648" y="1916832"/>
                        <a:ext cx="3929063" cy="285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82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800" dirty="0"/>
              <a:t>2. </a:t>
            </a:r>
            <a:r>
              <a:rPr lang="en-US" sz="2800" b="1" dirty="0" err="1"/>
              <a:t>Menghantar</a:t>
            </a:r>
            <a:r>
              <a:rPr lang="en-US" sz="2800" dirty="0"/>
              <a:t> (</a:t>
            </a:r>
            <a:r>
              <a:rPr lang="en-US" sz="2800" i="1" dirty="0" err="1"/>
              <a:t>transiti</a:t>
            </a:r>
            <a:r>
              <a:rPr lang="id-ID" sz="2800" i="1" dirty="0"/>
              <a:t>f</a:t>
            </a:r>
            <a:r>
              <a:rPr lang="en-US" sz="2800" dirty="0"/>
              <a:t>)</a:t>
            </a:r>
          </a:p>
          <a:p>
            <a:pPr>
              <a:buFont typeface="Arial" charset="0"/>
              <a:buNone/>
            </a:pPr>
            <a:r>
              <a:rPr lang="en-US" sz="2800" dirty="0"/>
              <a:t>	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b="1" dirty="0" err="1"/>
              <a:t>transitif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:</a:t>
            </a:r>
          </a:p>
          <a:p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(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c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c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c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A 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yang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dikombinasikan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</a:t>
            </a:r>
            <a:r>
              <a:rPr lang="en-US" sz="2800" dirty="0" err="1"/>
              <a:t>terurut</a:t>
            </a:r>
            <a:r>
              <a:rPr lang="en-US" sz="2800" dirty="0"/>
              <a:t> yang </a:t>
            </a:r>
            <a:r>
              <a:rPr lang="en-US" sz="2800" dirty="0" err="1"/>
              <a:t>baru</a:t>
            </a:r>
            <a:endParaRPr lang="en-US" sz="2800" i="1" dirty="0"/>
          </a:p>
          <a:p>
            <a:pPr>
              <a:buFont typeface="Arial" charset="0"/>
              <a:buNone/>
            </a:pPr>
            <a:endParaRPr lang="en-US" sz="2800" b="1" dirty="0"/>
          </a:p>
          <a:p>
            <a:pPr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2800" i="1" dirty="0"/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92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3, 4}, </a:t>
            </a:r>
            <a:r>
              <a:rPr lang="en-US" sz="2800" dirty="0" err="1"/>
              <a:t>jika</a:t>
            </a:r>
            <a:r>
              <a:rPr lang="en-US" sz="2800" dirty="0"/>
              <a:t> R</a:t>
            </a:r>
            <a:r>
              <a:rPr lang="en-US" sz="2800" baseline="-25000" dirty="0"/>
              <a:t>1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didefiniskan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A, </a:t>
            </a: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</a:p>
          <a:p>
            <a:pPr lvl="0"/>
            <a:r>
              <a:rPr lang="en-US" sz="2800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= {(2, 1), (3, 1), (3, 2), (4, 1), (4, 2), (4, 3)}</a:t>
            </a:r>
          </a:p>
          <a:p>
            <a:pPr lvl="0"/>
            <a:r>
              <a:rPr lang="en-US" sz="2800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 = {(1, 1), (2, 3), (2, 4), (4, 2)} </a:t>
            </a:r>
          </a:p>
          <a:p>
            <a:pPr marL="0" indent="0">
              <a:buNone/>
            </a:pP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transitif</a:t>
            </a:r>
            <a:r>
              <a:rPr lang="en-US" sz="2800" dirty="0"/>
              <a:t>.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menunjukan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R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R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transitif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menkombinasikan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memastikan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kombinasi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R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R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280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= {(2, 1),(3, 1),(3, 2),(4, 1),(4, 2),(4, 3)}</a:t>
            </a:r>
          </a:p>
          <a:p>
            <a:pPr lvl="0" algn="just"/>
            <a:endParaRPr lang="en-US" sz="2000" dirty="0"/>
          </a:p>
          <a:p>
            <a:pPr lvl="0" algn="just"/>
            <a:endParaRPr lang="en-US" sz="2000" dirty="0"/>
          </a:p>
          <a:p>
            <a:pPr lvl="0" algn="just"/>
            <a:endParaRPr lang="en-US" sz="2000" dirty="0"/>
          </a:p>
          <a:p>
            <a:pPr lvl="0" algn="just"/>
            <a:endParaRPr lang="en-US" sz="2000" dirty="0"/>
          </a:p>
          <a:p>
            <a:pPr lvl="0" algn="just"/>
            <a:endParaRPr lang="en-US" sz="2000" dirty="0"/>
          </a:p>
          <a:p>
            <a:pPr lvl="0" algn="just"/>
            <a:endParaRPr lang="en-US" sz="2000" dirty="0"/>
          </a:p>
          <a:p>
            <a:pPr lvl="0" algn="just"/>
            <a:r>
              <a:rPr lang="en-US" sz="2000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 = {(1, 1), (2, 3), (2, 4), (4, 2)}</a:t>
            </a:r>
          </a:p>
          <a:p>
            <a:pPr algn="just"/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772" y="2131933"/>
            <a:ext cx="4810125" cy="2038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74084" y="1909129"/>
            <a:ext cx="2836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transitif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921" y="4729871"/>
            <a:ext cx="4810125" cy="10096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318567" y="4708945"/>
            <a:ext cx="2836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(2,2)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R2,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R2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transitif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368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en-US" sz="2400" b="1" dirty="0"/>
              <a:t>3. 	</a:t>
            </a:r>
            <a:r>
              <a:rPr lang="en-US" sz="2400" b="1" i="1" dirty="0" err="1"/>
              <a:t>S</a:t>
            </a:r>
            <a:r>
              <a:rPr lang="en-US" sz="2400" i="1" dirty="0" err="1"/>
              <a:t>imetris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simetris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{1, 2, 3, 4},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A:</a:t>
            </a:r>
          </a:p>
          <a:p>
            <a:pPr lvl="0"/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(1, 2),(2, 1),(2, 2), (2, 4), (4, 2), (4, 4) }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b="1" dirty="0" err="1"/>
              <a:t>Simetris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 err="1"/>
              <a:t>maka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(1,1)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(1,1)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; (1,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(2, 1)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endParaRPr lang="en-US" sz="2400" dirty="0"/>
          </a:p>
          <a:p>
            <a:pPr lvl="1"/>
            <a:r>
              <a:rPr lang="en-US" sz="2400" dirty="0"/>
              <a:t>(2, 1)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(1, 2)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; (2,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(2, 2)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(2, 4)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(4, 2)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; (4,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(2, 4)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(2, 3), (2, 4), (4, 2) }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setangkup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 err="1"/>
              <a:t>tetapi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</a:t>
            </a:r>
            <a:r>
              <a:rPr lang="en-US" sz="2400" i="1" dirty="0"/>
              <a:t>R</a:t>
            </a:r>
            <a:r>
              <a:rPr lang="en-US" sz="2400" dirty="0"/>
              <a:t>, (2, 3)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(3, 2) </a:t>
            </a:r>
            <a:r>
              <a:rPr lang="en-US" sz="2400" dirty="0">
                <a:sym typeface="Symbol" panose="05050102010706020507" pitchFamily="18" charset="2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63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dirty="0"/>
              <a:t>1. </a:t>
            </a:r>
            <a:r>
              <a:rPr lang="en-US" sz="2800" dirty="0" err="1"/>
              <a:t>Misalkan</a:t>
            </a:r>
            <a:r>
              <a:rPr lang="en-US" sz="2800" dirty="0"/>
              <a:t> W = {1, 2, 3, 4}. </a:t>
            </a:r>
            <a:r>
              <a:rPr lang="en-US" sz="2800" dirty="0" err="1"/>
              <a:t>Perhatikan</a:t>
            </a:r>
            <a:r>
              <a:rPr lang="en-US" sz="2800" dirty="0"/>
              <a:t> </a:t>
            </a:r>
            <a:r>
              <a:rPr lang="en-US" sz="2800" dirty="0" err="1"/>
              <a:t>relasi-relasi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W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:</a:t>
            </a:r>
          </a:p>
          <a:p>
            <a:r>
              <a:rPr lang="en-US" sz="2800" i="1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= {(1,1), (1,2)}</a:t>
            </a:r>
          </a:p>
          <a:p>
            <a:r>
              <a:rPr lang="en-US" sz="2800" i="1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 = {(1,1), (2,3), (4,1)}</a:t>
            </a:r>
          </a:p>
          <a:p>
            <a:r>
              <a:rPr lang="en-US" sz="2800" i="1" dirty="0"/>
              <a:t>R</a:t>
            </a:r>
            <a:r>
              <a:rPr lang="en-US" sz="2800" baseline="-25000" dirty="0"/>
              <a:t>3</a:t>
            </a:r>
            <a:r>
              <a:rPr lang="en-US" sz="2800" dirty="0"/>
              <a:t> = {(1,2), (2,4)}</a:t>
            </a:r>
          </a:p>
          <a:p>
            <a:r>
              <a:rPr lang="en-US" sz="2800" i="1" dirty="0"/>
              <a:t>R</a:t>
            </a:r>
            <a:r>
              <a:rPr lang="en-US" sz="2800" baseline="-25000" dirty="0"/>
              <a:t>4</a:t>
            </a:r>
            <a:r>
              <a:rPr lang="en-US" sz="2800" dirty="0"/>
              <a:t> = {(1,1), (2,2), (3,3), (3,4)}</a:t>
            </a:r>
          </a:p>
          <a:p>
            <a:r>
              <a:rPr lang="en-US" sz="2800" dirty="0" err="1"/>
              <a:t>Selidiki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(a) </a:t>
            </a:r>
            <a:r>
              <a:rPr lang="en-US" sz="2800" dirty="0" err="1"/>
              <a:t>refleksif</a:t>
            </a:r>
            <a:r>
              <a:rPr lang="en-US" sz="2800" dirty="0"/>
              <a:t> (b) </a:t>
            </a:r>
            <a:r>
              <a:rPr lang="en-US" sz="2800" dirty="0" err="1"/>
              <a:t>simetris</a:t>
            </a:r>
            <a:r>
              <a:rPr lang="en-US" sz="2800" dirty="0"/>
              <a:t> (c)</a:t>
            </a:r>
            <a:r>
              <a:rPr lang="en-US" sz="2800" dirty="0" err="1"/>
              <a:t>transitif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858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/>
              <a:t>2. </a:t>
            </a:r>
            <a:r>
              <a:rPr lang="en-US" dirty="0" err="1"/>
              <a:t>Misalkan</a:t>
            </a:r>
            <a:r>
              <a:rPr lang="en-US" dirty="0"/>
              <a:t> 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= {2,4,8,32} </a:t>
            </a:r>
            <a:r>
              <a:rPr lang="en-US" dirty="0" err="1"/>
              <a:t>dimana</a:t>
            </a:r>
            <a:r>
              <a:rPr lang="en-US" dirty="0"/>
              <a:t> R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“x </a:t>
            </a:r>
            <a:r>
              <a:rPr lang="en-US" dirty="0" err="1"/>
              <a:t>membagi</a:t>
            </a:r>
            <a:r>
              <a:rPr lang="en-US" dirty="0"/>
              <a:t> y”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  </a:t>
            </a:r>
            <a:r>
              <a:rPr lang="en-US" dirty="0" err="1"/>
              <a:t>anggota</a:t>
            </a:r>
            <a:r>
              <a:rPr lang="en-US" dirty="0"/>
              <a:t> A</a:t>
            </a:r>
          </a:p>
          <a:p>
            <a:r>
              <a:rPr lang="en-US" dirty="0" err="1"/>
              <a:t>Tulis</a:t>
            </a:r>
            <a:r>
              <a:rPr lang="en-US" dirty="0"/>
              <a:t> 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endParaRPr lang="en-US" dirty="0"/>
          </a:p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graf</a:t>
            </a:r>
            <a:endParaRPr lang="en-US" dirty="0"/>
          </a:p>
          <a:p>
            <a:r>
              <a:rPr lang="en-US" dirty="0" err="1"/>
              <a:t>Selidiki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, </a:t>
            </a:r>
            <a:r>
              <a:rPr lang="en-US" dirty="0" err="1"/>
              <a:t>simetris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transitif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3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: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346" y="1600201"/>
            <a:ext cx="8379309" cy="435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merancang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,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didalamnya</a:t>
            </a:r>
            <a:r>
              <a:rPr lang="en-US" sz="2800" dirty="0"/>
              <a:t> </a:t>
            </a:r>
            <a:r>
              <a:rPr lang="en-US" sz="2800" dirty="0" err="1"/>
              <a:t>memuat</a:t>
            </a:r>
            <a:r>
              <a:rPr lang="en-US" sz="2800" dirty="0"/>
              <a:t> basis data (database)</a:t>
            </a:r>
          </a:p>
          <a:p>
            <a:pPr algn="just"/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penyusun</a:t>
            </a:r>
            <a:r>
              <a:rPr lang="en-US" sz="2800" dirty="0"/>
              <a:t> ER Diagram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basis data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yang </a:t>
            </a:r>
            <a:r>
              <a:rPr lang="en-US" sz="2800" dirty="0" err="1"/>
              <a:t>dibangun</a:t>
            </a:r>
            <a:endParaRPr lang="en-US" sz="2800" dirty="0"/>
          </a:p>
          <a:p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basis data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menunjukan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yang </a:t>
            </a:r>
            <a:r>
              <a:rPr lang="en-US" sz="2800" dirty="0" err="1"/>
              <a:t>terlibat</a:t>
            </a:r>
            <a:r>
              <a:rPr lang="en-US" sz="2800" dirty="0"/>
              <a:t> di </a:t>
            </a:r>
            <a:r>
              <a:rPr lang="en-US" sz="2800" dirty="0" err="1"/>
              <a:t>dalamnya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tabel-tabel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database</a:t>
            </a:r>
          </a:p>
        </p:txBody>
      </p:sp>
    </p:spTree>
    <p:extLst>
      <p:ext uri="{BB962C8B-B14F-4D97-AF65-F5344CB8AC3E}">
        <p14:creationId xmlns:p14="http://schemas.microsoft.com/office/powerpoint/2010/main" val="55993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Skema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3" descr="http://dc302.4shared.com/doc/Em4VCFbW/preview_html_5d21b7c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601011"/>
            <a:ext cx="8147248" cy="452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3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Konsep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sebagai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representasi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dari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dua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objek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atau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lebih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hubungan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satu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objek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dengan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objek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lainnya</a:t>
            </a:r>
            <a:endParaRPr lang="en-US" sz="2800" dirty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(</a:t>
            </a:r>
            <a:r>
              <a:rPr lang="en-US" sz="2800" dirty="0" err="1"/>
              <a:t>misalnya</a:t>
            </a:r>
            <a:r>
              <a:rPr lang="en-US" sz="2800" dirty="0"/>
              <a:t> A </a:t>
            </a:r>
            <a:r>
              <a:rPr lang="en-US" sz="2800" dirty="0" err="1"/>
              <a:t>dengan</a:t>
            </a:r>
            <a:r>
              <a:rPr lang="en-US" sz="2800" dirty="0"/>
              <a:t> B), </a:t>
            </a:r>
            <a:r>
              <a:rPr lang="en-US" sz="2800" dirty="0" err="1"/>
              <a:t>kita</a:t>
            </a:r>
            <a:r>
              <a:rPr lang="en-US" sz="2800" dirty="0"/>
              <a:t> 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</a:t>
            </a:r>
            <a:r>
              <a:rPr lang="en-US" sz="2800" dirty="0" err="1"/>
              <a:t>berurut</a:t>
            </a:r>
            <a:r>
              <a:rPr lang="en-US" sz="2800" dirty="0"/>
              <a:t> (ordered  pairs)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yang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relasi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biner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730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>
                <a:solidFill>
                  <a:srgbClr val="FF0000"/>
                </a:solidFill>
              </a:rPr>
              <a:t>Relasi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biner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antara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himpunan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adalah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himpunan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bagian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dari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.</a:t>
            </a:r>
          </a:p>
          <a:p>
            <a:pPr>
              <a:defRPr/>
            </a:pPr>
            <a:r>
              <a:rPr lang="en-US" sz="2800" dirty="0" err="1"/>
              <a:t>Notasi</a:t>
            </a:r>
            <a:r>
              <a:rPr lang="en-US" sz="2800" dirty="0"/>
              <a:t>: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).   </a:t>
            </a:r>
          </a:p>
          <a:p>
            <a:pPr>
              <a:defRPr/>
            </a:pPr>
            <a:r>
              <a:rPr lang="en-US" sz="2800" i="1" dirty="0"/>
              <a:t>a R b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dihubungankan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endParaRPr lang="en-US" sz="2800" dirty="0"/>
          </a:p>
          <a:p>
            <a:pPr>
              <a:defRPr/>
            </a:pP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i="1" strike="sngStrike" dirty="0"/>
              <a:t>R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 </a:t>
            </a:r>
          </a:p>
          <a:p>
            <a:pPr>
              <a:defRPr/>
            </a:pPr>
            <a:r>
              <a:rPr lang="en-US" sz="2800" dirty="0" err="1">
                <a:solidFill>
                  <a:srgbClr val="FF0000"/>
                </a:solidFill>
              </a:rPr>
              <a:t>Himpunan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disebut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daerah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asal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i="1" dirty="0">
                <a:solidFill>
                  <a:srgbClr val="FF0000"/>
                </a:solidFill>
              </a:rPr>
              <a:t>domain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B </a:t>
            </a:r>
            <a:r>
              <a:rPr lang="en-US" sz="2800" dirty="0" err="1">
                <a:solidFill>
                  <a:srgbClr val="FF0000"/>
                </a:solidFill>
              </a:rPr>
              <a:t>disebut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daerah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hasil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i="1" dirty="0">
                <a:solidFill>
                  <a:srgbClr val="FF0000"/>
                </a:solidFill>
              </a:rPr>
              <a:t>range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5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	P</a:t>
            </a:r>
            <a:r>
              <a:rPr lang="en-US" dirty="0"/>
              <a:t> = {2, 3, 4}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= {2, 4, 8, 9, 15}.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Q </a:t>
            </a:r>
            <a:r>
              <a:rPr lang="en-US" dirty="0" err="1"/>
              <a:t>dengan</a:t>
            </a:r>
            <a:r>
              <a:rPr lang="en-US" dirty="0"/>
              <a:t>: (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i="1" dirty="0"/>
              <a:t>q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:</a:t>
            </a:r>
          </a:p>
          <a:p>
            <a:r>
              <a:rPr lang="en-US" sz="2800" i="1" dirty="0"/>
              <a:t>R</a:t>
            </a:r>
            <a:r>
              <a:rPr lang="en-US" sz="2800" dirty="0"/>
              <a:t>  = {(2, 2),(2, 4),(4, 4),(2,8),(4, 8),(3, 9),(3, 15)} 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i="1" dirty="0"/>
              <a:t>	A</a:t>
            </a:r>
            <a:r>
              <a:rPr lang="en-US" sz="2800" dirty="0"/>
              <a:t> = {2, 3, 4, 8, 9} </a:t>
            </a:r>
          </a:p>
          <a:p>
            <a:r>
              <a:rPr lang="en-US" sz="2800" dirty="0"/>
              <a:t>yang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(</a:t>
            </a:r>
            <a:r>
              <a:rPr lang="en-US" sz="2800" i="1" dirty="0"/>
              <a:t>x</a:t>
            </a:r>
            <a:r>
              <a:rPr lang="en-US" sz="2800" dirty="0"/>
              <a:t>, </a:t>
            </a:r>
            <a:r>
              <a:rPr lang="en-US" sz="2800" i="1" dirty="0"/>
              <a:t>y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prima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. </a:t>
            </a:r>
            <a:r>
              <a:rPr lang="en-US" sz="2800" dirty="0" err="1"/>
              <a:t>Maka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2 </a:t>
            </a:r>
            <a:r>
              <a:rPr lang="en-US" sz="2400" dirty="0" err="1"/>
              <a:t>faktor</a:t>
            </a:r>
            <a:r>
              <a:rPr lang="en-US" sz="2400" dirty="0"/>
              <a:t> prima </a:t>
            </a:r>
            <a:r>
              <a:rPr lang="en-US" sz="2400" dirty="0" err="1"/>
              <a:t>dari</a:t>
            </a:r>
            <a:r>
              <a:rPr lang="en-US" sz="2400" dirty="0"/>
              <a:t> 2, 4, </a:t>
            </a:r>
            <a:r>
              <a:rPr lang="en-US" sz="2400" dirty="0" err="1"/>
              <a:t>dan</a:t>
            </a:r>
            <a:r>
              <a:rPr lang="en-US" sz="2400" dirty="0"/>
              <a:t> 8</a:t>
            </a:r>
          </a:p>
          <a:p>
            <a:pPr lvl="1"/>
            <a:r>
              <a:rPr lang="en-US" sz="2400" dirty="0"/>
              <a:t>3 </a:t>
            </a:r>
            <a:r>
              <a:rPr lang="en-US" sz="2400" dirty="0" err="1"/>
              <a:t>faktor</a:t>
            </a:r>
            <a:r>
              <a:rPr lang="en-US" sz="2400" dirty="0"/>
              <a:t> prima </a:t>
            </a:r>
            <a:r>
              <a:rPr lang="en-US" sz="2400" dirty="0" err="1"/>
              <a:t>dari</a:t>
            </a:r>
            <a:r>
              <a:rPr lang="en-US" sz="2400" dirty="0"/>
              <a:t> 3 </a:t>
            </a:r>
            <a:r>
              <a:rPr lang="en-US" sz="2400" dirty="0" err="1"/>
              <a:t>dan</a:t>
            </a:r>
            <a:r>
              <a:rPr lang="en-US" sz="2400" dirty="0"/>
              <a:t> 9</a:t>
            </a:r>
            <a:endParaRPr lang="en-US" sz="2800" dirty="0"/>
          </a:p>
          <a:p>
            <a:r>
              <a:rPr lang="en-US" sz="2800" i="1" dirty="0"/>
              <a:t>R</a:t>
            </a:r>
            <a:r>
              <a:rPr lang="en-US" sz="2800" dirty="0"/>
              <a:t> = {(2, 2), (2, 4), (2, 8), (3, 3), (3, 9)}</a:t>
            </a:r>
          </a:p>
        </p:txBody>
      </p:sp>
    </p:spTree>
    <p:extLst>
      <p:ext uri="{BB962C8B-B14F-4D97-AF65-F5344CB8AC3E}">
        <p14:creationId xmlns:p14="http://schemas.microsoft.com/office/powerpoint/2010/main" val="9152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 err="1"/>
              <a:t>Representasi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Diagram </a:t>
            </a:r>
            <a:r>
              <a:rPr lang="en-US" b="1" dirty="0" err="1"/>
              <a:t>Panah</a:t>
            </a:r>
            <a:endParaRPr lang="en-US" b="1" dirty="0"/>
          </a:p>
          <a:p>
            <a:pPr marL="514350" indent="-514350">
              <a:buNone/>
              <a:defRPr/>
            </a:pPr>
            <a:r>
              <a:rPr lang="en-US" dirty="0"/>
              <a:t>	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876698" y="1866240"/>
            <a:ext cx="5472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 = {(2, 2), (2, 4), (4, 4), (2, 8), (4, 8), (3, 9), (3, 15)}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7248128" y="1856654"/>
            <a:ext cx="3973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= {(2, 2), (2, 4), (2, 8), (3, 3), (3, 9)}</a:t>
            </a:r>
          </a:p>
        </p:txBody>
      </p:sp>
      <p:sp>
        <p:nvSpPr>
          <p:cNvPr id="9" name="Striped Right Arrow 8"/>
          <p:cNvSpPr/>
          <p:nvPr/>
        </p:nvSpPr>
        <p:spPr>
          <a:xfrm rot="5400000">
            <a:off x="3215110" y="2523959"/>
            <a:ext cx="500066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 rot="5400000">
            <a:off x="9158336" y="2523959"/>
            <a:ext cx="500066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884" y="2945521"/>
            <a:ext cx="2968517" cy="2594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3170764"/>
            <a:ext cx="3178665" cy="243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31" grpId="0"/>
      <p:bldP spid="1032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8517</TotalTime>
  <Words>1316</Words>
  <Application>Microsoft Office PowerPoint</Application>
  <PresentationFormat>Widescreen</PresentationFormat>
  <Paragraphs>196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Myriad Pro</vt:lpstr>
      <vt:lpstr>Symbol</vt:lpstr>
      <vt:lpstr>Times New Roman</vt:lpstr>
      <vt:lpstr>Wingdings</vt:lpstr>
      <vt:lpstr>Theme TelU</vt:lpstr>
      <vt:lpstr>Equation</vt:lpstr>
      <vt:lpstr>Visio</vt:lpstr>
      <vt:lpstr>Relasi</vt:lpstr>
      <vt:lpstr>Introduction</vt:lpstr>
      <vt:lpstr>Introduction</vt:lpstr>
      <vt:lpstr>Contoh Skema Relasi</vt:lpstr>
      <vt:lpstr>Konsep Relasi</vt:lpstr>
      <vt:lpstr>Relasi Biner</vt:lpstr>
      <vt:lpstr>Contoh</vt:lpstr>
      <vt:lpstr>Contoh</vt:lpstr>
      <vt:lpstr>Representasi Relasi</vt:lpstr>
      <vt:lpstr>Representasi Relasi</vt:lpstr>
      <vt:lpstr>Representasi Relasi</vt:lpstr>
      <vt:lpstr>Representasi Relasi</vt:lpstr>
      <vt:lpstr>Relasi Invers</vt:lpstr>
      <vt:lpstr>Relasi Invers Dalam Matriks</vt:lpstr>
      <vt:lpstr>Latihan Soal</vt:lpstr>
      <vt:lpstr>Latihan Soal</vt:lpstr>
      <vt:lpstr>Sifat Sifat Relasi Biner</vt:lpstr>
      <vt:lpstr>Contoh</vt:lpstr>
      <vt:lpstr>Ciri Relasi Yang Bersifat Refleksif</vt:lpstr>
      <vt:lpstr>Ciri Relasi Yang Bersifat Refleksif</vt:lpstr>
      <vt:lpstr>Sifat Sifat Relasi Biner</vt:lpstr>
      <vt:lpstr>Contoh</vt:lpstr>
      <vt:lpstr>Solusi</vt:lpstr>
      <vt:lpstr>Sifat Sifat Relasi Biner</vt:lpstr>
      <vt:lpstr>Latihan Soal</vt:lpstr>
      <vt:lpstr>Latihan Soal</vt:lpstr>
      <vt:lpstr>Materi : Relasi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 NUGROHO</cp:lastModifiedBy>
  <cp:revision>872</cp:revision>
  <dcterms:created xsi:type="dcterms:W3CDTF">2010-05-23T14:28:12Z</dcterms:created>
  <dcterms:modified xsi:type="dcterms:W3CDTF">2016-09-27T02:40:32Z</dcterms:modified>
</cp:coreProperties>
</file>