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444" r:id="rId3"/>
    <p:sldId id="472" r:id="rId4"/>
    <p:sldId id="473" r:id="rId5"/>
    <p:sldId id="450" r:id="rId6"/>
    <p:sldId id="475" r:id="rId7"/>
    <p:sldId id="476" r:id="rId8"/>
    <p:sldId id="478" r:id="rId9"/>
    <p:sldId id="480" r:id="rId10"/>
    <p:sldId id="482" r:id="rId11"/>
    <p:sldId id="485" r:id="rId12"/>
    <p:sldId id="477" r:id="rId13"/>
    <p:sldId id="451" r:id="rId14"/>
    <p:sldId id="452" r:id="rId15"/>
    <p:sldId id="453" r:id="rId16"/>
    <p:sldId id="454" r:id="rId17"/>
    <p:sldId id="455" r:id="rId18"/>
    <p:sldId id="456" r:id="rId19"/>
    <p:sldId id="457" r:id="rId20"/>
    <p:sldId id="458" r:id="rId21"/>
    <p:sldId id="459" r:id="rId22"/>
    <p:sldId id="460" r:id="rId23"/>
    <p:sldId id="461" r:id="rId24"/>
    <p:sldId id="462" r:id="rId25"/>
    <p:sldId id="464" r:id="rId26"/>
    <p:sldId id="486" r:id="rId27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996633"/>
    <a:srgbClr val="422C16"/>
    <a:srgbClr val="0C788E"/>
    <a:srgbClr val="006666"/>
    <a:srgbClr val="E0C0A0"/>
    <a:srgbClr val="DDDDD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5" autoAdjust="0"/>
    <p:restoredTop sz="94652" autoAdjust="0"/>
  </p:normalViewPr>
  <p:slideViewPr>
    <p:cSldViewPr>
      <p:cViewPr varScale="1">
        <p:scale>
          <a:sx n="82" d="100"/>
          <a:sy n="82" d="100"/>
        </p:scale>
        <p:origin x="1435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5CFB-2F6E-4369-B509-B04FED873036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5E9D-75C7-4CE9-9A01-BA756900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E495-E2FE-4E2F-99BA-125475ED0C4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9618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06FB-BC99-4D0C-80CF-214168FA666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79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0DE7-E061-401F-BA11-7C869DBAB99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2755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88F7-5F62-47DB-A77C-B2010AD9F97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49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B804-2339-423C-9D26-03D38981E9A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605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7AC4-D0FD-478F-AF05-5983370EF3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765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38A3-108B-431B-AD7B-EE43A250718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62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C34BC-17EA-4B35-A39B-E7FFE51748F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52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71F68-A5F0-4FB4-A5A1-25ABC78F4DA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276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D9B5-153B-4F91-AFB3-39D32EDAC94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9559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8A751-2DC5-4354-BD0F-5FC7FAE7B68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5078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0B2A5A7-DE69-45E7-8938-4188FAB97E2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75"/>
          <p:cNvSpPr>
            <a:spLocks noChangeArrowheads="1"/>
          </p:cNvSpPr>
          <p:nvPr/>
        </p:nvSpPr>
        <p:spPr bwMode="auto">
          <a:xfrm>
            <a:off x="254000" y="4797425"/>
            <a:ext cx="5254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UY" altLang="en-US" sz="2000" b="1" dirty="0">
                <a:solidFill>
                  <a:srgbClr val="663300"/>
                </a:solidFill>
              </a:rPr>
              <a:t>Heru </a:t>
            </a:r>
            <a:r>
              <a:rPr lang="es-UY" altLang="en-US" sz="2000" b="1" dirty="0" err="1">
                <a:solidFill>
                  <a:srgbClr val="663300"/>
                </a:solidFill>
              </a:rPr>
              <a:t>Nugroho</a:t>
            </a:r>
            <a:r>
              <a:rPr lang="es-UY" altLang="en-US" sz="2000" b="1" dirty="0">
                <a:solidFill>
                  <a:srgbClr val="663300"/>
                </a:solidFill>
              </a:rPr>
              <a:t>, </a:t>
            </a:r>
            <a:r>
              <a:rPr lang="es-UY" altLang="en-US" sz="2000" b="1" dirty="0" err="1">
                <a:solidFill>
                  <a:srgbClr val="663300"/>
                </a:solidFill>
              </a:rPr>
              <a:t>S.Si</a:t>
            </a:r>
            <a:r>
              <a:rPr lang="es-UY" altLang="en-US" sz="2000" b="1" dirty="0">
                <a:solidFill>
                  <a:srgbClr val="663300"/>
                </a:solidFill>
              </a:rPr>
              <a:t>., M.T.</a:t>
            </a:r>
            <a:endParaRPr lang="es-ES" altLang="en-US" sz="2000" b="1" dirty="0">
              <a:solidFill>
                <a:srgbClr val="663300"/>
              </a:solidFill>
            </a:endParaRPr>
          </a:p>
        </p:txBody>
      </p:sp>
      <p:grpSp>
        <p:nvGrpSpPr>
          <p:cNvPr id="3076" name="Group 1"/>
          <p:cNvGrpSpPr>
            <a:grpSpLocks/>
          </p:cNvGrpSpPr>
          <p:nvPr/>
        </p:nvGrpSpPr>
        <p:grpSpPr bwMode="auto">
          <a:xfrm>
            <a:off x="4427675" y="2457011"/>
            <a:ext cx="1080950" cy="1038020"/>
            <a:chOff x="7092280" y="332656"/>
            <a:chExt cx="1592238" cy="1580791"/>
          </a:xfrm>
        </p:grpSpPr>
        <p:pic>
          <p:nvPicPr>
            <p:cNvPr id="3079" name="Picture 12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70" b="-4478"/>
            <a:stretch>
              <a:fillRect/>
            </a:stretch>
          </p:blipFill>
          <p:spPr bwMode="auto">
            <a:xfrm>
              <a:off x="7523149" y="332656"/>
              <a:ext cx="865275" cy="92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3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40" b="4630"/>
            <a:stretch>
              <a:fillRect/>
            </a:stretch>
          </p:blipFill>
          <p:spPr bwMode="auto">
            <a:xfrm>
              <a:off x="7092280" y="1261344"/>
              <a:ext cx="1592238" cy="65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25" name="Picture 177" descr="https://fbcdn-sphotos-g-a.akamaihd.net/hphotos-ak-xaf1/v/t1.0-9/995625_10203166200897218_9210651446856539772_n.jpg?oh=5a18bdc14bca61dd6c8bf1ce72de3824&amp;oe=5463FA83&amp;__gda__=1415701810_0d5bfac5bafc124b3739f5f52b01c5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36" y="692696"/>
            <a:ext cx="2802334" cy="28023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282536" y="5399059"/>
            <a:ext cx="4905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/>
              <a:t>No </a:t>
            </a:r>
            <a:r>
              <a:rPr lang="en-US" altLang="en-US" b="1" dirty="0" err="1"/>
              <a:t>Tlp</a:t>
            </a:r>
            <a:r>
              <a:rPr lang="en-US" altLang="en-US" b="1" dirty="0"/>
              <a:t> 	: 081394322043</a:t>
            </a:r>
          </a:p>
          <a:p>
            <a:pPr eaLnBrk="1" hangingPunct="1"/>
            <a:r>
              <a:rPr lang="en-US" altLang="en-US" b="1" dirty="0"/>
              <a:t>Email	: heru@tass.telkomuniversity.ac.id</a:t>
            </a:r>
          </a:p>
        </p:txBody>
      </p:sp>
      <p:sp>
        <p:nvSpPr>
          <p:cNvPr id="2" name="Rectangle 1"/>
          <p:cNvSpPr/>
          <p:nvPr/>
        </p:nvSpPr>
        <p:spPr>
          <a:xfrm>
            <a:off x="4211959" y="222865"/>
            <a:ext cx="4608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Logika</a:t>
            </a:r>
            <a:r>
              <a:rPr lang="en-US" sz="3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cap="none" spc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Matematika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02719" y="913418"/>
            <a:ext cx="344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/>
              <a:t>Semester </a:t>
            </a:r>
            <a:r>
              <a:rPr lang="en-US" altLang="en-US" b="1" dirty="0" err="1"/>
              <a:t>Ganjil</a:t>
            </a:r>
            <a:r>
              <a:rPr lang="en-US" altLang="en-US" b="1" dirty="0"/>
              <a:t> TA 2016-2017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0238" y="3597214"/>
            <a:ext cx="532214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Relasi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Dalam</a:t>
            </a:r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Basis Data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968375"/>
          </a:xfrm>
        </p:spPr>
        <p:txBody>
          <a:bodyPr>
            <a:noAutofit/>
          </a:bodyPr>
          <a:lstStyle/>
          <a:p>
            <a:b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Tabel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untuk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b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Kardinalitas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Satu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Ke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Banyak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(One to many)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95536" y="3892183"/>
            <a:ext cx="1924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Tabel</a:t>
            </a:r>
            <a:r>
              <a:rPr lang="en-US" b="1" dirty="0"/>
              <a:t> </a:t>
            </a:r>
            <a:r>
              <a:rPr lang="en-US" b="1" dirty="0" err="1"/>
              <a:t>Karyawan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392797" y="5229200"/>
            <a:ext cx="2193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Tabel</a:t>
            </a:r>
            <a:r>
              <a:rPr lang="en-US" b="1" dirty="0"/>
              <a:t> </a:t>
            </a:r>
            <a:r>
              <a:rPr lang="en-US" b="1" dirty="0" err="1"/>
              <a:t>Peminjaman</a:t>
            </a:r>
            <a:endParaRPr lang="en-US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5043016" y="1222127"/>
          <a:ext cx="3777456" cy="3719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6" name="Visio" r:id="rId3" imgW="2595376" imgH="2582533" progId="Visio.Drawing.11">
                  <p:embed/>
                </p:oleObj>
              </mc:Choice>
              <mc:Fallback>
                <p:oleObj name="Visio" r:id="rId3" imgW="2595376" imgH="258253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3016" y="1222127"/>
                        <a:ext cx="3777456" cy="37190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67544" y="5677624"/>
          <a:ext cx="4464496" cy="487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33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66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u="sng" dirty="0">
                          <a:effectLst/>
                        </a:rPr>
                        <a:t>Kd_peminjaman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Tanggal_pinjam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</a:t>
                      </a:r>
                      <a:r>
                        <a:rPr lang="id-ID" sz="1600" dirty="0">
                          <a:effectLst/>
                        </a:rPr>
                        <a:t>ip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u="none" strike="noStrike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/>
          </p:nvPr>
        </p:nvGraphicFramePr>
        <p:xfrm>
          <a:off x="425252" y="4462153"/>
          <a:ext cx="4484747" cy="487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2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1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1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4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u="sng" dirty="0">
                          <a:effectLst/>
                        </a:rPr>
                        <a:t>n</a:t>
                      </a:r>
                      <a:r>
                        <a:rPr lang="id-ID" sz="1600" u="sng" dirty="0">
                          <a:effectLst/>
                        </a:rPr>
                        <a:t>ip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Nama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Alamat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Tgl_lahir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u="none" strike="noStrike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9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968375"/>
          </a:xfrm>
        </p:spPr>
        <p:txBody>
          <a:bodyPr>
            <a:noAutofit/>
          </a:bodyPr>
          <a:lstStyle/>
          <a:p>
            <a:b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Tabel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untuk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b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Kardinalitas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Satu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Ke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Banyak</a:t>
            </a:r>
            <a:r>
              <a: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(One to many)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652864" y="1412776"/>
            <a:ext cx="2193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Tabel</a:t>
            </a:r>
            <a:r>
              <a:rPr lang="en-US" b="1" dirty="0"/>
              <a:t> </a:t>
            </a:r>
            <a:r>
              <a:rPr lang="en-US" b="1" dirty="0" err="1"/>
              <a:t>Peminjaman</a:t>
            </a:r>
            <a:endParaRPr lang="en-US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/>
          </p:nvPr>
        </p:nvGraphicFramePr>
        <p:xfrm>
          <a:off x="251520" y="1412776"/>
          <a:ext cx="3783964" cy="345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0" name="Visio" r:id="rId3" imgW="2333743" imgH="2104957" progId="Visio.Drawing.11">
                  <p:embed/>
                </p:oleObj>
              </mc:Choice>
              <mc:Fallback>
                <p:oleObj name="Visio" r:id="rId3" imgW="2333743" imgH="2104957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412776"/>
                        <a:ext cx="3783964" cy="34577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4860032" y="1997909"/>
          <a:ext cx="3467828" cy="487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339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u="sng" dirty="0">
                          <a:effectLst/>
                        </a:rPr>
                        <a:t>Kd_peminjaman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Tanggal_pinjam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4788024" y="2843755"/>
            <a:ext cx="1411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Tabel</a:t>
            </a:r>
            <a:r>
              <a:rPr lang="en-US" b="1" dirty="0"/>
              <a:t> </a:t>
            </a:r>
            <a:r>
              <a:rPr lang="en-US" b="1" dirty="0" err="1"/>
              <a:t>Buku</a:t>
            </a:r>
            <a:endParaRPr lang="en-US" b="1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/>
          </p:nvPr>
        </p:nvGraphicFramePr>
        <p:xfrm>
          <a:off x="4832838" y="3429000"/>
          <a:ext cx="3712617" cy="548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65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2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800" u="sng" dirty="0">
                          <a:effectLst/>
                        </a:rPr>
                        <a:t>Kd_buku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Nama_buku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800" u="none" strike="noStrike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4797963" y="4376025"/>
            <a:ext cx="2886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Tabel</a:t>
            </a:r>
            <a:r>
              <a:rPr lang="en-US" b="1" dirty="0"/>
              <a:t> Detail </a:t>
            </a:r>
            <a:r>
              <a:rPr lang="en-US" b="1" dirty="0" err="1"/>
              <a:t>Peminjaman</a:t>
            </a:r>
            <a:endParaRPr lang="en-US" b="1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3936825" y="5032340"/>
          <a:ext cx="4608513" cy="487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Kd_peminjaman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Kd_buku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>
                          <a:effectLst/>
                        </a:rPr>
                        <a:t>Lama_pinjam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u="none" strike="noStrike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u="none" strike="noStrike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097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Query</a:t>
            </a:r>
          </a:p>
        </p:txBody>
      </p:sp>
      <p:sp>
        <p:nvSpPr>
          <p:cNvPr id="11267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r>
              <a:rPr lang="en-US" sz="2800" b="1" dirty="0" err="1"/>
              <a:t>Operasi</a:t>
            </a:r>
            <a:r>
              <a:rPr lang="en-US" sz="2800" b="1" dirty="0"/>
              <a:t> yang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/>
              <a:t>terhadap</a:t>
            </a:r>
            <a:r>
              <a:rPr lang="en-US" sz="2800" b="1" dirty="0"/>
              <a:t> </a:t>
            </a:r>
            <a:r>
              <a:rPr lang="en-US" sz="2800" b="1" dirty="0" err="1"/>
              <a:t>basisdata</a:t>
            </a:r>
            <a:r>
              <a:rPr lang="en-US" sz="2800" b="1" dirty="0"/>
              <a:t> </a:t>
            </a:r>
            <a:r>
              <a:rPr lang="en-US" sz="2800" b="1" dirty="0" err="1"/>
              <a:t>dilakukan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perintah</a:t>
            </a:r>
            <a:r>
              <a:rPr lang="en-US" sz="2800" b="1" dirty="0"/>
              <a:t> </a:t>
            </a:r>
            <a:r>
              <a:rPr lang="en-US" sz="2800" b="1" dirty="0" err="1"/>
              <a:t>pertanyaan</a:t>
            </a:r>
            <a:r>
              <a:rPr lang="en-US" sz="2800" b="1" dirty="0"/>
              <a:t> yang </a:t>
            </a:r>
            <a:r>
              <a:rPr lang="en-US" sz="2800" b="1" dirty="0" err="1"/>
              <a:t>disebut</a:t>
            </a:r>
            <a:r>
              <a:rPr lang="en-US" sz="2800" b="1" dirty="0"/>
              <a:t> </a:t>
            </a:r>
            <a:r>
              <a:rPr lang="en-US" sz="2800" b="1" i="1" dirty="0"/>
              <a:t>query</a:t>
            </a:r>
            <a:r>
              <a:rPr lang="en-US" sz="2800" dirty="0"/>
              <a:t>. </a:t>
            </a:r>
          </a:p>
          <a:p>
            <a:pPr>
              <a:buFont typeface="Arial" charset="0"/>
              <a:buNone/>
            </a:pPr>
            <a:r>
              <a:rPr lang="en-US" sz="2800" dirty="0"/>
              <a:t>	</a:t>
            </a:r>
            <a:r>
              <a:rPr lang="en-US" sz="2800" dirty="0" err="1"/>
              <a:t>Contoh</a:t>
            </a:r>
            <a:r>
              <a:rPr lang="en-US" sz="2800" dirty="0"/>
              <a:t> </a:t>
            </a:r>
            <a:r>
              <a:rPr lang="en-US" sz="2800" i="1" dirty="0"/>
              <a:t>query</a:t>
            </a:r>
            <a:r>
              <a:rPr lang="en-US" sz="2800" dirty="0"/>
              <a:t>: </a:t>
            </a:r>
          </a:p>
          <a:p>
            <a:r>
              <a:rPr lang="en-US" sz="2800" dirty="0"/>
              <a:t>“</a:t>
            </a:r>
            <a:r>
              <a:rPr lang="en-US" sz="2800" dirty="0" err="1"/>
              <a:t>tampilkan</a:t>
            </a:r>
            <a:r>
              <a:rPr lang="en-US" sz="2800" dirty="0"/>
              <a:t> </a:t>
            </a:r>
            <a:r>
              <a:rPr lang="en-US" sz="2800" dirty="0" err="1"/>
              <a:t>semua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yang </a:t>
            </a:r>
            <a:r>
              <a:rPr lang="en-US" sz="2800" dirty="0" err="1"/>
              <a:t>mengambil</a:t>
            </a:r>
            <a:r>
              <a:rPr lang="en-US" sz="2800" dirty="0"/>
              <a:t> </a:t>
            </a:r>
            <a:r>
              <a:rPr lang="en-US" sz="2800" dirty="0" err="1"/>
              <a:t>mata</a:t>
            </a:r>
            <a:r>
              <a:rPr lang="en-US" sz="2800" dirty="0"/>
              <a:t> </a:t>
            </a:r>
            <a:r>
              <a:rPr lang="en-US" sz="2800" dirty="0" err="1"/>
              <a:t>kuliah</a:t>
            </a:r>
            <a:r>
              <a:rPr lang="en-US" sz="2800" dirty="0"/>
              <a:t> </a:t>
            </a:r>
            <a:r>
              <a:rPr lang="en-US" sz="2800" dirty="0" err="1"/>
              <a:t>Matematika</a:t>
            </a:r>
            <a:r>
              <a:rPr lang="en-US" sz="2800" dirty="0"/>
              <a:t> </a:t>
            </a:r>
            <a:r>
              <a:rPr lang="en-US" sz="2800" dirty="0" err="1"/>
              <a:t>Diskrit</a:t>
            </a:r>
            <a:r>
              <a:rPr lang="en-US" sz="2800" dirty="0"/>
              <a:t>”  </a:t>
            </a:r>
          </a:p>
          <a:p>
            <a:r>
              <a:rPr lang="en-US" sz="2800" dirty="0"/>
              <a:t>“</a:t>
            </a:r>
            <a:r>
              <a:rPr lang="en-US" sz="2800" dirty="0" err="1"/>
              <a:t>tampilkan</a:t>
            </a:r>
            <a:r>
              <a:rPr lang="en-US" sz="2800" dirty="0"/>
              <a:t> </a:t>
            </a:r>
            <a:r>
              <a:rPr lang="en-US" sz="2800" dirty="0" err="1"/>
              <a:t>daftar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 NIM = 13598015”</a:t>
            </a:r>
          </a:p>
          <a:p>
            <a:r>
              <a:rPr lang="en-US" sz="2800" b="1" dirty="0" err="1"/>
              <a:t>Ada</a:t>
            </a:r>
            <a:r>
              <a:rPr lang="en-US" sz="2800" b="1" dirty="0"/>
              <a:t> </a:t>
            </a:r>
            <a:r>
              <a:rPr lang="en-US" sz="2800" b="1" dirty="0" err="1"/>
              <a:t>beberapa</a:t>
            </a:r>
            <a:r>
              <a:rPr lang="en-US" sz="2800" b="1" dirty="0"/>
              <a:t> </a:t>
            </a:r>
            <a:r>
              <a:rPr lang="en-US" sz="2800" b="1" dirty="0" err="1"/>
              <a:t>operasi</a:t>
            </a:r>
            <a:r>
              <a:rPr lang="en-US" sz="2800" b="1" dirty="0"/>
              <a:t> yang  </a:t>
            </a:r>
            <a:r>
              <a:rPr lang="en-US" sz="2800" b="1" dirty="0" err="1"/>
              <a:t>dapat</a:t>
            </a:r>
            <a:r>
              <a:rPr lang="en-US" sz="2800" b="1" dirty="0"/>
              <a:t> </a:t>
            </a:r>
            <a:r>
              <a:rPr lang="en-US" sz="2800" b="1" dirty="0" err="1"/>
              <a:t>digunakan</a:t>
            </a:r>
            <a:r>
              <a:rPr lang="en-US" sz="2800" b="1" dirty="0"/>
              <a:t>, </a:t>
            </a:r>
            <a:r>
              <a:rPr lang="en-US" sz="2800" b="1" dirty="0" err="1"/>
              <a:t>diantaranya</a:t>
            </a:r>
            <a:r>
              <a:rPr lang="en-US" sz="2800" b="1" dirty="0"/>
              <a:t> </a:t>
            </a:r>
            <a:r>
              <a:rPr lang="en-US" sz="2800" b="1" dirty="0" err="1"/>
              <a:t>adalah</a:t>
            </a:r>
            <a:r>
              <a:rPr lang="en-US" sz="2800" b="1" dirty="0"/>
              <a:t> </a:t>
            </a:r>
            <a:r>
              <a:rPr lang="en-US" sz="2800" b="1" dirty="0" err="1"/>
              <a:t>seleksi</a:t>
            </a:r>
            <a:r>
              <a:rPr lang="en-US" sz="2800" b="1" dirty="0"/>
              <a:t>, </a:t>
            </a:r>
            <a:r>
              <a:rPr lang="en-US" sz="2800" b="1" dirty="0" err="1"/>
              <a:t>proyeksi</a:t>
            </a:r>
            <a:r>
              <a:rPr lang="en-US" sz="2800" b="1" dirty="0"/>
              <a:t>, </a:t>
            </a:r>
            <a:r>
              <a:rPr lang="en-US" sz="2800" b="1" dirty="0" err="1"/>
              <a:t>dan</a:t>
            </a:r>
            <a:r>
              <a:rPr lang="en-US" sz="2800" b="1" dirty="0"/>
              <a:t> join.</a:t>
            </a:r>
          </a:p>
          <a:p>
            <a:pPr>
              <a:buFont typeface="Arial" charset="0"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3533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Operasi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Seleksi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814513"/>
            <a:ext cx="8229600" cy="2471737"/>
          </a:xfrm>
        </p:spPr>
        <p:txBody>
          <a:bodyPr/>
          <a:lstStyle/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b="1" dirty="0" err="1"/>
              <a:t>memilih</a:t>
            </a:r>
            <a:r>
              <a:rPr lang="en-US" b="1" dirty="0"/>
              <a:t> </a:t>
            </a:r>
            <a:r>
              <a:rPr lang="en-US" b="1" dirty="0" err="1"/>
              <a:t>baris</a:t>
            </a:r>
            <a:r>
              <a:rPr lang="en-US" b="1" dirty="0"/>
              <a:t> </a:t>
            </a:r>
            <a:r>
              <a:rPr lang="en-US" b="1" dirty="0" err="1"/>
              <a:t>tertentu</a:t>
            </a:r>
            <a:r>
              <a:rPr lang="en-US" b="1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</a:p>
          <a:p>
            <a:r>
              <a:rPr lang="en-US" b="1" dirty="0"/>
              <a:t>Operator: </a:t>
            </a:r>
            <a:r>
              <a:rPr lang="en-US" b="1" dirty="0">
                <a:sym typeface="Symbol" pitchFamily="18" charset="2"/>
              </a:rPr>
              <a:t>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5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(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Relasi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“MHS”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1472" y="1571612"/>
          <a:ext cx="8143932" cy="4416552"/>
        </p:xfrm>
        <a:graphic>
          <a:graphicData uri="http://schemas.openxmlformats.org/drawingml/2006/table">
            <a:tbl>
              <a:tblPr/>
              <a:tblGrid>
                <a:gridCol w="1854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7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8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</a:rPr>
                        <a:t>NIM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</a:rPr>
                        <a:t>Nama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</a:rPr>
                        <a:t>MatKul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</a:rPr>
                        <a:t>Nilai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13598014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13598019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Amir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Amir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Santi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Irwan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Irwan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Irwan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Ahmad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Cecep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Cecep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Matematika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Diskrit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Struktur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Data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Matematika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Diskrit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Struktur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Data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D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C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C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E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C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924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r>
              <a:rPr lang="en-US" dirty="0"/>
              <a:t>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MHS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yang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kuliah</a:t>
            </a:r>
            <a:r>
              <a:rPr lang="en-US" dirty="0"/>
              <a:t> </a:t>
            </a:r>
            <a:r>
              <a:rPr lang="en-US" dirty="0" err="1"/>
              <a:t>Matematik</a:t>
            </a:r>
            <a:r>
              <a:rPr lang="en-US" dirty="0"/>
              <a:t> </a:t>
            </a:r>
            <a:r>
              <a:rPr lang="en-US" dirty="0" err="1"/>
              <a:t>Diskrit</a:t>
            </a:r>
            <a:r>
              <a:rPr lang="en-US" dirty="0"/>
              <a:t>.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seleksinya</a:t>
            </a:r>
            <a:r>
              <a:rPr lang="en-US" dirty="0"/>
              <a:t> </a:t>
            </a:r>
            <a:r>
              <a:rPr lang="en-US" dirty="0" err="1"/>
              <a:t>adalah</a:t>
            </a:r>
            <a:endParaRPr lang="en-US" dirty="0"/>
          </a:p>
          <a:p>
            <a:pPr>
              <a:buFont typeface="Arial" charset="0"/>
              <a:buNone/>
            </a:pPr>
            <a:r>
              <a:rPr lang="en-US" dirty="0">
                <a:sym typeface="Symbol" pitchFamily="18" charset="2"/>
              </a:rPr>
              <a:t>	</a:t>
            </a:r>
            <a:r>
              <a:rPr lang="en-US" baseline="-25000" dirty="0" err="1"/>
              <a:t>Matkul</a:t>
            </a:r>
            <a:r>
              <a:rPr lang="en-US" baseline="-25000" dirty="0"/>
              <a:t>=”</a:t>
            </a:r>
            <a:r>
              <a:rPr lang="en-US" baseline="-25000" dirty="0" err="1"/>
              <a:t>Matematika</a:t>
            </a:r>
            <a:r>
              <a:rPr lang="en-US" baseline="-25000" dirty="0"/>
              <a:t> </a:t>
            </a:r>
            <a:r>
              <a:rPr lang="en-US" baseline="-25000" dirty="0" err="1"/>
              <a:t>Diskrit</a:t>
            </a:r>
            <a:r>
              <a:rPr lang="en-US" baseline="-25000" dirty="0"/>
              <a:t>” </a:t>
            </a:r>
            <a:r>
              <a:rPr lang="en-US" dirty="0"/>
              <a:t>(MHS)		  </a:t>
            </a:r>
          </a:p>
          <a:p>
            <a:r>
              <a:rPr lang="en-US" dirty="0" err="1"/>
              <a:t>Hasil</a:t>
            </a:r>
            <a:r>
              <a:rPr lang="en-US" dirty="0"/>
              <a:t>:	</a:t>
            </a:r>
          </a:p>
          <a:p>
            <a:r>
              <a:rPr lang="en-US" dirty="0"/>
              <a:t>(13598011, Amir,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Diskrit</a:t>
            </a:r>
            <a:r>
              <a:rPr lang="en-US" dirty="0"/>
              <a:t>, A) </a:t>
            </a:r>
          </a:p>
          <a:p>
            <a:r>
              <a:rPr lang="en-US" dirty="0"/>
              <a:t>(13598025, </a:t>
            </a:r>
            <a:r>
              <a:rPr lang="en-US" dirty="0" err="1"/>
              <a:t>Hamdan</a:t>
            </a:r>
            <a:r>
              <a:rPr lang="en-US" dirty="0"/>
              <a:t>, </a:t>
            </a:r>
            <a:r>
              <a:rPr lang="en-US" dirty="0" err="1"/>
              <a:t>Matematika</a:t>
            </a:r>
            <a:r>
              <a:rPr lang="en-US" dirty="0"/>
              <a:t> </a:t>
            </a:r>
            <a:r>
              <a:rPr lang="en-US" dirty="0" err="1"/>
              <a:t>Diskrit</a:t>
            </a:r>
            <a:r>
              <a:rPr lang="en-US" dirty="0"/>
              <a:t>, B)</a:t>
            </a:r>
          </a:p>
        </p:txBody>
      </p:sp>
    </p:spTree>
    <p:extLst>
      <p:ext uri="{BB962C8B-B14F-4D97-AF65-F5344CB8AC3E}">
        <p14:creationId xmlns:p14="http://schemas.microsoft.com/office/powerpoint/2010/main" val="327961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158680" cy="758952"/>
          </a:xfrm>
        </p:spPr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dirty="0"/>
              <a:t>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3406152" cy="4572000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MHS yang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A, </a:t>
            </a:r>
            <a:r>
              <a:rPr lang="en-US" dirty="0" err="1"/>
              <a:t>tentukan</a:t>
            </a:r>
            <a:r>
              <a:rPr lang="en-US" dirty="0"/>
              <a:t> 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!</a:t>
            </a:r>
          </a:p>
          <a:p>
            <a:pPr marL="514350" indent="-514350" algn="just">
              <a:buFont typeface="Arial" charset="0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NIM = 13598025, </a:t>
            </a:r>
            <a:r>
              <a:rPr lang="en-US" dirty="0" err="1"/>
              <a:t>tentukan</a:t>
            </a:r>
            <a:r>
              <a:rPr lang="en-US" dirty="0"/>
              <a:t> 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seleksi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hasilnya</a:t>
            </a:r>
            <a:r>
              <a:rPr lang="en-US" dirty="0"/>
              <a:t>!</a:t>
            </a:r>
          </a:p>
          <a:p>
            <a:pPr algn="just">
              <a:buFont typeface="Arial" charset="0"/>
              <a:buNone/>
            </a:pPr>
            <a:r>
              <a:rPr lang="en-US" dirty="0">
                <a:sym typeface="Symbol" pitchFamily="18" charset="2"/>
              </a:rPr>
              <a:t>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923928" y="1682496"/>
          <a:ext cx="5079509" cy="4416552"/>
        </p:xfrm>
        <a:graphic>
          <a:graphicData uri="http://schemas.openxmlformats.org/drawingml/2006/table">
            <a:tbl>
              <a:tblPr/>
              <a:tblGrid>
                <a:gridCol w="1156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3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2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7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</a:rPr>
                        <a:t>NIM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</a:rPr>
                        <a:t>Nama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</a:rPr>
                        <a:t>MatKul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</a:rPr>
                        <a:t>Nilai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13598014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13598019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Amir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Amir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Santi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Irwan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Irwan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Irwan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Ahmad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Cecep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Cecep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Matematika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Diskrit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Struktur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Data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Matematika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Diskrit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Struktur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Data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D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C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C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E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C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97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Operasi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Proyeksi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214832"/>
          </a:xfrm>
        </p:spPr>
        <p:txBody>
          <a:bodyPr>
            <a:normAutofit lnSpcReduction="10000"/>
          </a:bodyPr>
          <a:lstStyle/>
          <a:p>
            <a:r>
              <a:rPr lang="en-US" sz="2800" dirty="0" err="1"/>
              <a:t>Operasi</a:t>
            </a:r>
            <a:r>
              <a:rPr lang="en-US" sz="2800" dirty="0"/>
              <a:t> </a:t>
            </a:r>
            <a:r>
              <a:rPr lang="en-US" sz="2800" dirty="0" err="1"/>
              <a:t>proyeksi</a:t>
            </a:r>
            <a:r>
              <a:rPr lang="en-US" sz="2800" dirty="0"/>
              <a:t> </a:t>
            </a:r>
            <a:r>
              <a:rPr lang="en-US" sz="2800" b="1" dirty="0" err="1"/>
              <a:t>memilih</a:t>
            </a:r>
            <a:r>
              <a:rPr lang="en-US" sz="2800" b="1" dirty="0"/>
              <a:t> </a:t>
            </a:r>
            <a:r>
              <a:rPr lang="en-US" sz="2800" b="1" dirty="0" err="1"/>
              <a:t>kolom</a:t>
            </a:r>
            <a:r>
              <a:rPr lang="en-US" sz="2800" b="1" dirty="0"/>
              <a:t> </a:t>
            </a:r>
            <a:r>
              <a:rPr lang="en-US" sz="2800" b="1" dirty="0" err="1"/>
              <a:t>tertentu</a:t>
            </a:r>
            <a:r>
              <a:rPr lang="en-US" sz="2800" b="1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tabel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baris</a:t>
            </a:r>
            <a:r>
              <a:rPr lang="en-US" sz="2800" dirty="0"/>
              <a:t> yang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nilainya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diambil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kali.</a:t>
            </a:r>
          </a:p>
          <a:p>
            <a:r>
              <a:rPr lang="en-US" sz="2800" b="1" dirty="0"/>
              <a:t>Operator: </a:t>
            </a:r>
            <a:r>
              <a:rPr lang="en-US" sz="2800" b="1" dirty="0">
                <a:sym typeface="Symbol" pitchFamily="18" charset="2"/>
              </a:rPr>
              <a:t></a:t>
            </a:r>
          </a:p>
          <a:p>
            <a:r>
              <a:rPr lang="en-US" sz="2800" dirty="0" err="1"/>
              <a:t>Misalkan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MHS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menampilkan</a:t>
            </a:r>
            <a:r>
              <a:rPr lang="en-US" sz="2800" dirty="0"/>
              <a:t> </a:t>
            </a:r>
            <a:r>
              <a:rPr lang="en-US" sz="2800" dirty="0" err="1"/>
              <a:t>daftar</a:t>
            </a:r>
            <a:r>
              <a:rPr lang="en-US" sz="2800" dirty="0"/>
              <a:t> </a:t>
            </a:r>
            <a:r>
              <a:rPr lang="en-US" sz="2800" dirty="0" err="1"/>
              <a:t>nama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, </a:t>
            </a:r>
            <a:r>
              <a:rPr lang="en-US" sz="2800" dirty="0" err="1"/>
              <a:t>mata</a:t>
            </a:r>
            <a:r>
              <a:rPr lang="en-US" sz="2800" dirty="0"/>
              <a:t> </a:t>
            </a:r>
            <a:r>
              <a:rPr lang="en-US" sz="2800" dirty="0" err="1"/>
              <a:t>kuliah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. </a:t>
            </a:r>
            <a:r>
              <a:rPr lang="en-US" sz="2800" dirty="0" err="1"/>
              <a:t>Operasi</a:t>
            </a:r>
            <a:r>
              <a:rPr lang="en-US" sz="2800" dirty="0"/>
              <a:t> </a:t>
            </a:r>
            <a:r>
              <a:rPr lang="en-US" sz="2800" dirty="0" err="1"/>
              <a:t>proyeksinya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endParaRPr lang="en-US" sz="2800" dirty="0"/>
          </a:p>
          <a:p>
            <a:pPr>
              <a:buNone/>
            </a:pPr>
            <a:r>
              <a:rPr lang="en-US" sz="2800" dirty="0">
                <a:sym typeface="Symbol" pitchFamily="18" charset="2"/>
              </a:rPr>
              <a:t>	 </a:t>
            </a:r>
            <a:r>
              <a:rPr lang="en-US" sz="2800" baseline="-25000" dirty="0" err="1"/>
              <a:t>Nama</a:t>
            </a:r>
            <a:r>
              <a:rPr lang="en-US" sz="2800" baseline="-25000" dirty="0"/>
              <a:t>, </a:t>
            </a:r>
            <a:r>
              <a:rPr lang="en-US" sz="2800" baseline="-25000" dirty="0" err="1"/>
              <a:t>MatKul</a:t>
            </a:r>
            <a:r>
              <a:rPr lang="en-US" sz="2800" baseline="-25000" dirty="0"/>
              <a:t>, </a:t>
            </a:r>
            <a:r>
              <a:rPr lang="en-US" sz="2800" baseline="-25000" dirty="0" err="1"/>
              <a:t>Nilai</a:t>
            </a:r>
            <a:r>
              <a:rPr lang="en-US" sz="2800" dirty="0"/>
              <a:t> (MHS)</a:t>
            </a:r>
          </a:p>
        </p:txBody>
      </p:sp>
    </p:spTree>
    <p:extLst>
      <p:ext uri="{BB962C8B-B14F-4D97-AF65-F5344CB8AC3E}">
        <p14:creationId xmlns:p14="http://schemas.microsoft.com/office/powerpoint/2010/main" val="341682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proyeksi</a:t>
            </a:r>
            <a:r>
              <a:rPr lang="en-US" dirty="0"/>
              <a:t>: </a:t>
            </a:r>
            <a:r>
              <a:rPr lang="en-US" dirty="0">
                <a:sym typeface="Symbol" pitchFamily="18" charset="2"/>
              </a:rPr>
              <a:t></a:t>
            </a:r>
            <a:r>
              <a:rPr lang="en-US" baseline="-25000" dirty="0" err="1"/>
              <a:t>Nama</a:t>
            </a:r>
            <a:r>
              <a:rPr lang="en-US" baseline="-25000" dirty="0"/>
              <a:t>, </a:t>
            </a:r>
            <a:r>
              <a:rPr lang="en-US" baseline="-25000" dirty="0" err="1"/>
              <a:t>MatKul</a:t>
            </a:r>
            <a:r>
              <a:rPr lang="en-US" baseline="-25000" dirty="0"/>
              <a:t>, </a:t>
            </a:r>
            <a:r>
              <a:rPr lang="en-US" baseline="-25000" dirty="0" err="1"/>
              <a:t>Nilai</a:t>
            </a:r>
            <a:r>
              <a:rPr lang="en-US" dirty="0"/>
              <a:t> (MHS)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28688" y="2373313"/>
          <a:ext cx="5929354" cy="3413760"/>
        </p:xfrm>
        <a:graphic>
          <a:graphicData uri="http://schemas.openxmlformats.org/drawingml/2006/table">
            <a:tbl>
              <a:tblPr/>
              <a:tblGrid>
                <a:gridCol w="11355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1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7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Times New Roman"/>
                        </a:rPr>
                        <a:t>Nama</a:t>
                      </a:r>
                      <a:endParaRPr lang="en-US" sz="105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Times New Roman"/>
                        </a:rPr>
                        <a:t>MatKul</a:t>
                      </a:r>
                      <a:endParaRPr lang="en-US" sz="105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Times New Roman"/>
                        </a:rPr>
                        <a:t>Nilai</a:t>
                      </a:r>
                      <a:endParaRPr lang="en-US" sz="105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Amir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Amir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Santi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Irwan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Irwan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Irwan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Ahmad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Cecep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Cecep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Hamdan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Hamdan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Hamdan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Hamdan</a:t>
                      </a:r>
                      <a:endParaRPr lang="en-US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Matematika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Diskrit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Arsitektur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Komputer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Algoritma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Algoritma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Struktur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Data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Arsitektur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Komputer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Algoritma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Algoritma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Arsitektur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Komputer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Matematika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Diskrit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Algoritma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Struktur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Data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Arsitektur</a:t>
                      </a: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Times New Roman"/>
                        </a:rPr>
                        <a:t>Komputer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D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E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826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79513" y="1714488"/>
            <a:ext cx="3528392" cy="4572032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MHS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 NIM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,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proyeksinya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Tabelnya</a:t>
            </a:r>
            <a:r>
              <a:rPr lang="en-US" dirty="0"/>
              <a:t>!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MHS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daftar</a:t>
            </a:r>
            <a:r>
              <a:rPr lang="en-US" dirty="0"/>
              <a:t> NIM,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,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proyeksinya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Tabelnya</a:t>
            </a:r>
            <a:r>
              <a:rPr lang="en-US" dirty="0"/>
              <a:t>!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923928" y="1682496"/>
          <a:ext cx="5079509" cy="4416552"/>
        </p:xfrm>
        <a:graphic>
          <a:graphicData uri="http://schemas.openxmlformats.org/drawingml/2006/table">
            <a:tbl>
              <a:tblPr/>
              <a:tblGrid>
                <a:gridCol w="1156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3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2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7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</a:rPr>
                        <a:t>NIM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</a:rPr>
                        <a:t>Nama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</a:rPr>
                        <a:t>MatKul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Times New Roman"/>
                        </a:rPr>
                        <a:t>Nilai</a:t>
                      </a:r>
                      <a:endParaRPr lang="en-US" sz="18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13598014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13598019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13598021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13598025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Amir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Amir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Santi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Irwan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Irwan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Irwan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Ahmad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Cecep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Cecep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Hamdan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Matematika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Diskrit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Struktur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Data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Matematika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Diskrit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Algoritma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Struktur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Data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Arsitektur</a:t>
                      </a:r>
                      <a:r>
                        <a:rPr lang="en-US" sz="1800" dirty="0">
                          <a:latin typeface="Calibri"/>
                          <a:ea typeface="Times New Roman"/>
                        </a:rPr>
                        <a:t> </a:t>
                      </a:r>
                      <a:r>
                        <a:rPr lang="en-US" sz="1800" dirty="0" err="1">
                          <a:latin typeface="Calibri"/>
                          <a:ea typeface="Times New Roman"/>
                        </a:rPr>
                        <a:t>Komputer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D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C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C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E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A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C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</a:rPr>
                        <a:t>B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47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Basis Data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basisdata</a:t>
            </a:r>
            <a:r>
              <a:rPr lang="en-US" dirty="0"/>
              <a:t> </a:t>
            </a:r>
            <a:r>
              <a:rPr lang="en-US" dirty="0" err="1"/>
              <a:t>relasional</a:t>
            </a:r>
            <a:r>
              <a:rPr lang="en-US" dirty="0"/>
              <a:t>,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. </a:t>
            </a:r>
          </a:p>
          <a:p>
            <a:pPr algn="just"/>
            <a:r>
              <a:rPr lang="en-US" b="1" dirty="0" err="1"/>
              <a:t>Setiap</a:t>
            </a:r>
            <a:r>
              <a:rPr lang="en-US" b="1" dirty="0"/>
              <a:t> </a:t>
            </a:r>
            <a:r>
              <a:rPr lang="en-US" b="1" dirty="0" err="1"/>
              <a:t>kolom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tabel</a:t>
            </a:r>
            <a:r>
              <a:rPr lang="en-US" b="1" dirty="0"/>
              <a:t> </a:t>
            </a:r>
            <a:r>
              <a:rPr lang="en-US" b="1" dirty="0" err="1"/>
              <a:t>disebut</a:t>
            </a:r>
            <a:r>
              <a:rPr lang="en-US" b="1" dirty="0"/>
              <a:t> </a:t>
            </a:r>
            <a:r>
              <a:rPr lang="en-US" b="1" dirty="0" err="1"/>
              <a:t>atribut</a:t>
            </a:r>
            <a:r>
              <a:rPr lang="en-US" dirty="0"/>
              <a:t>. </a:t>
            </a:r>
          </a:p>
          <a:p>
            <a:pPr algn="just"/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basis data </a:t>
            </a:r>
            <a:r>
              <a:rPr lang="en-US" dirty="0" err="1"/>
              <a:t>diimplementasikan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i="1" dirty="0"/>
              <a:t>file</a:t>
            </a:r>
            <a:r>
              <a:rPr lang="en-US" dirty="0"/>
              <a:t>.</a:t>
            </a:r>
          </a:p>
          <a:p>
            <a:pPr algn="just"/>
            <a:r>
              <a:rPr lang="en-US" b="1" dirty="0" err="1"/>
              <a:t>Atribut</a:t>
            </a:r>
            <a:r>
              <a:rPr lang="en-US" b="1" dirty="0"/>
              <a:t> </a:t>
            </a:r>
            <a:r>
              <a:rPr lang="en-US" b="1" dirty="0" err="1"/>
              <a:t>khusus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tabel</a:t>
            </a:r>
            <a:r>
              <a:rPr lang="en-US" b="1" dirty="0"/>
              <a:t> yang </a:t>
            </a:r>
            <a:r>
              <a:rPr lang="en-US" b="1" dirty="0" err="1"/>
              <a:t>mengidentifikasikan</a:t>
            </a:r>
            <a:r>
              <a:rPr lang="en-US" b="1" dirty="0"/>
              <a:t> </a:t>
            </a:r>
            <a:r>
              <a:rPr lang="en-US" b="1" dirty="0" err="1"/>
              <a:t>secara</a:t>
            </a:r>
            <a:r>
              <a:rPr lang="en-US" b="1" dirty="0"/>
              <a:t> </a:t>
            </a:r>
            <a:r>
              <a:rPr lang="en-US" b="1" dirty="0" err="1"/>
              <a:t>unik</a:t>
            </a:r>
            <a:r>
              <a:rPr lang="en-US" b="1" dirty="0"/>
              <a:t> </a:t>
            </a:r>
            <a:r>
              <a:rPr lang="en-US" b="1" dirty="0" err="1"/>
              <a:t>elemen</a:t>
            </a:r>
            <a:r>
              <a:rPr lang="en-US" b="1" dirty="0"/>
              <a:t> </a:t>
            </a:r>
            <a:r>
              <a:rPr lang="en-US" b="1" dirty="0" err="1"/>
              <a:t>relasi</a:t>
            </a:r>
            <a:r>
              <a:rPr lang="en-US" b="1" dirty="0"/>
              <a:t> </a:t>
            </a:r>
            <a:r>
              <a:rPr lang="en-US" b="1" dirty="0" err="1"/>
              <a:t>disebut</a:t>
            </a:r>
            <a:r>
              <a:rPr lang="en-US" b="1" dirty="0"/>
              <a:t> </a:t>
            </a:r>
            <a:r>
              <a:rPr lang="en-US" b="1" dirty="0" err="1"/>
              <a:t>kunci</a:t>
            </a:r>
            <a:r>
              <a:rPr lang="en-US" b="1" dirty="0"/>
              <a:t> (</a:t>
            </a:r>
            <a:r>
              <a:rPr lang="en-US" b="1" i="1" dirty="0"/>
              <a:t>key</a:t>
            </a:r>
            <a:r>
              <a:rPr lang="en-US" b="1" dirty="0"/>
              <a:t>).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37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Operasi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Join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2028825"/>
            <a:ext cx="8229600" cy="2686050"/>
          </a:xfrm>
        </p:spPr>
        <p:txBody>
          <a:bodyPr/>
          <a:lstStyle/>
          <a:p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i="1" dirty="0"/>
              <a:t>join</a:t>
            </a:r>
            <a:r>
              <a:rPr lang="en-US" dirty="0"/>
              <a:t> </a:t>
            </a:r>
            <a:r>
              <a:rPr lang="en-US" b="1" dirty="0" err="1"/>
              <a:t>menggabungkan</a:t>
            </a:r>
            <a:r>
              <a:rPr lang="en-US" b="1" dirty="0"/>
              <a:t> </a:t>
            </a:r>
            <a:r>
              <a:rPr lang="en-US" b="1" dirty="0" err="1"/>
              <a:t>dua</a:t>
            </a:r>
            <a:r>
              <a:rPr lang="en-US" b="1" dirty="0"/>
              <a:t> </a:t>
            </a:r>
            <a:r>
              <a:rPr lang="en-US" b="1" dirty="0" err="1"/>
              <a:t>buah</a:t>
            </a:r>
            <a:r>
              <a:rPr lang="en-US" b="1" dirty="0"/>
              <a:t> </a:t>
            </a:r>
            <a:r>
              <a:rPr lang="en-US" b="1" dirty="0" err="1"/>
              <a:t>tabel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bila</a:t>
            </a:r>
            <a:r>
              <a:rPr lang="en-US" b="1" dirty="0"/>
              <a:t> </a:t>
            </a:r>
            <a:r>
              <a:rPr lang="en-US" b="1" dirty="0" err="1"/>
              <a:t>kedua</a:t>
            </a:r>
            <a:r>
              <a:rPr lang="en-US" b="1" dirty="0"/>
              <a:t> </a:t>
            </a:r>
            <a:r>
              <a:rPr lang="en-US" b="1" dirty="0" err="1"/>
              <a:t>tabel</a:t>
            </a:r>
            <a:r>
              <a:rPr lang="en-US" b="1" dirty="0"/>
              <a:t> </a:t>
            </a:r>
            <a:r>
              <a:rPr lang="en-US" b="1" dirty="0" err="1"/>
              <a:t>mempunyai</a:t>
            </a:r>
            <a:r>
              <a:rPr lang="en-US" b="1" dirty="0"/>
              <a:t> </a:t>
            </a:r>
            <a:r>
              <a:rPr lang="en-US" b="1" dirty="0" err="1"/>
              <a:t>atribut</a:t>
            </a:r>
            <a:r>
              <a:rPr lang="en-US" b="1" dirty="0"/>
              <a:t> yang </a:t>
            </a:r>
            <a:r>
              <a:rPr lang="en-US" b="1" dirty="0" err="1"/>
              <a:t>sama</a:t>
            </a:r>
            <a:r>
              <a:rPr lang="en-US" dirty="0"/>
              <a:t>. </a:t>
            </a:r>
          </a:p>
          <a:p>
            <a:r>
              <a:rPr lang="en-US" b="1" dirty="0"/>
              <a:t>Operator: </a:t>
            </a:r>
            <a:r>
              <a:rPr lang="en-US" b="1" dirty="0">
                <a:sym typeface="Symbol" pitchFamily="18" charset="2"/>
              </a:rPr>
              <a:t></a:t>
            </a:r>
            <a:endParaRPr lang="en-US" b="1" dirty="0"/>
          </a:p>
          <a:p>
            <a:pPr>
              <a:buFont typeface="Arial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5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r>
              <a:rPr lang="en-US" dirty="0"/>
              <a:t>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MHS1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 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relasi</a:t>
            </a:r>
            <a:r>
              <a:rPr lang="en-US" dirty="0"/>
              <a:t> </a:t>
            </a:r>
            <a:r>
              <a:rPr lang="en-US" i="1" dirty="0"/>
              <a:t>MHS2</a:t>
            </a:r>
            <a:r>
              <a:rPr lang="en-US" dirty="0"/>
              <a:t>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B </a:t>
            </a:r>
          </a:p>
          <a:p>
            <a:pPr>
              <a:buFont typeface="Arial" charset="0"/>
              <a:buNone/>
            </a:pPr>
            <a:r>
              <a:rPr lang="en-US" dirty="0"/>
              <a:t>	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i="1" dirty="0"/>
              <a:t>join</a:t>
            </a:r>
            <a:endParaRPr lang="en-US" dirty="0"/>
          </a:p>
          <a:p>
            <a:pPr>
              <a:buFont typeface="Arial" charset="0"/>
              <a:buNone/>
            </a:pPr>
            <a:r>
              <a:rPr lang="en-US" dirty="0">
                <a:sym typeface="Symbol" pitchFamily="18" charset="2"/>
              </a:rPr>
              <a:t>	</a:t>
            </a:r>
            <a:r>
              <a:rPr lang="en-US" baseline="-25000" dirty="0"/>
              <a:t>NIM, </a:t>
            </a:r>
            <a:r>
              <a:rPr lang="en-US" baseline="-25000" dirty="0" err="1"/>
              <a:t>Nama</a:t>
            </a:r>
            <a:r>
              <a:rPr lang="en-US" dirty="0"/>
              <a:t>(MHS1, MHS2)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3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9458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/>
              <a:t>         Tabel A				Tabel B</a:t>
            </a:r>
          </a:p>
        </p:txBody>
      </p:sp>
      <p:graphicFrame>
        <p:nvGraphicFramePr>
          <p:cNvPr id="14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9068200"/>
              </p:ext>
            </p:extLst>
          </p:nvPr>
        </p:nvGraphicFramePr>
        <p:xfrm>
          <a:off x="179512" y="2428875"/>
          <a:ext cx="3678137" cy="342902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32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1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43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NIM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Nama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JK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13598001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Hananto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L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13598002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Guntur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L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13598004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Heidi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W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13598006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Harman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L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13598007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Karim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L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151931" marR="15193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143375" y="2428875"/>
          <a:ext cx="4643470" cy="3429024"/>
        </p:xfrm>
        <a:graphic>
          <a:graphicData uri="http://schemas.openxmlformats.org/drawingml/2006/table">
            <a:tbl>
              <a:tblPr/>
              <a:tblGrid>
                <a:gridCol w="1193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43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9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5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NIM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Nama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MatKul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Nilai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13598001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Hananto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Algoritma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13598001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Times New Roman"/>
                        </a:rPr>
                        <a:t>Hananto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Basisdata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13598004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Heidi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Kalkulus I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13598006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Harman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Teori Bahasa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C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13598006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Harman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Agama 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13598009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Junaidi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Statisitik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8628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13598010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Farizka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Otomata</a:t>
                      </a: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C</a:t>
                      </a: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076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500" y="1857375"/>
          <a:ext cx="8072495" cy="44291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14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3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6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28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5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NIM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/>
                        <a:t>Nama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JK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/>
                        <a:t>MatKul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/>
                        <a:t>Nilai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13598001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Hananto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L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Algoritma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13598001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Hananto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L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Basisdata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13598004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Heidi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W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Kalkulus</a:t>
                      </a:r>
                      <a:r>
                        <a:rPr lang="en-US" sz="2000" dirty="0"/>
                        <a:t> I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13598006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Harman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L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Teori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Bahasa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C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13598006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Harman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L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Agama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85822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Hasil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Operasi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Join </a:t>
            </a:r>
            <a:b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dirty="0">
                <a:sym typeface="Symbol" pitchFamily="18" charset="2"/>
              </a:rPr>
              <a:t></a:t>
            </a:r>
            <a:r>
              <a:rPr lang="en-US" baseline="-25000" dirty="0"/>
              <a:t>NIM, </a:t>
            </a:r>
            <a:r>
              <a:rPr lang="en-US" baseline="-25000" dirty="0" err="1"/>
              <a:t>Nama</a:t>
            </a:r>
            <a:r>
              <a:rPr lang="en-US" dirty="0"/>
              <a:t>(MHS1, MHS2) </a:t>
            </a:r>
          </a:p>
        </p:txBody>
      </p:sp>
    </p:spTree>
    <p:extLst>
      <p:ext uri="{BB962C8B-B14F-4D97-AF65-F5344CB8AC3E}">
        <p14:creationId xmlns:p14="http://schemas.microsoft.com/office/powerpoint/2010/main" val="151841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13712" y="1857375"/>
          <a:ext cx="6815874" cy="442915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339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97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54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54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265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NIM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/>
                        <a:t>Nama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/>
                        <a:t>MatKul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/>
                        <a:t>Nilai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JK</a:t>
                      </a:r>
                      <a:endParaRPr lang="en-US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13598001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Hananto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Algoritma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L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13598001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Hananto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Basisdata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L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13598004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Heidi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Kalkulus</a:t>
                      </a:r>
                      <a:r>
                        <a:rPr lang="en-US" sz="2000" dirty="0"/>
                        <a:t> I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B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W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13598006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Harman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/>
                        <a:t>Teori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Bahasa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C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L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530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13598006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Harman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Agama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L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 anchorCtr="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Hasil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Operasi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Join </a:t>
            </a:r>
            <a:b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</a:br>
            <a:r>
              <a:rPr lang="en-US" dirty="0">
                <a:sym typeface="Symbol" pitchFamily="18" charset="2"/>
              </a:rPr>
              <a:t></a:t>
            </a:r>
            <a:r>
              <a:rPr lang="en-US" baseline="-25000" dirty="0"/>
              <a:t>NIM, </a:t>
            </a:r>
            <a:r>
              <a:rPr lang="en-US" baseline="-25000" dirty="0" err="1"/>
              <a:t>Nama</a:t>
            </a:r>
            <a:r>
              <a:rPr lang="en-US" dirty="0"/>
              <a:t>(MHS2, MHS1) </a:t>
            </a:r>
          </a:p>
        </p:txBody>
      </p:sp>
    </p:spTree>
    <p:extLst>
      <p:ext uri="{BB962C8B-B14F-4D97-AF65-F5344CB8AC3E}">
        <p14:creationId xmlns:p14="http://schemas.microsoft.com/office/powerpoint/2010/main" val="44537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98" y="1421401"/>
            <a:ext cx="3816424" cy="4572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Operasi</a:t>
            </a:r>
            <a:r>
              <a:rPr lang="en-US" dirty="0"/>
              <a:t> join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“</a:t>
            </a:r>
            <a:r>
              <a:rPr lang="en-US" dirty="0" err="1"/>
              <a:t>Mahasiswa</a:t>
            </a:r>
            <a:r>
              <a:rPr lang="en-US" dirty="0"/>
              <a:t>”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“</a:t>
            </a:r>
            <a:r>
              <a:rPr lang="en-US" dirty="0" err="1"/>
              <a:t>Matakuliah</a:t>
            </a:r>
            <a:r>
              <a:rPr lang="en-US" dirty="0"/>
              <a:t>” (MHS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MTKL)</a:t>
            </a:r>
          </a:p>
          <a:p>
            <a:pPr lvl="0"/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join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“</a:t>
            </a:r>
            <a:r>
              <a:rPr lang="en-US" dirty="0" err="1"/>
              <a:t>Mahasiswa</a:t>
            </a:r>
            <a:r>
              <a:rPr lang="en-US" dirty="0"/>
              <a:t>”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“</a:t>
            </a:r>
            <a:r>
              <a:rPr lang="en-US" dirty="0" err="1"/>
              <a:t>Matakuliah</a:t>
            </a:r>
            <a:r>
              <a:rPr lang="en-US" dirty="0"/>
              <a:t>” (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namai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“KSM”</a:t>
            </a:r>
          </a:p>
          <a:p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tentukan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proyeksi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NIM,Matakuliah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3928" y="1597692"/>
            <a:ext cx="5057946" cy="348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77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8"/>
            <a:ext cx="9144000" cy="6826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721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Basis Data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2800" dirty="0"/>
              <a:t>Satu baris data pada tabel menyatakan sebuah </a:t>
            </a:r>
            <a:r>
              <a:rPr lang="id-ID" sz="2800" i="1" dirty="0"/>
              <a:t>record</a:t>
            </a:r>
            <a:r>
              <a:rPr lang="id-ID" sz="2800" dirty="0"/>
              <a:t>, dan setiap atribut menyatakan sebuah </a:t>
            </a:r>
            <a:r>
              <a:rPr lang="id-ID" sz="2800" i="1" dirty="0"/>
              <a:t>field</a:t>
            </a:r>
            <a:r>
              <a:rPr lang="id-ID" sz="2800" dirty="0"/>
              <a:t>. </a:t>
            </a:r>
            <a:endParaRPr lang="en-US" sz="2800" dirty="0"/>
          </a:p>
          <a:p>
            <a:pPr algn="just"/>
            <a:r>
              <a:rPr lang="id-ID" sz="2800" dirty="0"/>
              <a:t>Secara fisik basis data adalah kumpulan </a:t>
            </a:r>
            <a:r>
              <a:rPr lang="id-ID" sz="2800" i="1" dirty="0"/>
              <a:t>file</a:t>
            </a:r>
            <a:r>
              <a:rPr lang="id-ID" sz="2800" dirty="0"/>
              <a:t>, sedangkan </a:t>
            </a:r>
            <a:r>
              <a:rPr lang="id-ID" sz="2800" i="1" dirty="0"/>
              <a:t>file</a:t>
            </a:r>
            <a:r>
              <a:rPr lang="id-ID" sz="2800" dirty="0"/>
              <a:t> adalah kumpulan </a:t>
            </a:r>
            <a:r>
              <a:rPr lang="id-ID" sz="2800" i="1" dirty="0"/>
              <a:t>record</a:t>
            </a:r>
            <a:r>
              <a:rPr lang="id-ID" sz="2800" dirty="0"/>
              <a:t>, setiap record terdiri atas sejumlah field.</a:t>
            </a:r>
            <a:r>
              <a:rPr lang="en-US" sz="2800" dirty="0"/>
              <a:t> </a:t>
            </a:r>
          </a:p>
          <a:p>
            <a:pPr algn="just"/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contoh</a:t>
            </a:r>
            <a:r>
              <a:rPr lang="en-US" sz="2800" dirty="0"/>
              <a:t> basis data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memuat</a:t>
            </a:r>
            <a:r>
              <a:rPr lang="en-US" sz="2800" dirty="0"/>
              <a:t> </a:t>
            </a:r>
            <a:r>
              <a:rPr lang="en-US" sz="2800" i="1" dirty="0"/>
              <a:t>field</a:t>
            </a:r>
            <a:r>
              <a:rPr lang="en-US" sz="2800" dirty="0"/>
              <a:t> yang </a:t>
            </a:r>
            <a:r>
              <a:rPr lang="en-US" sz="2800" dirty="0" err="1"/>
              <a:t>berisi</a:t>
            </a:r>
            <a:r>
              <a:rPr lang="en-US" sz="2800" dirty="0"/>
              <a:t> </a:t>
            </a:r>
            <a:r>
              <a:rPr lang="en-US" sz="2800" dirty="0" err="1"/>
              <a:t>nama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, </a:t>
            </a:r>
            <a:r>
              <a:rPr lang="en-US" sz="2800" dirty="0" err="1"/>
              <a:t>nim</a:t>
            </a:r>
            <a:r>
              <a:rPr lang="en-US" sz="2800" dirty="0"/>
              <a:t>, program </a:t>
            </a:r>
            <a:r>
              <a:rPr lang="en-US" sz="2800" dirty="0" err="1"/>
              <a:t>studi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IPK. </a:t>
            </a:r>
          </a:p>
        </p:txBody>
      </p:sp>
    </p:spTree>
    <p:extLst>
      <p:ext uri="{BB962C8B-B14F-4D97-AF65-F5344CB8AC3E}">
        <p14:creationId xmlns:p14="http://schemas.microsoft.com/office/powerpoint/2010/main" val="421090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Basis Data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916832"/>
            <a:ext cx="7346762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04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Merancang</a:t>
            </a:r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Basis Data</a:t>
            </a:r>
          </a:p>
        </p:txBody>
      </p:sp>
      <p:sp>
        <p:nvSpPr>
          <p:cNvPr id="11267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merancang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basis data </a:t>
            </a:r>
            <a:r>
              <a:rPr lang="en-US" sz="2800" dirty="0" err="1"/>
              <a:t>dimulai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menerjemahkan</a:t>
            </a:r>
            <a:r>
              <a:rPr lang="en-US" sz="2800" dirty="0"/>
              <a:t> </a:t>
            </a:r>
            <a:r>
              <a:rPr lang="en-US" sz="2800" dirty="0" err="1"/>
              <a:t>suatu</a:t>
            </a:r>
            <a:r>
              <a:rPr lang="en-US" sz="2800" dirty="0"/>
              <a:t> proses </a:t>
            </a:r>
            <a:r>
              <a:rPr lang="en-US" sz="2800" dirty="0" err="1"/>
              <a:t>bisnis</a:t>
            </a:r>
            <a:r>
              <a:rPr lang="en-US" sz="2800" dirty="0"/>
              <a:t> yang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kedalam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diagram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antar</a:t>
            </a:r>
            <a:r>
              <a:rPr lang="en-US" sz="2800" dirty="0"/>
              <a:t> </a:t>
            </a:r>
            <a:r>
              <a:rPr lang="en-US" sz="2800" dirty="0" err="1"/>
              <a:t>entitas</a:t>
            </a:r>
            <a:r>
              <a:rPr lang="en-US" sz="2800" dirty="0"/>
              <a:t> (ERD). </a:t>
            </a:r>
          </a:p>
          <a:p>
            <a:pPr algn="just"/>
            <a:r>
              <a:rPr lang="en-US" sz="2800" dirty="0" err="1"/>
              <a:t>Jadi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bahasa</a:t>
            </a:r>
            <a:r>
              <a:rPr lang="en-US" sz="2800" dirty="0"/>
              <a:t> </a:t>
            </a:r>
            <a:r>
              <a:rPr lang="en-US" sz="2800" dirty="0" err="1"/>
              <a:t>sederhana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membuat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 </a:t>
            </a:r>
            <a:r>
              <a:rPr lang="en-US" sz="2800" dirty="0" err="1"/>
              <a:t>objek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dibangun</a:t>
            </a:r>
            <a:r>
              <a:rPr lang="en-US" sz="2800" dirty="0"/>
              <a:t> basis </a:t>
            </a:r>
            <a:r>
              <a:rPr lang="en-US" sz="2800" dirty="0" err="1"/>
              <a:t>datanya</a:t>
            </a:r>
            <a:r>
              <a:rPr lang="en-US" sz="2800" dirty="0"/>
              <a:t>. </a:t>
            </a:r>
          </a:p>
          <a:p>
            <a:pPr algn="just"/>
            <a:r>
              <a:rPr lang="en-US" sz="2800" dirty="0" err="1"/>
              <a:t>Berdasarkan</a:t>
            </a:r>
            <a:r>
              <a:rPr lang="en-US" sz="2800" dirty="0"/>
              <a:t> ERD </a:t>
            </a:r>
            <a:r>
              <a:rPr lang="en-US" sz="2800" dirty="0" err="1"/>
              <a:t>itulah</a:t>
            </a:r>
            <a:r>
              <a:rPr lang="en-US" sz="2800" dirty="0"/>
              <a:t> </a:t>
            </a:r>
            <a:r>
              <a:rPr lang="en-US" sz="2800" dirty="0" err="1"/>
              <a:t>kemudian</a:t>
            </a:r>
            <a:r>
              <a:rPr lang="en-US" sz="2800" dirty="0"/>
              <a:t> </a:t>
            </a:r>
            <a:r>
              <a:rPr lang="en-US" sz="2800" dirty="0" err="1"/>
              <a:t>tabel-tabel</a:t>
            </a:r>
            <a:r>
              <a:rPr lang="en-US" sz="2800" dirty="0"/>
              <a:t> yang </a:t>
            </a:r>
            <a:r>
              <a:rPr lang="en-US" sz="2800" dirty="0" err="1"/>
              <a:t>berisi</a:t>
            </a:r>
            <a:r>
              <a:rPr lang="en-US" sz="2800" dirty="0"/>
              <a:t> field </a:t>
            </a:r>
            <a:r>
              <a:rPr lang="en-US" sz="2800" dirty="0" err="1"/>
              <a:t>disusun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939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1267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Dosen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mengajar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mata</a:t>
            </a:r>
            <a:r>
              <a:rPr lang="en-US" sz="2800" dirty="0"/>
              <a:t> </a:t>
            </a:r>
            <a:r>
              <a:rPr lang="en-US" sz="2800" dirty="0" err="1"/>
              <a:t>kuliah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semester. </a:t>
            </a:r>
          </a:p>
          <a:p>
            <a:pPr algn="just"/>
            <a:r>
              <a:rPr lang="en-US" sz="2800" dirty="0" err="1"/>
              <a:t>Atribut</a:t>
            </a:r>
            <a:r>
              <a:rPr lang="en-US" sz="2800" dirty="0"/>
              <a:t> </a:t>
            </a:r>
            <a:r>
              <a:rPr lang="en-US" sz="2800" dirty="0" err="1"/>
              <a:t>Dosen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Kd_Dosen</a:t>
            </a:r>
            <a:r>
              <a:rPr lang="en-US" sz="2800" dirty="0"/>
              <a:t>, Nama, </a:t>
            </a:r>
            <a:r>
              <a:rPr lang="en-US" sz="2800" dirty="0" err="1"/>
              <a:t>dan</a:t>
            </a:r>
            <a:r>
              <a:rPr lang="en-US" sz="2800" dirty="0"/>
              <a:t> Prodi </a:t>
            </a:r>
            <a:r>
              <a:rPr lang="en-US" sz="2800" dirty="0" err="1"/>
              <a:t>sedangkan</a:t>
            </a:r>
            <a:r>
              <a:rPr lang="en-US" sz="2800" dirty="0"/>
              <a:t> </a:t>
            </a:r>
            <a:r>
              <a:rPr lang="en-US" sz="2800" dirty="0" err="1"/>
              <a:t>atribut</a:t>
            </a:r>
            <a:r>
              <a:rPr lang="en-US" sz="2800" dirty="0"/>
              <a:t> </a:t>
            </a:r>
            <a:r>
              <a:rPr lang="en-US" sz="2800" dirty="0" err="1"/>
              <a:t>mata</a:t>
            </a:r>
            <a:r>
              <a:rPr lang="en-US" sz="2800" dirty="0"/>
              <a:t> </a:t>
            </a:r>
            <a:r>
              <a:rPr lang="en-US" sz="2800" dirty="0" err="1"/>
              <a:t>kuliah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Kode_Mk</a:t>
            </a:r>
            <a:r>
              <a:rPr lang="en-US" sz="2800" dirty="0"/>
              <a:t>, </a:t>
            </a:r>
            <a:r>
              <a:rPr lang="en-US" sz="2800" dirty="0" err="1"/>
              <a:t>Nama_Mk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sks</a:t>
            </a:r>
            <a:r>
              <a:rPr lang="en-US" sz="2800" dirty="0"/>
              <a:t>. </a:t>
            </a:r>
          </a:p>
          <a:p>
            <a:pPr algn="just"/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pernyataan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digambarkan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ER diagram,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dihasilkan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relasi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41196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230216"/>
            <a:ext cx="8435280" cy="2439144"/>
          </a:xfrm>
        </p:spPr>
        <p:txBody>
          <a:bodyPr/>
          <a:lstStyle/>
          <a:p>
            <a:pPr algn="just"/>
            <a:r>
              <a:rPr lang="en-US" sz="2400" dirty="0" err="1"/>
              <a:t>Simbol</a:t>
            </a:r>
            <a:r>
              <a:rPr lang="en-US" sz="2400" dirty="0"/>
              <a:t> </a:t>
            </a:r>
            <a:r>
              <a:rPr lang="en-US" sz="2400" dirty="0" err="1"/>
              <a:t>persegi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entitas</a:t>
            </a:r>
            <a:endParaRPr lang="en-US" sz="2400" dirty="0"/>
          </a:p>
          <a:p>
            <a:pPr algn="just"/>
            <a:r>
              <a:rPr lang="en-US" sz="2400" dirty="0" err="1"/>
              <a:t>Simbol</a:t>
            </a:r>
            <a:r>
              <a:rPr lang="en-US" sz="2400" dirty="0"/>
              <a:t> </a:t>
            </a:r>
            <a:r>
              <a:rPr lang="en-US" sz="2400" dirty="0" err="1"/>
              <a:t>belah</a:t>
            </a:r>
            <a:r>
              <a:rPr lang="en-US" sz="2400" dirty="0"/>
              <a:t> </a:t>
            </a:r>
            <a:r>
              <a:rPr lang="en-US" sz="2400" dirty="0" err="1"/>
              <a:t>ketupat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 err="1"/>
              <a:t>Simbol</a:t>
            </a:r>
            <a:r>
              <a:rPr lang="en-US" sz="2400" dirty="0"/>
              <a:t> 1 </a:t>
            </a:r>
            <a:r>
              <a:rPr lang="en-US" sz="2400" dirty="0" err="1"/>
              <a:t>dan</a:t>
            </a:r>
            <a:r>
              <a:rPr lang="en-US" sz="2400" dirty="0"/>
              <a:t> m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kardinalitas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derajat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. </a:t>
            </a:r>
          </a:p>
          <a:p>
            <a:pPr algn="just"/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elips</a:t>
            </a:r>
            <a:r>
              <a:rPr lang="en-US" sz="2400" dirty="0"/>
              <a:t> </a:t>
            </a:r>
            <a:r>
              <a:rPr lang="en-US" sz="2400" dirty="0" err="1"/>
              <a:t>menggambarkan</a:t>
            </a:r>
            <a:r>
              <a:rPr lang="en-US" sz="2400" dirty="0"/>
              <a:t> </a:t>
            </a:r>
            <a:r>
              <a:rPr lang="en-US" sz="2400" dirty="0" err="1"/>
              <a:t>atribut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yang </a:t>
            </a:r>
            <a:r>
              <a:rPr lang="en-US" sz="2400" dirty="0" err="1"/>
              <a:t>nantinya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kolom-kolom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187624" y="256490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970171"/>
              </p:ext>
            </p:extLst>
          </p:nvPr>
        </p:nvGraphicFramePr>
        <p:xfrm>
          <a:off x="611560" y="1412776"/>
          <a:ext cx="7630862" cy="280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0" name="Visio" r:id="rId3" imgW="6477093" imgH="2352741" progId="Visio.Drawing.15">
                  <p:embed/>
                </p:oleObj>
              </mc:Choice>
              <mc:Fallback>
                <p:oleObj name="Visio" r:id="rId3" imgW="6477093" imgH="2352741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412776"/>
                        <a:ext cx="7630862" cy="2808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0547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Kardinalitas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/>
              <a:t>Kardinalitas</a:t>
            </a:r>
            <a:r>
              <a:rPr lang="en-US" sz="2400" dirty="0"/>
              <a:t> </a:t>
            </a:r>
            <a:r>
              <a:rPr lang="en-US" sz="2400" dirty="0" err="1"/>
              <a:t>Relasi</a:t>
            </a:r>
            <a:r>
              <a:rPr lang="en-US" sz="2400" dirty="0"/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b="1" dirty="0" err="1"/>
              <a:t>jumlah</a:t>
            </a:r>
            <a:r>
              <a:rPr lang="en-US" sz="2400" b="1" dirty="0"/>
              <a:t> </a:t>
            </a:r>
            <a:r>
              <a:rPr lang="en-US" sz="2400" b="1" dirty="0" err="1"/>
              <a:t>maksimum</a:t>
            </a:r>
            <a:r>
              <a:rPr lang="en-US" sz="2400" b="1" dirty="0"/>
              <a:t> </a:t>
            </a:r>
            <a:r>
              <a:rPr lang="en-US" sz="2400" b="1" dirty="0" err="1"/>
              <a:t>entitas</a:t>
            </a:r>
            <a:r>
              <a:rPr lang="en-US" sz="2400" b="1" dirty="0"/>
              <a:t> yang 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berelasi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entitas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himpunan</a:t>
            </a:r>
            <a:r>
              <a:rPr lang="en-US" sz="2400" b="1" dirty="0"/>
              <a:t> </a:t>
            </a:r>
            <a:r>
              <a:rPr lang="en-US" sz="2400" b="1" dirty="0" err="1"/>
              <a:t>entitas</a:t>
            </a:r>
            <a:r>
              <a:rPr lang="en-US" sz="2400" b="1" dirty="0"/>
              <a:t> lain</a:t>
            </a:r>
            <a:r>
              <a:rPr lang="en-US" sz="2400" dirty="0"/>
              <a:t>.</a:t>
            </a:r>
          </a:p>
          <a:p>
            <a:pPr algn="just"/>
            <a:r>
              <a:rPr lang="en-US" sz="2400" b="1" dirty="0" err="1"/>
              <a:t>Dalam</a:t>
            </a:r>
            <a:r>
              <a:rPr lang="en-US" sz="2400" b="1" dirty="0"/>
              <a:t> database </a:t>
            </a:r>
            <a:r>
              <a:rPr lang="en-US" sz="2400" b="1" dirty="0" err="1"/>
              <a:t>digunakan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menentukan</a:t>
            </a:r>
            <a:r>
              <a:rPr lang="en-US" sz="2400" b="1" dirty="0"/>
              <a:t> </a:t>
            </a:r>
            <a:r>
              <a:rPr lang="en-US" sz="2400" b="1" dirty="0" err="1"/>
              <a:t>jumlah</a:t>
            </a:r>
            <a:r>
              <a:rPr lang="en-US" sz="2400" b="1" dirty="0"/>
              <a:t> </a:t>
            </a:r>
            <a:r>
              <a:rPr lang="en-US" sz="2400" b="1" dirty="0" err="1"/>
              <a:t>tabel</a:t>
            </a:r>
            <a:r>
              <a:rPr lang="en-US" sz="2400" b="1" dirty="0"/>
              <a:t> yang </a:t>
            </a:r>
            <a:r>
              <a:rPr lang="en-US" sz="2400" b="1" dirty="0" err="1"/>
              <a:t>dihasilkan</a:t>
            </a:r>
            <a:endParaRPr lang="en-US" sz="2400" b="1" dirty="0"/>
          </a:p>
          <a:p>
            <a:r>
              <a:rPr lang="en-US" sz="2400" dirty="0" err="1"/>
              <a:t>Macam</a:t>
            </a:r>
            <a:r>
              <a:rPr lang="en-US" sz="2400" dirty="0"/>
              <a:t> </a:t>
            </a:r>
            <a:r>
              <a:rPr lang="en-US" sz="2400" dirty="0" err="1"/>
              <a:t>Kardinalitas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4 (</a:t>
            </a:r>
            <a:r>
              <a:rPr lang="en-US" sz="2400" dirty="0" err="1"/>
              <a:t>empat</a:t>
            </a:r>
            <a:r>
              <a:rPr lang="en-US" sz="2400" dirty="0"/>
              <a:t>) </a:t>
            </a:r>
            <a:r>
              <a:rPr lang="en-US" sz="2400" dirty="0" err="1"/>
              <a:t>yaitu</a:t>
            </a:r>
            <a:endParaRPr lang="en-US" sz="2400" dirty="0"/>
          </a:p>
          <a:p>
            <a:pPr lvl="1"/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(</a:t>
            </a:r>
            <a:r>
              <a:rPr lang="en-US" sz="2400" i="1" dirty="0"/>
              <a:t>One to One</a:t>
            </a:r>
            <a:r>
              <a:rPr lang="en-US" sz="2400" dirty="0"/>
              <a:t>)</a:t>
            </a:r>
          </a:p>
          <a:p>
            <a:pPr lvl="1"/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(</a:t>
            </a:r>
            <a:r>
              <a:rPr lang="en-US" sz="2400" i="1" dirty="0"/>
              <a:t>One to Many</a:t>
            </a:r>
            <a:r>
              <a:rPr lang="en-US" sz="2400" dirty="0"/>
              <a:t>)</a:t>
            </a:r>
          </a:p>
          <a:p>
            <a:pPr lvl="1"/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(</a:t>
            </a:r>
            <a:r>
              <a:rPr lang="en-US" sz="2400" i="1" dirty="0"/>
              <a:t>Many to One</a:t>
            </a:r>
            <a:r>
              <a:rPr lang="en-US" sz="2400" dirty="0"/>
              <a:t>)</a:t>
            </a:r>
          </a:p>
          <a:p>
            <a:pPr lvl="1"/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(</a:t>
            </a:r>
            <a:r>
              <a:rPr lang="en-US" sz="2400" i="1" dirty="0"/>
              <a:t>Many to Many</a:t>
            </a:r>
            <a:r>
              <a:rPr lang="en-US" sz="2400" dirty="0"/>
              <a:t>)</a:t>
            </a:r>
          </a:p>
          <a:p>
            <a:pPr algn="just"/>
            <a:endParaRPr lang="en-US" sz="2400" dirty="0"/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147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968375"/>
          </a:xfrm>
        </p:spPr>
        <p:txBody>
          <a:bodyPr>
            <a:noAutofit/>
          </a:bodyPr>
          <a:lstStyle/>
          <a:p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Kardinalitas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Satu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Ke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2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Satu</a:t>
            </a:r>
            <a:r>
              <a: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(One to One)</a:t>
            </a:r>
            <a:endParaRPr 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979712" y="1340768"/>
          <a:ext cx="5663972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2" name="Visio" r:id="rId3" imgW="4075168" imgH="1865193" progId="Visio.Drawing.11">
                  <p:embed/>
                </p:oleObj>
              </mc:Choice>
              <mc:Fallback>
                <p:oleObj name="Visio" r:id="rId3" imgW="4075168" imgH="186519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1340768"/>
                        <a:ext cx="5663972" cy="2592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514892" y="4437112"/>
          <a:ext cx="7128792" cy="548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07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7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7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1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65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 u="sng" dirty="0">
                          <a:effectLst/>
                        </a:rPr>
                        <a:t>Kd_pd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Tujuan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Tgl_awal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Lama_hari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Total_biaya_pd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95536" y="3892183"/>
            <a:ext cx="2732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/>
              <a:t>Tabel</a:t>
            </a:r>
            <a:r>
              <a:rPr lang="en-US" b="1" dirty="0"/>
              <a:t> </a:t>
            </a:r>
            <a:r>
              <a:rPr lang="en-US" b="1" dirty="0" err="1"/>
              <a:t>Perjalanan_dinas</a:t>
            </a:r>
            <a:endParaRPr lang="en-US" b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539552" y="5805264"/>
          <a:ext cx="4824536" cy="5486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90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1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09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 u="sng" dirty="0">
                          <a:effectLst/>
                        </a:rPr>
                        <a:t>Kd_keg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Nama_keg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Tgl_awal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Kd_pd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id-ID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95536" y="5373216"/>
            <a:ext cx="1809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b="1" dirty="0" err="1"/>
              <a:t>Tabel</a:t>
            </a:r>
            <a:r>
              <a:rPr lang="en-US" b="1" dirty="0"/>
              <a:t> </a:t>
            </a:r>
            <a:r>
              <a:rPr lang="en-US" b="1" dirty="0" err="1"/>
              <a:t>Kegiatan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5042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8404</TotalTime>
  <Words>1034</Words>
  <Application>Microsoft Office PowerPoint</Application>
  <PresentationFormat>On-screen Show (4:3)</PresentationFormat>
  <Paragraphs>458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Arial Black</vt:lpstr>
      <vt:lpstr>Calibri</vt:lpstr>
      <vt:lpstr>Symbol</vt:lpstr>
      <vt:lpstr>Times New Roman</vt:lpstr>
      <vt:lpstr>Wingdings</vt:lpstr>
      <vt:lpstr>Diseño predeterminado</vt:lpstr>
      <vt:lpstr>Visio</vt:lpstr>
      <vt:lpstr>PowerPoint Presentation</vt:lpstr>
      <vt:lpstr>Basis Data</vt:lpstr>
      <vt:lpstr>Basis Data</vt:lpstr>
      <vt:lpstr>Basis Data</vt:lpstr>
      <vt:lpstr>Merancang Basis Data</vt:lpstr>
      <vt:lpstr>Contoh</vt:lpstr>
      <vt:lpstr>Contoh</vt:lpstr>
      <vt:lpstr>Kardinalitas</vt:lpstr>
      <vt:lpstr>Kardinalitas Satu Ke Satu (One to One)</vt:lpstr>
      <vt:lpstr> Tabel untuk  Kardinalitas Satu Ke Banyak (One to many)</vt:lpstr>
      <vt:lpstr> Tabel untuk  Kardinalitas Satu Ke Banyak (One to many)</vt:lpstr>
      <vt:lpstr>Query</vt:lpstr>
      <vt:lpstr>Operasi Seleksi</vt:lpstr>
      <vt:lpstr>Contoh (Relasi “MHS”</vt:lpstr>
      <vt:lpstr>Contoh </vt:lpstr>
      <vt:lpstr>Latihan </vt:lpstr>
      <vt:lpstr>Operasi Proyeksi</vt:lpstr>
      <vt:lpstr>Contoh </vt:lpstr>
      <vt:lpstr>Latihan</vt:lpstr>
      <vt:lpstr>Operasi Join</vt:lpstr>
      <vt:lpstr>Contoh </vt:lpstr>
      <vt:lpstr>Contoh</vt:lpstr>
      <vt:lpstr>Hasil Operasi Join  NIM, Nama(MHS1, MHS2) </vt:lpstr>
      <vt:lpstr>Hasil Operasi Join  NIM, Nama(MHS2, MHS1) </vt:lpstr>
      <vt:lpstr>Latihan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HERU NUGROHO</cp:lastModifiedBy>
  <cp:revision>863</cp:revision>
  <dcterms:created xsi:type="dcterms:W3CDTF">2010-05-23T14:28:12Z</dcterms:created>
  <dcterms:modified xsi:type="dcterms:W3CDTF">2016-10-12T07:30:18Z</dcterms:modified>
</cp:coreProperties>
</file>