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509" r:id="rId24"/>
    <p:sldId id="510" r:id="rId25"/>
    <p:sldId id="511" r:id="rId26"/>
    <p:sldId id="512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82" d="100"/>
          <a:sy n="82" d="100"/>
        </p:scale>
        <p:origin x="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No </a:t>
            </a:r>
            <a:r>
              <a:rPr lang="en-US" altLang="en-US" b="1" dirty="0" err="1"/>
              <a:t>Tlp</a:t>
            </a:r>
            <a:r>
              <a:rPr lang="en-US" altLang="en-US" b="1" dirty="0"/>
              <a:t> 	: 081394322043</a:t>
            </a:r>
          </a:p>
          <a:p>
            <a:pPr eaLnBrk="1" hangingPunct="1"/>
            <a:r>
              <a:rPr lang="en-US" altLang="en-US" b="1" dirty="0"/>
              <a:t>Email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Semester </a:t>
            </a:r>
            <a:r>
              <a:rPr lang="en-US" altLang="en-US" b="1" dirty="0" err="1"/>
              <a:t>Ganjil</a:t>
            </a:r>
            <a:r>
              <a:rPr lang="en-US" altLang="en-US" b="1" dirty="0"/>
              <a:t> TA 2016-2017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Fungsi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f </a:t>
            </a:r>
            <a:r>
              <a:rPr lang="en-US" sz="2800" dirty="0"/>
              <a:t>= {(1, </a:t>
            </a:r>
            <a:r>
              <a:rPr lang="en-US" sz="2800" i="1" dirty="0"/>
              <a:t>u</a:t>
            </a:r>
            <a:r>
              <a:rPr lang="en-US" sz="2800" dirty="0"/>
              <a:t>), (2, </a:t>
            </a:r>
            <a:r>
              <a:rPr lang="en-US" sz="2800" i="1" dirty="0"/>
              <a:t>u</a:t>
            </a:r>
            <a:r>
              <a:rPr lang="en-US" sz="2800" dirty="0"/>
              <a:t>), (3, </a:t>
            </a:r>
            <a:r>
              <a:rPr lang="en-US" sz="2800" i="1" dirty="0"/>
              <a:t>v</a:t>
            </a:r>
            <a:r>
              <a:rPr lang="en-US" sz="2800" dirty="0"/>
              <a:t>)}</a:t>
            </a:r>
            <a:r>
              <a:rPr lang="id-ID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3}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id-ID" sz="2800" dirty="0"/>
              <a:t>       </a:t>
            </a:r>
            <a:r>
              <a:rPr lang="en-US" sz="2800" i="1" dirty="0"/>
              <a:t>B</a:t>
            </a:r>
            <a:r>
              <a:rPr lang="en-US" sz="2800" dirty="0"/>
              <a:t> = {</a:t>
            </a:r>
            <a:r>
              <a:rPr lang="en-US" sz="2800" i="1" dirty="0"/>
              <a:t>u</a:t>
            </a:r>
            <a:r>
              <a:rPr lang="en-US" sz="2800" dirty="0"/>
              <a:t>, </a:t>
            </a:r>
            <a:r>
              <a:rPr lang="en-US" sz="2800" i="1" dirty="0"/>
              <a:t>v</a:t>
            </a:r>
            <a:r>
              <a:rPr lang="en-US" sz="2800" dirty="0"/>
              <a:t>, </a:t>
            </a:r>
            <a:r>
              <a:rPr lang="en-US" sz="2800" i="1" dirty="0"/>
              <a:t>w</a:t>
            </a:r>
            <a:r>
              <a:rPr lang="en-US" sz="2800" dirty="0"/>
              <a:t>} </a:t>
            </a:r>
          </a:p>
          <a:p>
            <a:pPr eaLnBrk="1" hangingPunct="1"/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(onto)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i="1" dirty="0"/>
              <a:t>w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jelajah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. </a:t>
            </a:r>
          </a:p>
          <a:p>
            <a:pPr eaLnBrk="1" hangingPunct="1"/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f </a:t>
            </a:r>
            <a:r>
              <a:rPr lang="en-US" sz="2800" dirty="0"/>
              <a:t>= {(1, </a:t>
            </a:r>
            <a:r>
              <a:rPr lang="en-US" sz="2800" i="1" dirty="0"/>
              <a:t>w</a:t>
            </a:r>
            <a:r>
              <a:rPr lang="en-US" sz="2800" dirty="0"/>
              <a:t>), (2, </a:t>
            </a:r>
            <a:r>
              <a:rPr lang="en-US" sz="2800" i="1" dirty="0"/>
              <a:t>u</a:t>
            </a:r>
            <a:r>
              <a:rPr lang="en-US" sz="2800" dirty="0"/>
              <a:t>), (3, </a:t>
            </a:r>
            <a:r>
              <a:rPr lang="en-US" sz="2800" i="1" dirty="0"/>
              <a:t>v</a:t>
            </a:r>
            <a:r>
              <a:rPr lang="en-US" sz="2800" dirty="0"/>
              <a:t>)}</a:t>
            </a:r>
            <a:r>
              <a:rPr lang="id-ID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3}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= {</a:t>
            </a:r>
            <a:r>
              <a:rPr lang="en-US" sz="2800" i="1" dirty="0"/>
              <a:t>u</a:t>
            </a:r>
            <a:r>
              <a:rPr lang="en-US" sz="2800" dirty="0"/>
              <a:t>, </a:t>
            </a:r>
            <a:r>
              <a:rPr lang="en-US" sz="2800" i="1" dirty="0"/>
              <a:t>v</a:t>
            </a:r>
            <a:r>
              <a:rPr lang="en-US" sz="2800" dirty="0"/>
              <a:t>, </a:t>
            </a:r>
            <a:r>
              <a:rPr lang="en-US" sz="2800" i="1" dirty="0"/>
              <a:t>w</a:t>
            </a:r>
            <a:r>
              <a:rPr lang="en-US" sz="2800" dirty="0"/>
              <a:t>}</a:t>
            </a:r>
          </a:p>
          <a:p>
            <a:pPr eaLnBrk="1" hangingPunct="1"/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(onto)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376339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 err="1"/>
              <a:t>Misalkan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 : </a:t>
            </a:r>
            <a:r>
              <a:rPr lang="en-US" sz="3000" b="1" dirty="0"/>
              <a:t>Z </a:t>
            </a:r>
            <a:r>
              <a:rPr lang="en-US" sz="3000" dirty="0">
                <a:sym typeface="Symbol" pitchFamily="18" charset="2"/>
              </a:rPr>
              <a:t></a:t>
            </a:r>
            <a:r>
              <a:rPr lang="en-US" sz="3000" dirty="0"/>
              <a:t> </a:t>
            </a:r>
            <a:r>
              <a:rPr lang="en-US" sz="3000" b="1" dirty="0"/>
              <a:t>Z</a:t>
            </a:r>
            <a:r>
              <a:rPr lang="en-US" sz="3000" dirty="0"/>
              <a:t>. </a:t>
            </a:r>
            <a:r>
              <a:rPr lang="en-US" sz="3000" dirty="0" err="1"/>
              <a:t>Tentukan</a:t>
            </a:r>
            <a:r>
              <a:rPr lang="en-US" sz="3000" dirty="0"/>
              <a:t> </a:t>
            </a:r>
            <a:r>
              <a:rPr lang="en-US" sz="3000" dirty="0" err="1"/>
              <a:t>apakah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i="1" baseline="30000" dirty="0"/>
              <a:t>2</a:t>
            </a:r>
            <a:r>
              <a:rPr lang="en-US" sz="3000" dirty="0"/>
              <a:t> + 1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dirty="0"/>
              <a:t> – 1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(onto)?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u="sng" dirty="0" err="1"/>
              <a:t>Penyelesaian</a:t>
            </a:r>
            <a:r>
              <a:rPr lang="en-US" sz="30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i="1" baseline="30000" dirty="0"/>
              <a:t>2</a:t>
            </a:r>
            <a:r>
              <a:rPr lang="en-US" sz="3000" dirty="0"/>
              <a:t> + 1 </a:t>
            </a:r>
            <a:r>
              <a:rPr lang="en-US" sz="3000" dirty="0" err="1"/>
              <a:t>bukan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,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semua</a:t>
            </a:r>
            <a:r>
              <a:rPr lang="en-US" sz="3000" dirty="0"/>
              <a:t> </a:t>
            </a:r>
            <a:r>
              <a:rPr lang="en-US" sz="3000" dirty="0" err="1"/>
              <a:t>nilai</a:t>
            </a:r>
            <a:r>
              <a:rPr lang="en-US" sz="3000" dirty="0"/>
              <a:t> </a:t>
            </a:r>
            <a:r>
              <a:rPr lang="en-US" sz="3000" dirty="0" err="1"/>
              <a:t>bilangan</a:t>
            </a:r>
            <a:r>
              <a:rPr lang="en-US" sz="3000" dirty="0"/>
              <a:t> </a:t>
            </a:r>
            <a:r>
              <a:rPr lang="en-US" sz="3000" dirty="0" err="1"/>
              <a:t>bulat</a:t>
            </a:r>
            <a:r>
              <a:rPr lang="en-US" sz="3000" dirty="0"/>
              <a:t>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jelajah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dirty="0"/>
              <a:t> – 1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setiap</a:t>
            </a:r>
            <a:r>
              <a:rPr lang="en-US" sz="3000" dirty="0"/>
              <a:t> </a:t>
            </a:r>
            <a:r>
              <a:rPr lang="en-US" sz="3000" dirty="0" err="1"/>
              <a:t>bilangan</a:t>
            </a:r>
            <a:r>
              <a:rPr lang="en-US" sz="3000" dirty="0"/>
              <a:t> </a:t>
            </a:r>
            <a:r>
              <a:rPr lang="en-US" sz="3000" dirty="0" err="1"/>
              <a:t>bulat</a:t>
            </a:r>
            <a:r>
              <a:rPr lang="en-US" sz="3000" dirty="0"/>
              <a:t> </a:t>
            </a:r>
            <a:r>
              <a:rPr lang="en-US" sz="3000" i="1" dirty="0"/>
              <a:t>y</a:t>
            </a:r>
            <a:r>
              <a:rPr lang="en-US" sz="3000" dirty="0"/>
              <a:t>, </a:t>
            </a:r>
            <a:r>
              <a:rPr lang="en-US" sz="3000" dirty="0" err="1"/>
              <a:t>selalu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</a:t>
            </a:r>
            <a:r>
              <a:rPr lang="en-US" sz="3000" dirty="0" err="1"/>
              <a:t>nilai</a:t>
            </a:r>
            <a:r>
              <a:rPr lang="en-US" sz="3000" dirty="0"/>
              <a:t> </a:t>
            </a:r>
            <a:r>
              <a:rPr lang="en-US" sz="3000" i="1" dirty="0"/>
              <a:t>x</a:t>
            </a:r>
            <a:r>
              <a:rPr lang="en-US" sz="3000" dirty="0"/>
              <a:t> yang </a:t>
            </a:r>
            <a:r>
              <a:rPr lang="en-US" sz="3000" dirty="0" err="1"/>
              <a:t>memenuhi</a:t>
            </a:r>
            <a:r>
              <a:rPr lang="en-US" sz="3000" dirty="0"/>
              <a:t>, </a:t>
            </a:r>
            <a:r>
              <a:rPr lang="en-US" sz="3000" dirty="0" err="1"/>
              <a:t>yaitu</a:t>
            </a:r>
            <a:r>
              <a:rPr lang="en-US" sz="3000" dirty="0"/>
              <a:t> </a:t>
            </a:r>
            <a:r>
              <a:rPr lang="en-US" sz="3000" i="1" dirty="0"/>
              <a:t>y</a:t>
            </a:r>
            <a:r>
              <a:rPr lang="en-US" sz="3000" dirty="0"/>
              <a:t> = </a:t>
            </a:r>
            <a:r>
              <a:rPr lang="en-US" sz="3000" i="1" dirty="0"/>
              <a:t>x</a:t>
            </a:r>
            <a:r>
              <a:rPr lang="en-US" sz="3000" dirty="0"/>
              <a:t> – 1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dipenuhi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i="1" dirty="0"/>
              <a:t>x</a:t>
            </a:r>
            <a:r>
              <a:rPr lang="en-US" sz="3000" dirty="0"/>
              <a:t> = </a:t>
            </a:r>
            <a:r>
              <a:rPr lang="en-US" sz="3000" i="1" dirty="0"/>
              <a:t>y</a:t>
            </a:r>
            <a:r>
              <a:rPr lang="en-US" sz="3000" dirty="0"/>
              <a:t> + 1.						             	</a:t>
            </a:r>
          </a:p>
        </p:txBody>
      </p:sp>
    </p:spTree>
    <p:extLst>
      <p:ext uri="{BB962C8B-B14F-4D97-AF65-F5344CB8AC3E}">
        <p14:creationId xmlns:p14="http://schemas.microsoft.com/office/powerpoint/2010/main" val="2003738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25840"/>
              </p:ext>
            </p:extLst>
          </p:nvPr>
        </p:nvGraphicFramePr>
        <p:xfrm>
          <a:off x="4932040" y="1909763"/>
          <a:ext cx="2236787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Visio" r:id="rId3" imgW="2236320" imgH="1682280" progId="Visio.Drawing.11">
                  <p:embed/>
                </p:oleObj>
              </mc:Choice>
              <mc:Fallback>
                <p:oleObj name="Visio" r:id="rId3" imgW="2236320" imgH="16822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909763"/>
                        <a:ext cx="2236787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surjektif</a:t>
            </a:r>
            <a:r>
              <a:rPr lang="en-US" sz="2800" dirty="0"/>
              <a:t> (onto)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surjektif</a:t>
            </a:r>
            <a:r>
              <a:rPr lang="en-US" sz="2800" dirty="0"/>
              <a:t> (onto)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endParaRPr lang="en-US" sz="2800" dirty="0"/>
          </a:p>
        </p:txBody>
      </p:sp>
      <p:graphicFrame>
        <p:nvGraphicFramePr>
          <p:cNvPr id="4099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86505727"/>
              </p:ext>
            </p:extLst>
          </p:nvPr>
        </p:nvGraphicFramePr>
        <p:xfrm>
          <a:off x="4716016" y="4134360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134360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367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id-I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89656"/>
              </p:ext>
            </p:extLst>
          </p:nvPr>
        </p:nvGraphicFramePr>
        <p:xfrm>
          <a:off x="5076056" y="1902619"/>
          <a:ext cx="2236787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Visio" r:id="rId3" imgW="2236320" imgH="1697400" progId="Visio.Drawing.11">
                  <p:embed/>
                </p:oleObj>
              </mc:Choice>
              <mc:Fallback>
                <p:oleObj name="Visio" r:id="rId3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902619"/>
                        <a:ext cx="2236787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onto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endParaRPr lang="en-US" sz="2800" dirty="0"/>
          </a:p>
        </p:txBody>
      </p:sp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2402055"/>
              </p:ext>
            </p:extLst>
          </p:nvPr>
        </p:nvGraphicFramePr>
        <p:xfrm>
          <a:off x="4860032" y="4365104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365104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6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Bijek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tif</a:t>
            </a:r>
            <a:endParaRPr lang="en-US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i="1" dirty="0"/>
              <a:t>f</a:t>
            </a:r>
            <a:r>
              <a:rPr lang="en-US" sz="3600" dirty="0"/>
              <a:t> </a:t>
            </a:r>
            <a:r>
              <a:rPr lang="en-US" sz="3600" dirty="0" err="1"/>
              <a:t>dikatakan</a:t>
            </a:r>
            <a:r>
              <a:rPr lang="en-US" sz="3600" dirty="0"/>
              <a:t> </a:t>
            </a:r>
            <a:r>
              <a:rPr lang="en-US" sz="3600" b="1" dirty="0" err="1"/>
              <a:t>berkoresponden</a:t>
            </a:r>
            <a:r>
              <a:rPr lang="en-US" sz="3600" b="1" dirty="0"/>
              <a:t> </a:t>
            </a:r>
            <a:r>
              <a:rPr lang="en-US" sz="3600" b="1" dirty="0" err="1"/>
              <a:t>satu-ke-satu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b="1" dirty="0" err="1"/>
              <a:t>bijektif</a:t>
            </a:r>
            <a:r>
              <a:rPr lang="en-US" sz="3600" dirty="0"/>
              <a:t> (</a:t>
            </a:r>
            <a:r>
              <a:rPr lang="en-US" sz="3600" i="1" dirty="0" err="1"/>
              <a:t>bijection</a:t>
            </a:r>
            <a:r>
              <a:rPr lang="en-US" sz="3600" dirty="0"/>
              <a:t>) </a:t>
            </a:r>
            <a:endParaRPr lang="id-ID" sz="3600" dirty="0"/>
          </a:p>
          <a:p>
            <a:pPr eaLnBrk="1" hangingPunct="1"/>
            <a:r>
              <a:rPr lang="id-ID" sz="3600" dirty="0"/>
              <a:t>J</a:t>
            </a:r>
            <a:r>
              <a:rPr lang="en-US" sz="3600" dirty="0" err="1"/>
              <a:t>ika</a:t>
            </a:r>
            <a:r>
              <a:rPr lang="en-US" sz="3600" dirty="0"/>
              <a:t> </a:t>
            </a:r>
            <a:r>
              <a:rPr lang="id-ID" sz="3600" dirty="0"/>
              <a:t>f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satu-ke-satu</a:t>
            </a:r>
            <a:r>
              <a:rPr lang="en-US" sz="3600" dirty="0"/>
              <a:t> (one to one)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(onto). </a:t>
            </a:r>
          </a:p>
        </p:txBody>
      </p:sp>
    </p:spTree>
    <p:extLst>
      <p:ext uri="{BB962C8B-B14F-4D97-AF65-F5344CB8AC3E}">
        <p14:creationId xmlns:p14="http://schemas.microsoft.com/office/powerpoint/2010/main" val="172406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dirty="0" err="1"/>
              <a:t>Relasi</a:t>
            </a:r>
            <a:r>
              <a:rPr lang="en-US" sz="3600" dirty="0"/>
              <a:t> </a:t>
            </a:r>
            <a:r>
              <a:rPr lang="en-US" sz="3600" i="1" dirty="0"/>
              <a:t>f </a:t>
            </a:r>
            <a:r>
              <a:rPr lang="en-US" sz="3600" dirty="0"/>
              <a:t>= {(1, </a:t>
            </a:r>
            <a:r>
              <a:rPr lang="en-US" sz="3600" i="1" dirty="0"/>
              <a:t>u</a:t>
            </a:r>
            <a:r>
              <a:rPr lang="en-US" sz="3600" dirty="0"/>
              <a:t>), (2, </a:t>
            </a:r>
            <a:r>
              <a:rPr lang="en-US" sz="3600" i="1" dirty="0"/>
              <a:t>w</a:t>
            </a:r>
            <a:r>
              <a:rPr lang="en-US" sz="3600" dirty="0"/>
              <a:t>), (3, </a:t>
            </a:r>
            <a:r>
              <a:rPr lang="en-US" sz="3600" i="1" dirty="0"/>
              <a:t>v</a:t>
            </a:r>
            <a:r>
              <a:rPr lang="en-US" sz="3600" dirty="0"/>
              <a:t>)}</a:t>
            </a:r>
            <a:r>
              <a:rPr lang="id-ID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id-ID" sz="3600" dirty="0"/>
              <a:t>           </a:t>
            </a:r>
            <a:r>
              <a:rPr lang="en-US" sz="3600" i="1" dirty="0"/>
              <a:t>A</a:t>
            </a:r>
            <a:r>
              <a:rPr lang="en-US" sz="3600" dirty="0"/>
              <a:t> = {1, 2, 3}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i="1" dirty="0"/>
              <a:t>B</a:t>
            </a:r>
            <a:r>
              <a:rPr lang="en-US" sz="3600" dirty="0"/>
              <a:t> = {</a:t>
            </a:r>
            <a:r>
              <a:rPr lang="en-US" sz="3600" i="1" dirty="0"/>
              <a:t>u</a:t>
            </a:r>
            <a:r>
              <a:rPr lang="en-US" sz="3600" dirty="0"/>
              <a:t>, </a:t>
            </a:r>
            <a:r>
              <a:rPr lang="en-US" sz="3600" i="1" dirty="0"/>
              <a:t>v</a:t>
            </a:r>
            <a:r>
              <a:rPr lang="en-US" sz="3600" dirty="0"/>
              <a:t>, </a:t>
            </a:r>
            <a:r>
              <a:rPr lang="en-US" sz="3600" i="1" dirty="0"/>
              <a:t>w</a:t>
            </a:r>
            <a:r>
              <a:rPr lang="en-US" sz="3600" dirty="0"/>
              <a:t>}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yang </a:t>
            </a:r>
            <a:r>
              <a:rPr lang="en-US" sz="3600" dirty="0" err="1"/>
              <a:t>berkoresponden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-</a:t>
            </a:r>
            <a:r>
              <a:rPr lang="en-US" sz="3600" dirty="0" err="1"/>
              <a:t>ke</a:t>
            </a:r>
            <a:r>
              <a:rPr lang="en-US" sz="3600" dirty="0"/>
              <a:t>-</a:t>
            </a:r>
            <a:r>
              <a:rPr lang="en-US" sz="3600" dirty="0" err="1"/>
              <a:t>satu</a:t>
            </a:r>
            <a:r>
              <a:rPr lang="en-US" sz="3600" dirty="0"/>
              <a:t>,</a:t>
            </a:r>
            <a:r>
              <a:rPr lang="id-ID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i="1" dirty="0"/>
              <a:t>f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-</a:t>
            </a:r>
            <a:r>
              <a:rPr lang="en-US" sz="3600" dirty="0" err="1"/>
              <a:t>ke</a:t>
            </a:r>
            <a:r>
              <a:rPr lang="en-US" sz="3600" dirty="0"/>
              <a:t>-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. 	             		</a:t>
            </a:r>
            <a:endParaRPr lang="en-US" sz="3600" b="1" dirty="0"/>
          </a:p>
          <a:p>
            <a:pPr eaLnBrk="1" hangingPunct="1">
              <a:lnSpc>
                <a:spcPct val="80000"/>
              </a:lnSpc>
            </a:pP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i="1" dirty="0"/>
              <a:t>f</a:t>
            </a:r>
            <a:r>
              <a:rPr lang="en-US" sz="3600" dirty="0"/>
              <a:t>(</a:t>
            </a:r>
            <a:r>
              <a:rPr lang="en-US" sz="3600" i="1" dirty="0"/>
              <a:t>x</a:t>
            </a:r>
            <a:r>
              <a:rPr lang="en-US" sz="3600" dirty="0"/>
              <a:t>) = </a:t>
            </a:r>
            <a:r>
              <a:rPr lang="en-US" sz="3600" i="1" dirty="0"/>
              <a:t>x</a:t>
            </a:r>
            <a:r>
              <a:rPr lang="en-US" sz="3600" dirty="0"/>
              <a:t> – 1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yang </a:t>
            </a:r>
            <a:r>
              <a:rPr lang="en-US" sz="3600" dirty="0" err="1"/>
              <a:t>berkoresponden</a:t>
            </a:r>
            <a:r>
              <a:rPr lang="en-US" sz="3600" dirty="0"/>
              <a:t> </a:t>
            </a:r>
            <a:r>
              <a:rPr lang="en-US" sz="3600" dirty="0" err="1"/>
              <a:t>satu-ke-satu</a:t>
            </a:r>
            <a:r>
              <a:rPr lang="en-US" sz="3600" dirty="0"/>
              <a:t>,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i="1" dirty="0"/>
              <a:t>f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satu-ke-satu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.								 </a:t>
            </a:r>
          </a:p>
        </p:txBody>
      </p:sp>
    </p:spTree>
    <p:extLst>
      <p:ext uri="{BB962C8B-B14F-4D97-AF65-F5344CB8AC3E}">
        <p14:creationId xmlns:p14="http://schemas.microsoft.com/office/powerpoint/2010/main" val="4201716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 Fungsi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-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b="1" dirty="0" err="1"/>
              <a:t>balikan</a:t>
            </a:r>
            <a:r>
              <a:rPr lang="en-US" dirty="0"/>
              <a:t> (</a:t>
            </a:r>
            <a:r>
              <a:rPr lang="en-US" i="1" dirty="0" err="1"/>
              <a:t>invers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baseline="30000" dirty="0"/>
              <a:t>–1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i="1" dirty="0"/>
              <a:t>f </a:t>
            </a:r>
            <a:r>
              <a:rPr lang="en-US" baseline="30000" dirty="0"/>
              <a:t>-1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0345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(2, </a:t>
            </a:r>
            <a:r>
              <a:rPr lang="en-US" i="1" dirty="0"/>
              <a:t>w</a:t>
            </a:r>
            <a:r>
              <a:rPr lang="en-US" dirty="0"/>
              <a:t>), (3, </a:t>
            </a:r>
            <a:r>
              <a:rPr lang="en-US" i="1" dirty="0"/>
              <a:t>v</a:t>
            </a:r>
            <a:r>
              <a:rPr lang="en-US" dirty="0"/>
              <a:t>)}</a:t>
            </a:r>
            <a:r>
              <a:rPr lang="id-ID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-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satu</a:t>
            </a:r>
            <a:r>
              <a:rPr lang="en-US" dirty="0"/>
              <a:t>.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adalah</a:t>
            </a:r>
            <a:r>
              <a:rPr lang="id-ID" i="1" dirty="0"/>
              <a:t> </a:t>
            </a:r>
            <a:r>
              <a:rPr lang="en-US" i="1" dirty="0"/>
              <a:t>f </a:t>
            </a:r>
            <a:r>
              <a:rPr lang="en-US" baseline="30000" dirty="0"/>
              <a:t>-1</a:t>
            </a:r>
            <a:r>
              <a:rPr lang="en-US" i="1" dirty="0"/>
              <a:t> </a:t>
            </a:r>
            <a:r>
              <a:rPr lang="en-US" dirty="0"/>
              <a:t>= {(</a:t>
            </a:r>
            <a:r>
              <a:rPr lang="en-US" i="1" dirty="0"/>
              <a:t>u</a:t>
            </a:r>
            <a:r>
              <a:rPr lang="en-US" dirty="0"/>
              <a:t>, 1), (</a:t>
            </a:r>
            <a:r>
              <a:rPr lang="en-US" i="1" dirty="0"/>
              <a:t>w</a:t>
            </a:r>
            <a:r>
              <a:rPr lang="en-US" dirty="0"/>
              <a:t>, 2), (</a:t>
            </a:r>
            <a:r>
              <a:rPr lang="en-US" i="1" dirty="0"/>
              <a:t>v</a:t>
            </a:r>
            <a:r>
              <a:rPr lang="en-US" dirty="0"/>
              <a:t>, 3)}</a:t>
            </a:r>
          </a:p>
          <a:p>
            <a:pPr eaLnBrk="1" hangingPunct="1"/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invertible</a:t>
            </a:r>
            <a:r>
              <a:rPr lang="en-US" dirty="0"/>
              <a:t>.								 </a:t>
            </a:r>
          </a:p>
        </p:txBody>
      </p:sp>
    </p:spTree>
    <p:extLst>
      <p:ext uri="{BB962C8B-B14F-4D97-AF65-F5344CB8AC3E}">
        <p14:creationId xmlns:p14="http://schemas.microsoft.com/office/powerpoint/2010/main" val="2575466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– 1</a:t>
            </a:r>
            <a:r>
              <a:rPr lang="id-ID" dirty="0"/>
              <a:t>!</a:t>
            </a:r>
            <a:endParaRPr lang="en-US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–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-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– 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id-ID" dirty="0"/>
              <a:t>      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dirty="0"/>
              <a:t> + 1. 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balikannya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id-ID" dirty="0"/>
              <a:t>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 +1. 							 </a:t>
            </a:r>
          </a:p>
        </p:txBody>
      </p:sp>
    </p:spTree>
    <p:extLst>
      <p:ext uri="{BB962C8B-B14F-4D97-AF65-F5344CB8AC3E}">
        <p14:creationId xmlns:p14="http://schemas.microsoft.com/office/powerpoint/2010/main" val="2133896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+ 1.</a:t>
            </a:r>
            <a:endParaRPr lang="en-US" u="sng" dirty="0"/>
          </a:p>
          <a:p>
            <a:pPr eaLnBrk="1" hangingPunct="1">
              <a:buFont typeface="Wingdings" pitchFamily="2" charset="2"/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eaLnBrk="1" hangingPunct="1"/>
            <a:r>
              <a:rPr lang="en-US" dirty="0"/>
              <a:t>Dari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i="1" baseline="30000" dirty="0"/>
              <a:t>2</a:t>
            </a:r>
            <a:r>
              <a:rPr lang="en-US" dirty="0"/>
              <a:t> + 1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-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balikannya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id-ID" dirty="0"/>
          </a:p>
          <a:p>
            <a:pPr eaLnBrk="1" hangingPunct="1"/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i="1" baseline="30000" dirty="0"/>
              <a:t>2</a:t>
            </a:r>
            <a:r>
              <a:rPr lang="en-US" dirty="0"/>
              <a:t> + 1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i="1" dirty="0"/>
              <a:t>not invertible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1833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4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biner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b="1" i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elemen</a:t>
            </a:r>
            <a:r>
              <a:rPr lang="en-US" sz="2800" b="1" dirty="0"/>
              <a:t> </a:t>
            </a:r>
            <a:r>
              <a:rPr lang="en-US" sz="2800" b="1" dirty="0" err="1"/>
              <a:t>di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i="1" dirty="0"/>
              <a:t>A</a:t>
            </a:r>
            <a:r>
              <a:rPr lang="en-US" sz="2800" b="1" dirty="0"/>
              <a:t>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b="1" dirty="0" err="1"/>
              <a:t>tepat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elemen</a:t>
            </a:r>
            <a:r>
              <a:rPr lang="en-US" sz="2800" b="1" dirty="0"/>
              <a:t> </a:t>
            </a:r>
            <a:r>
              <a:rPr lang="en-US" sz="2800" b="1" dirty="0" err="1"/>
              <a:t>di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i="1" dirty="0"/>
              <a:t>B</a:t>
            </a:r>
            <a:r>
              <a:rPr lang="en-US" sz="2800" b="1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menuliskan</a:t>
            </a:r>
            <a:r>
              <a:rPr lang="en-US" sz="2800" dirty="0"/>
              <a:t> </a:t>
            </a:r>
            <a:endParaRPr lang="en-US" sz="28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				f</a:t>
            </a:r>
            <a:r>
              <a:rPr lang="en-US" sz="2800" dirty="0"/>
              <a:t> :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 </a:t>
            </a:r>
            <a:r>
              <a:rPr lang="en-US" sz="2800" b="1" dirty="0" err="1"/>
              <a:t>memetakan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. </a:t>
            </a:r>
            <a:endParaRPr lang="en-US" sz="2800" i="1" dirty="0"/>
          </a:p>
          <a:p>
            <a:pPr eaLnBrk="1" hangingPunct="1">
              <a:lnSpc>
                <a:spcPct val="90000"/>
              </a:lnSpc>
            </a:pP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b="1" dirty="0" err="1"/>
              <a:t>daerah</a:t>
            </a:r>
            <a:r>
              <a:rPr lang="en-US" sz="2800" b="1" dirty="0"/>
              <a:t> </a:t>
            </a:r>
            <a:r>
              <a:rPr lang="en-US" sz="2800" b="1" dirty="0" err="1"/>
              <a:t>asal</a:t>
            </a:r>
            <a:r>
              <a:rPr lang="en-US" sz="2800" dirty="0"/>
              <a:t> (</a:t>
            </a:r>
            <a:r>
              <a:rPr lang="en-US" sz="2800" i="1" dirty="0"/>
              <a:t>domain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 dan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b="1" dirty="0" err="1"/>
              <a:t>Jelajah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i="1" dirty="0" err="1"/>
              <a:t>kodomain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/>
              <a:t>Daerah </a:t>
            </a:r>
            <a:r>
              <a:rPr lang="en-US" sz="2800" b="1" dirty="0" err="1"/>
              <a:t>hasil</a:t>
            </a:r>
            <a:r>
              <a:rPr lang="en-US" sz="2800" b="1" dirty="0"/>
              <a:t> (range)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pemetaan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321919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Komposisi dua Buah Fungsi</a:t>
            </a:r>
            <a:endParaRPr lang="en-US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400" dirty="0" err="1"/>
              <a:t>Misalkan</a:t>
            </a:r>
            <a:r>
              <a:rPr lang="en-US" sz="3400" dirty="0"/>
              <a:t> </a:t>
            </a:r>
            <a:r>
              <a:rPr lang="en-US" sz="3400" i="1" dirty="0"/>
              <a:t>g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fungsi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himpunan</a:t>
            </a:r>
            <a:r>
              <a:rPr lang="en-US" sz="3400" dirty="0"/>
              <a:t> </a:t>
            </a:r>
            <a:r>
              <a:rPr lang="en-US" sz="3400" i="1" dirty="0"/>
              <a:t>A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himpunan</a:t>
            </a:r>
            <a:r>
              <a:rPr lang="en-US" sz="3400" dirty="0"/>
              <a:t> </a:t>
            </a:r>
            <a:r>
              <a:rPr lang="en-US" sz="3400" i="1" dirty="0"/>
              <a:t>B</a:t>
            </a:r>
            <a:endParaRPr lang="id-ID" sz="3400" dirty="0"/>
          </a:p>
          <a:p>
            <a:pPr eaLnBrk="1" hangingPunct="1"/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fungsi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himpunan</a:t>
            </a:r>
            <a:r>
              <a:rPr lang="en-US" sz="3400" dirty="0"/>
              <a:t> </a:t>
            </a:r>
            <a:r>
              <a:rPr lang="en-US" sz="3400" i="1" dirty="0"/>
              <a:t>B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himpunan</a:t>
            </a:r>
            <a:r>
              <a:rPr lang="en-US" sz="3400" dirty="0"/>
              <a:t> </a:t>
            </a:r>
            <a:r>
              <a:rPr lang="en-US" sz="3400" i="1" dirty="0"/>
              <a:t>C</a:t>
            </a:r>
            <a:r>
              <a:rPr lang="en-US" sz="3400" dirty="0"/>
              <a:t>. </a:t>
            </a:r>
            <a:endParaRPr lang="id-ID" sz="3400" dirty="0"/>
          </a:p>
          <a:p>
            <a:pPr eaLnBrk="1" hangingPunct="1"/>
            <a:r>
              <a:rPr lang="en-US" sz="3400" dirty="0" err="1"/>
              <a:t>Komposisi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i="1" dirty="0"/>
              <a:t>g</a:t>
            </a:r>
            <a:r>
              <a:rPr lang="en-US" sz="3400" dirty="0"/>
              <a:t>, </a:t>
            </a:r>
            <a:r>
              <a:rPr lang="en-US" sz="3400" dirty="0" err="1"/>
              <a:t>dinotasikan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>
                <a:sym typeface="Symbol" pitchFamily="18" charset="2"/>
              </a:rPr>
              <a:t></a:t>
            </a:r>
            <a:r>
              <a:rPr lang="en-US" sz="3400" dirty="0"/>
              <a:t> </a:t>
            </a:r>
            <a:r>
              <a:rPr lang="en-US" sz="3400" i="1" dirty="0"/>
              <a:t>g</a:t>
            </a:r>
            <a:r>
              <a:rPr lang="en-US" sz="3400" dirty="0"/>
              <a:t>,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fungsi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i="1" dirty="0"/>
              <a:t>A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i="1" dirty="0"/>
              <a:t>C</a:t>
            </a:r>
            <a:r>
              <a:rPr lang="en-US" sz="3400" dirty="0"/>
              <a:t> yang </a:t>
            </a:r>
            <a:r>
              <a:rPr lang="en-US" sz="3400" dirty="0" err="1"/>
              <a:t>didefinisikan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id-ID" sz="3400" dirty="0"/>
              <a:t> : </a:t>
            </a:r>
            <a:endParaRPr lang="en-US" sz="3400" dirty="0"/>
          </a:p>
          <a:p>
            <a:pPr eaLnBrk="1" hangingPunct="1">
              <a:buFont typeface="Wingdings" pitchFamily="2" charset="2"/>
              <a:buNone/>
            </a:pPr>
            <a:r>
              <a:rPr lang="en-US" sz="3400" dirty="0"/>
              <a:t>                 (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>
                <a:sym typeface="Symbol" pitchFamily="18" charset="2"/>
              </a:rPr>
              <a:t></a:t>
            </a:r>
            <a:r>
              <a:rPr lang="en-US" sz="3400" dirty="0"/>
              <a:t> </a:t>
            </a:r>
            <a:r>
              <a:rPr lang="en-US" sz="3400" i="1" dirty="0"/>
              <a:t>g</a:t>
            </a:r>
            <a:r>
              <a:rPr lang="en-US" sz="3400" dirty="0"/>
              <a:t>)(</a:t>
            </a:r>
            <a:r>
              <a:rPr lang="en-US" sz="3400" i="1" dirty="0"/>
              <a:t>a</a:t>
            </a:r>
            <a:r>
              <a:rPr lang="en-US" sz="3400" dirty="0"/>
              <a:t>) = </a:t>
            </a:r>
            <a:r>
              <a:rPr lang="en-US" sz="3400" i="1" dirty="0"/>
              <a:t>f</a:t>
            </a:r>
            <a:r>
              <a:rPr lang="en-US" sz="3400" dirty="0"/>
              <a:t>(</a:t>
            </a:r>
            <a:r>
              <a:rPr lang="en-US" sz="3400" i="1" dirty="0"/>
              <a:t>g</a:t>
            </a:r>
            <a:r>
              <a:rPr lang="en-US" sz="3400" dirty="0"/>
              <a:t>(</a:t>
            </a:r>
            <a:r>
              <a:rPr lang="en-US" sz="3400" i="1" dirty="0"/>
              <a:t>a</a:t>
            </a:r>
            <a:r>
              <a:rPr lang="en-US" sz="34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119752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g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(2, </a:t>
            </a:r>
            <a:r>
              <a:rPr lang="en-US" i="1" dirty="0"/>
              <a:t>u</a:t>
            </a:r>
            <a:r>
              <a:rPr lang="en-US" dirty="0"/>
              <a:t>), (3, </a:t>
            </a:r>
            <a:r>
              <a:rPr lang="en-US" i="1" dirty="0"/>
              <a:t>v</a:t>
            </a:r>
            <a:r>
              <a:rPr lang="en-US" dirty="0"/>
              <a:t>)} yang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}, </a:t>
            </a:r>
            <a:endParaRPr lang="id-ID" dirty="0"/>
          </a:p>
          <a:p>
            <a:pPr eaLnBrk="1" hangingPunct="1"/>
            <a:r>
              <a:rPr lang="en-US" dirty="0" err="1"/>
              <a:t>fungsi</a:t>
            </a:r>
            <a:r>
              <a:rPr lang="en-US" i="1" dirty="0"/>
              <a:t> f </a:t>
            </a:r>
            <a:r>
              <a:rPr lang="en-US" dirty="0"/>
              <a:t>= {(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), (</a:t>
            </a:r>
            <a:r>
              <a:rPr lang="en-US" i="1" dirty="0"/>
              <a:t>v, x</a:t>
            </a:r>
            <a:r>
              <a:rPr lang="en-US" dirty="0"/>
              <a:t>), 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)} yang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{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}. </a:t>
            </a:r>
          </a:p>
          <a:p>
            <a:pPr eaLnBrk="1" hangingPunct="1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i="1" dirty="0"/>
          </a:p>
          <a:p>
            <a:pPr eaLnBrk="1" hangingPunct="1">
              <a:buFont typeface="Wingdings" pitchFamily="2" charset="2"/>
              <a:buNone/>
            </a:pPr>
            <a:r>
              <a:rPr lang="en-US" i="1" dirty="0"/>
              <a:t>   </a:t>
            </a:r>
            <a:r>
              <a:rPr lang="id-ID" i="1" dirty="0"/>
              <a:t> 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</a:t>
            </a:r>
            <a:r>
              <a:rPr lang="en-US" dirty="0"/>
              <a:t> </a:t>
            </a:r>
            <a:r>
              <a:rPr lang="en-US" i="1" dirty="0"/>
              <a:t>g </a:t>
            </a:r>
            <a:r>
              <a:rPr lang="en-US" dirty="0"/>
              <a:t>= {(1, </a:t>
            </a:r>
            <a:r>
              <a:rPr lang="en-US" i="1" dirty="0"/>
              <a:t>y</a:t>
            </a:r>
            <a:r>
              <a:rPr lang="en-US" dirty="0"/>
              <a:t>), (2, </a:t>
            </a:r>
            <a:r>
              <a:rPr lang="en-US" i="1" dirty="0"/>
              <a:t>y</a:t>
            </a:r>
            <a:r>
              <a:rPr lang="en-US" dirty="0"/>
              <a:t>), (3, </a:t>
            </a:r>
            <a:r>
              <a:rPr lang="en-US" i="1" dirty="0"/>
              <a:t>x</a:t>
            </a:r>
            <a:r>
              <a:rPr lang="en-US" dirty="0"/>
              <a:t>) }							 </a:t>
            </a:r>
          </a:p>
        </p:txBody>
      </p:sp>
    </p:spTree>
    <p:extLst>
      <p:ext uri="{BB962C8B-B14F-4D97-AF65-F5344CB8AC3E}">
        <p14:creationId xmlns:p14="http://schemas.microsoft.com/office/powerpoint/2010/main" val="518885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1950" indent="-361950" eaLnBrk="1" hangingPunct="1">
              <a:lnSpc>
                <a:spcPct val="90000"/>
              </a:lnSpc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–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+ 1.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</a:t>
            </a:r>
            <a:r>
              <a:rPr lang="en-US" dirty="0"/>
              <a:t> </a:t>
            </a:r>
            <a:r>
              <a:rPr lang="en-US" i="1" dirty="0"/>
              <a:t>g 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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id-ID" i="1" dirty="0"/>
              <a:t>!</a:t>
            </a:r>
            <a:endParaRPr lang="en-US" u="sng" dirty="0"/>
          </a:p>
          <a:p>
            <a:pPr marL="361950" indent="-361950" eaLnBrk="1" hangingPunct="1">
              <a:lnSpc>
                <a:spcPct val="90000"/>
              </a:lnSpc>
              <a:tabLst>
                <a:tab pos="361950" algn="l"/>
              </a:tabLst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i="1" dirty="0"/>
              <a:t>f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</a:t>
            </a:r>
            <a:r>
              <a:rPr lang="en-US" sz="2800" dirty="0"/>
              <a:t> </a:t>
            </a:r>
            <a:r>
              <a:rPr lang="en-US" sz="2800" i="1" dirty="0"/>
              <a:t>g</a:t>
            </a:r>
            <a:r>
              <a:rPr lang="en-US" sz="2800" dirty="0"/>
              <a:t>)(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 </a:t>
            </a:r>
            <a:endParaRPr lang="id-ID" sz="2800" dirty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/>
              <a:t>                    </a:t>
            </a:r>
            <a:r>
              <a:rPr lang="en-US" sz="2800" dirty="0"/>
              <a:t>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+ 1) </a:t>
            </a:r>
            <a:endParaRPr lang="id-ID" sz="2800" dirty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/>
              <a:t>                    </a:t>
            </a: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+ 1 – 1 </a:t>
            </a:r>
            <a:endParaRPr lang="id-ID" sz="2800" dirty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/>
              <a:t>                    </a:t>
            </a: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endParaRPr lang="id-ID" sz="2800" dirty="0"/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(</a:t>
            </a:r>
            <a:r>
              <a:rPr lang="en-US" sz="2800" i="1" dirty="0"/>
              <a:t>g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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)(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 =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 – 1) </a:t>
            </a:r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                                = (</a:t>
            </a:r>
            <a:r>
              <a:rPr lang="en-US" sz="2800" i="1" dirty="0"/>
              <a:t>x </a:t>
            </a:r>
            <a:r>
              <a:rPr lang="en-US" sz="2800" dirty="0"/>
              <a:t>–1)</a:t>
            </a:r>
            <a:r>
              <a:rPr lang="en-US" sz="2800" baseline="30000" dirty="0"/>
              <a:t>2</a:t>
            </a:r>
            <a:r>
              <a:rPr lang="en-US" sz="2800" dirty="0"/>
              <a:t> + 1 </a:t>
            </a:r>
            <a:endParaRPr lang="id-ID" sz="2800" dirty="0"/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/>
              <a:t>				 </a:t>
            </a: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 - 2</a:t>
            </a:r>
            <a:r>
              <a:rPr lang="en-US" sz="2800" i="1" dirty="0"/>
              <a:t>x </a:t>
            </a:r>
            <a:r>
              <a:rPr lang="en-US" sz="2800" dirty="0"/>
              <a:t>+ 2</a:t>
            </a:r>
            <a:r>
              <a:rPr lang="en-US" dirty="0"/>
              <a:t>.					 </a:t>
            </a:r>
          </a:p>
        </p:txBody>
      </p:sp>
    </p:spTree>
    <p:extLst>
      <p:ext uri="{BB962C8B-B14F-4D97-AF65-F5344CB8AC3E}">
        <p14:creationId xmlns:p14="http://schemas.microsoft.com/office/powerpoint/2010/main" val="4014408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1.  </a:t>
            </a:r>
            <a:r>
              <a:rPr lang="en-US" sz="2800" b="1" dirty="0" err="1"/>
              <a:t>Fungsi</a:t>
            </a:r>
            <a:r>
              <a:rPr lang="en-US" sz="2800" b="1" dirty="0"/>
              <a:t> </a:t>
            </a:r>
            <a:r>
              <a:rPr lang="en-US" sz="2800" b="1" i="1" dirty="0"/>
              <a:t>Floor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i="1" dirty="0"/>
              <a:t>Ceiling</a:t>
            </a:r>
            <a:endParaRPr lang="en-US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  </a:t>
            </a:r>
            <a:r>
              <a:rPr lang="id-ID" sz="2800" dirty="0"/>
              <a:t>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riil</a:t>
            </a:r>
            <a:r>
              <a:rPr lang="en-US" sz="2800" dirty="0"/>
              <a:t>,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id-ID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i="1" dirty="0"/>
              <a:t>floor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x: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ym typeface="Symbol" pitchFamily="18" charset="2"/>
              </a:rPr>
              <a:t>    </a:t>
            </a:r>
            <a:r>
              <a:rPr lang="en-US" sz="2800" i="1" dirty="0"/>
              <a:t>x</a:t>
            </a:r>
            <a:r>
              <a:rPr lang="en-US" sz="2800" dirty="0">
                <a:sym typeface="Symbol" pitchFamily="18" charset="2"/>
              </a:rPr>
              <a:t></a:t>
            </a:r>
            <a:r>
              <a:rPr lang="en-US" sz="2800" dirty="0"/>
              <a:t> 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i="1" dirty="0"/>
              <a:t>ceiling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: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ym typeface="Symbol" pitchFamily="18" charset="2"/>
              </a:rPr>
              <a:t>    </a:t>
            </a:r>
            <a:r>
              <a:rPr lang="en-US" sz="2800" i="1" dirty="0"/>
              <a:t>x</a:t>
            </a:r>
            <a:r>
              <a:rPr lang="en-US" sz="2800" dirty="0">
                <a:sym typeface="Symbol" pitchFamily="18" charset="2"/>
              </a:rPr>
              <a:t></a:t>
            </a:r>
            <a:r>
              <a:rPr lang="en-US" sz="2800" dirty="0"/>
              <a:t> 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32659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err="1">
                <a:sym typeface="Symbol" pitchFamily="18" charset="2"/>
              </a:rPr>
              <a:t>Beberapa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contoh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fungsi</a:t>
            </a:r>
            <a:r>
              <a:rPr lang="en-US" sz="2800" dirty="0">
                <a:sym typeface="Symbol" pitchFamily="18" charset="2"/>
              </a:rPr>
              <a:t> floor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ceiling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</a:t>
            </a:r>
            <a:r>
              <a:rPr lang="en-US" dirty="0"/>
              <a:t>3.5</a:t>
            </a:r>
            <a:r>
              <a:rPr lang="en-US" dirty="0">
                <a:sym typeface="Symbol" pitchFamily="18" charset="2"/>
              </a:rPr>
              <a:t></a:t>
            </a:r>
            <a:r>
              <a:rPr lang="en-US" dirty="0"/>
              <a:t> = 3			</a:t>
            </a:r>
            <a:r>
              <a:rPr lang="id-ID" dirty="0"/>
              <a:t>	</a:t>
            </a:r>
            <a:r>
              <a:rPr lang="en-US" dirty="0">
                <a:sym typeface="Symbol" pitchFamily="18" charset="2"/>
              </a:rPr>
              <a:t></a:t>
            </a:r>
            <a:r>
              <a:rPr lang="en-US" dirty="0"/>
              <a:t>3.5</a:t>
            </a:r>
            <a:r>
              <a:rPr lang="en-US" dirty="0">
                <a:sym typeface="Symbol" pitchFamily="18" charset="2"/>
              </a:rPr>
              <a:t></a:t>
            </a:r>
            <a:r>
              <a:rPr lang="en-US" dirty="0"/>
              <a:t>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 </a:t>
            </a:r>
            <a:r>
              <a:rPr lang="en-US" sz="2800" dirty="0">
                <a:sym typeface="Symbol" pitchFamily="18" charset="2"/>
              </a:rPr>
              <a:t></a:t>
            </a:r>
            <a:r>
              <a:rPr lang="en-US" sz="2800" dirty="0"/>
              <a:t>0.5</a:t>
            </a:r>
            <a:r>
              <a:rPr lang="en-US" sz="2800" dirty="0">
                <a:sym typeface="Symbol" pitchFamily="18" charset="2"/>
              </a:rPr>
              <a:t></a:t>
            </a:r>
            <a:r>
              <a:rPr lang="en-US" sz="2800" dirty="0"/>
              <a:t> = 0		                  </a:t>
            </a:r>
            <a:r>
              <a:rPr lang="id-ID" sz="2800" dirty="0"/>
              <a:t>    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</a:t>
            </a:r>
            <a:r>
              <a:rPr lang="en-US" sz="2800" dirty="0"/>
              <a:t>0.5</a:t>
            </a:r>
            <a:r>
              <a:rPr lang="en-US" sz="2800" dirty="0">
                <a:sym typeface="Symbol" pitchFamily="18" charset="2"/>
              </a:rPr>
              <a:t></a:t>
            </a:r>
            <a:r>
              <a:rPr lang="en-US" sz="2800" dirty="0"/>
              <a:t>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 </a:t>
            </a:r>
            <a:r>
              <a:rPr lang="en-US" sz="2800" dirty="0">
                <a:sym typeface="Symbol" pitchFamily="18" charset="2"/>
              </a:rPr>
              <a:t></a:t>
            </a:r>
            <a:r>
              <a:rPr lang="en-US" sz="2800" dirty="0"/>
              <a:t>4.8</a:t>
            </a:r>
            <a:r>
              <a:rPr lang="en-US" sz="2800" dirty="0">
                <a:sym typeface="Symbol" pitchFamily="18" charset="2"/>
              </a:rPr>
              <a:t></a:t>
            </a:r>
            <a:r>
              <a:rPr lang="en-US" sz="2800" dirty="0"/>
              <a:t> = 4			         </a:t>
            </a:r>
            <a:r>
              <a:rPr lang="id-ID" sz="2800" dirty="0"/>
              <a:t>  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</a:t>
            </a:r>
            <a:r>
              <a:rPr lang="en-US" sz="2800" dirty="0"/>
              <a:t>4.8</a:t>
            </a:r>
            <a:r>
              <a:rPr lang="en-US" sz="2800" dirty="0">
                <a:sym typeface="Symbol" pitchFamily="18" charset="2"/>
              </a:rPr>
              <a:t></a:t>
            </a:r>
            <a:r>
              <a:rPr lang="en-US" sz="2800" dirty="0"/>
              <a:t> =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 </a:t>
            </a:r>
            <a:r>
              <a:rPr lang="en-US" sz="2800" dirty="0">
                <a:sym typeface="Symbol" pitchFamily="18" charset="2"/>
              </a:rPr>
              <a:t></a:t>
            </a:r>
            <a:r>
              <a:rPr lang="en-US" sz="2800" dirty="0"/>
              <a:t>– 0.5</a:t>
            </a:r>
            <a:r>
              <a:rPr lang="en-US" sz="2800" dirty="0">
                <a:sym typeface="Symbol" pitchFamily="18" charset="2"/>
              </a:rPr>
              <a:t></a:t>
            </a:r>
            <a:r>
              <a:rPr lang="en-US" sz="2800" dirty="0"/>
              <a:t> = – 1 		          </a:t>
            </a:r>
            <a:r>
              <a:rPr lang="en-US" sz="2800" dirty="0">
                <a:sym typeface="Symbol" pitchFamily="18" charset="2"/>
              </a:rPr>
              <a:t></a:t>
            </a:r>
            <a:r>
              <a:rPr lang="en-US" sz="2800" dirty="0"/>
              <a:t> – 0.5 </a:t>
            </a:r>
            <a:r>
              <a:rPr lang="en-US" sz="2800" dirty="0">
                <a:sym typeface="Symbol" pitchFamily="18" charset="2"/>
              </a:rPr>
              <a:t></a:t>
            </a:r>
            <a:r>
              <a:rPr lang="en-US" sz="2800" dirty="0"/>
              <a:t>  = 0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     </a:t>
            </a:r>
            <a:r>
              <a:rPr lang="en-US" sz="2800" dirty="0">
                <a:sym typeface="Symbol" pitchFamily="18" charset="2"/>
              </a:rPr>
              <a:t></a:t>
            </a:r>
            <a:r>
              <a:rPr lang="en-US" sz="2800" dirty="0"/>
              <a:t>–3.5</a:t>
            </a:r>
            <a:r>
              <a:rPr lang="en-US" sz="2800" dirty="0">
                <a:sym typeface="Symbol" pitchFamily="18" charset="2"/>
              </a:rPr>
              <a:t></a:t>
            </a:r>
            <a:r>
              <a:rPr lang="en-US" sz="2800" dirty="0"/>
              <a:t> = – 4 	                  </a:t>
            </a:r>
            <a:r>
              <a:rPr lang="id-ID" sz="2800" dirty="0"/>
              <a:t>      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</a:t>
            </a:r>
            <a:r>
              <a:rPr lang="en-US" sz="2800" dirty="0"/>
              <a:t>–3.5</a:t>
            </a:r>
            <a:r>
              <a:rPr lang="en-US" sz="2800" dirty="0">
                <a:sym typeface="Symbol" pitchFamily="18" charset="2"/>
              </a:rPr>
              <a:t></a:t>
            </a:r>
            <a:r>
              <a:rPr lang="en-US" sz="2800" dirty="0"/>
              <a:t> = – 3	 </a:t>
            </a:r>
          </a:p>
        </p:txBody>
      </p:sp>
    </p:spTree>
    <p:extLst>
      <p:ext uri="{BB962C8B-B14F-4D97-AF65-F5344CB8AC3E}">
        <p14:creationId xmlns:p14="http://schemas.microsoft.com/office/powerpoint/2010/main" val="4195278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2.  </a:t>
            </a:r>
            <a:r>
              <a:rPr lang="en-US" b="1" dirty="0" err="1"/>
              <a:t>Fungsi</a:t>
            </a:r>
            <a:r>
              <a:rPr lang="en-US" b="1" dirty="0"/>
              <a:t> modulo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endParaRPr lang="en-US" i="1" dirty="0"/>
          </a:p>
          <a:p>
            <a:pPr eaLnBrk="1" hangingPunct="1"/>
            <a:r>
              <a:rPr lang="en-US" i="1" dirty="0"/>
              <a:t>a</a:t>
            </a:r>
            <a:r>
              <a:rPr lang="en-US" dirty="0"/>
              <a:t> mod </a:t>
            </a:r>
            <a:r>
              <a:rPr lang="en-US" i="1" dirty="0"/>
              <a:t>m</a:t>
            </a:r>
            <a:r>
              <a:rPr lang="en-US" dirty="0"/>
              <a:t> 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m</a:t>
            </a:r>
          </a:p>
          <a:p>
            <a:pPr eaLnBrk="1" hangingPunct="1"/>
            <a:r>
              <a:rPr lang="en-US" i="1" dirty="0"/>
              <a:t>a</a:t>
            </a:r>
            <a:r>
              <a:rPr lang="en-US" dirty="0"/>
              <a:t> mod </a:t>
            </a:r>
            <a:r>
              <a:rPr lang="en-US" i="1" dirty="0"/>
              <a:t>m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 err="1"/>
              <a:t>mq</a:t>
            </a:r>
            <a:r>
              <a:rPr lang="en-US" dirty="0"/>
              <a:t> +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&lt; </a:t>
            </a:r>
            <a:r>
              <a:rPr lang="en-US" i="1" dirty="0"/>
              <a:t>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1002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modulo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25 mod 7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16 mod 4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36 mod 5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0 mod 5 = 0</a:t>
            </a:r>
          </a:p>
          <a:p>
            <a:pPr>
              <a:buNone/>
            </a:pPr>
            <a:r>
              <a:rPr lang="en-US" dirty="0"/>
              <a:t> 		3 mod 5 =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	(</a:t>
            </a:r>
            <a:r>
              <a:rPr lang="en-US" sz="2800" dirty="0" err="1"/>
              <a:t>sebab</a:t>
            </a:r>
            <a:r>
              <a:rPr lang="en-US" sz="2800" dirty="0"/>
              <a:t> 3 = 5 </a:t>
            </a:r>
            <a:r>
              <a:rPr lang="en-US" sz="2800" dirty="0">
                <a:sym typeface="Symbol" pitchFamily="18" charset="2"/>
              </a:rPr>
              <a:t></a:t>
            </a:r>
            <a:r>
              <a:rPr lang="en-US" sz="2800" dirty="0"/>
              <a:t> (0) + </a:t>
            </a:r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/>
              <a:t>)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–25 mod 7 =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sebab</a:t>
            </a:r>
            <a:r>
              <a:rPr lang="en-US" sz="2400" dirty="0"/>
              <a:t> –25 = 7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(–4) +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)					 </a:t>
            </a:r>
          </a:p>
        </p:txBody>
      </p:sp>
    </p:spTree>
    <p:extLst>
      <p:ext uri="{BB962C8B-B14F-4D97-AF65-F5344CB8AC3E}">
        <p14:creationId xmlns:p14="http://schemas.microsoft.com/office/powerpoint/2010/main" val="3799644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(2, </a:t>
            </a:r>
            <a:r>
              <a:rPr lang="en-US" i="1" dirty="0"/>
              <a:t>v</a:t>
            </a:r>
            <a:r>
              <a:rPr lang="en-US" dirty="0"/>
              <a:t>), (3, </a:t>
            </a:r>
            <a:r>
              <a:rPr lang="en-US" i="1" dirty="0"/>
              <a:t>w</a:t>
            </a:r>
            <a:r>
              <a:rPr lang="en-US" dirty="0"/>
              <a:t>)}</a:t>
            </a:r>
            <a:r>
              <a:rPr lang="id-ID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(1) = 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(2) =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(3) = </a:t>
            </a:r>
            <a:r>
              <a:rPr lang="en-US" i="1" dirty="0"/>
              <a:t>w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Daerah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Jelajah</a:t>
            </a:r>
            <a:r>
              <a:rPr lang="id-ID" dirty="0"/>
              <a:t> (kodomain)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B.										 </a:t>
            </a:r>
          </a:p>
        </p:txBody>
      </p:sp>
    </p:spTree>
    <p:extLst>
      <p:ext uri="{BB962C8B-B14F-4D97-AF65-F5344CB8AC3E}">
        <p14:creationId xmlns:p14="http://schemas.microsoft.com/office/powerpoint/2010/main" val="3191543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Relasi</a:t>
            </a:r>
            <a:r>
              <a:rPr lang="en-US" dirty="0"/>
              <a:t>  </a:t>
            </a:r>
            <a:r>
              <a:rPr lang="en-US" i="1" dirty="0"/>
              <a:t>f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(2, </a:t>
            </a:r>
            <a:r>
              <a:rPr lang="en-US" i="1" dirty="0"/>
              <a:t>u</a:t>
            </a:r>
            <a:r>
              <a:rPr lang="en-US" dirty="0"/>
              <a:t>), (3, </a:t>
            </a:r>
            <a:r>
              <a:rPr lang="en-US" i="1" dirty="0"/>
              <a:t>v</a:t>
            </a:r>
            <a:r>
              <a:rPr lang="en-US" dirty="0"/>
              <a:t>)}</a:t>
            </a:r>
            <a:r>
              <a:rPr lang="id-ID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</a:t>
            </a:r>
            <a:r>
              <a:rPr lang="id-ID" dirty="0"/>
              <a:t> m</a:t>
            </a:r>
            <a:r>
              <a:rPr lang="en-US" dirty="0" err="1"/>
              <a:t>eskipun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 </a:t>
            </a:r>
          </a:p>
          <a:p>
            <a:pPr eaLnBrk="1" hangingPunct="1"/>
            <a:r>
              <a:rPr lang="en-US" dirty="0"/>
              <a:t>Daerah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kodomain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dan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}. </a:t>
            </a:r>
          </a:p>
        </p:txBody>
      </p:sp>
    </p:spTree>
    <p:extLst>
      <p:ext uri="{BB962C8B-B14F-4D97-AF65-F5344CB8AC3E}">
        <p14:creationId xmlns:p14="http://schemas.microsoft.com/office/powerpoint/2010/main" val="899478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bukan Fungsi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(2, </a:t>
            </a:r>
            <a:r>
              <a:rPr lang="en-US" i="1" dirty="0"/>
              <a:t>v</a:t>
            </a:r>
            <a:r>
              <a:rPr lang="en-US" dirty="0"/>
              <a:t>), (3, </a:t>
            </a:r>
            <a:r>
              <a:rPr lang="en-US" i="1" dirty="0"/>
              <a:t>w</a:t>
            </a:r>
            <a:r>
              <a:rPr lang="en-US" dirty="0"/>
              <a:t>)}</a:t>
            </a:r>
            <a:r>
              <a:rPr lang="id-ID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{1, 2, 3, 4}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id-ID" dirty="0"/>
              <a:t> 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id-ID" dirty="0"/>
          </a:p>
          <a:p>
            <a:pPr eaLnBrk="1" hangingPunct="1"/>
            <a:r>
              <a:rPr lang="id-ID" dirty="0"/>
              <a:t>K</a:t>
            </a:r>
            <a:r>
              <a:rPr lang="en-US" dirty="0"/>
              <a:t>arena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dipetakan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id-ID" i="1" dirty="0"/>
              <a:t> </a:t>
            </a:r>
            <a:r>
              <a:rPr lang="id-ID" dirty="0"/>
              <a:t>atau ada elemn A yang tidak dipetakan ke B</a:t>
            </a:r>
            <a:endParaRPr lang="id-ID" b="1" dirty="0"/>
          </a:p>
          <a:p>
            <a:pPr eaLnBrk="1" hangingPunct="1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/>
              <a:t>= {(1, </a:t>
            </a:r>
            <a:r>
              <a:rPr lang="en-US" i="1" dirty="0"/>
              <a:t>u</a:t>
            </a:r>
            <a:r>
              <a:rPr lang="en-US" dirty="0"/>
              <a:t>), (1, </a:t>
            </a:r>
            <a:r>
              <a:rPr lang="en-US" i="1" dirty="0"/>
              <a:t>v</a:t>
            </a:r>
            <a:r>
              <a:rPr lang="en-US" dirty="0"/>
              <a:t>), (2, </a:t>
            </a:r>
            <a:r>
              <a:rPr lang="en-US" i="1" dirty="0"/>
              <a:t>v</a:t>
            </a:r>
            <a:r>
              <a:rPr lang="en-US" dirty="0"/>
              <a:t>), (3, </a:t>
            </a:r>
            <a:r>
              <a:rPr lang="en-US" i="1" dirty="0"/>
              <a:t>w</a:t>
            </a:r>
            <a:r>
              <a:rPr lang="en-US" dirty="0"/>
              <a:t>)}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dirty="0"/>
              <a:t>         </a:t>
            </a:r>
            <a:r>
              <a:rPr lang="en-US" i="1" dirty="0"/>
              <a:t>A</a:t>
            </a:r>
            <a:r>
              <a:rPr lang="en-US" dirty="0"/>
              <a:t> = {1, 2, 3}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}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</a:t>
            </a:r>
            <a:endParaRPr lang="id-ID" dirty="0"/>
          </a:p>
          <a:p>
            <a:pPr eaLnBrk="1" hangingPunct="1"/>
            <a:r>
              <a:rPr lang="id-ID" dirty="0"/>
              <a:t>Ka</a:t>
            </a:r>
            <a:r>
              <a:rPr lang="en-US" dirty="0" err="1"/>
              <a:t>rena</a:t>
            </a:r>
            <a:r>
              <a:rPr lang="en-US" dirty="0"/>
              <a:t> 1 </a:t>
            </a:r>
            <a:r>
              <a:rPr lang="en-US" dirty="0" err="1"/>
              <a:t>dipetakan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5585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Satu ke Satu</a:t>
            </a:r>
            <a:b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one)</a:t>
            </a:r>
            <a:endParaRPr lang="en-US" sz="3600" dirty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027767"/>
              </p:ext>
            </p:extLst>
          </p:nvPr>
        </p:nvGraphicFramePr>
        <p:xfrm>
          <a:off x="5220072" y="2492896"/>
          <a:ext cx="2727325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Visio" r:id="rId3" imgW="2726817" imgH="1563624" progId="Visio.Drawing.11">
                  <p:embed/>
                </p:oleObj>
              </mc:Choice>
              <mc:Fallback>
                <p:oleObj name="Visio" r:id="rId3" imgW="2726817" imgH="156362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492896"/>
                        <a:ext cx="2727325" cy="156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686300" cy="3886200"/>
          </a:xfrm>
        </p:spPr>
        <p:txBody>
          <a:bodyPr/>
          <a:lstStyle/>
          <a:p>
            <a:pPr algn="just" eaLnBrk="1" hangingPunct="1">
              <a:buFont typeface="Symbol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dikatakan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satu-ke-satu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one-to-one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injektif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injective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anggota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peta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berbeda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B</a:t>
            </a:r>
          </a:p>
          <a:p>
            <a:pPr algn="just" eaLnBrk="1" hangingPunct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55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err="1"/>
              <a:t>Relasi</a:t>
            </a:r>
            <a:r>
              <a:rPr lang="en-US" sz="3600" dirty="0"/>
              <a:t> </a:t>
            </a:r>
            <a:r>
              <a:rPr lang="en-US" sz="3600" i="1" dirty="0"/>
              <a:t>f </a:t>
            </a:r>
            <a:r>
              <a:rPr lang="en-US" sz="3600" dirty="0"/>
              <a:t>= {(1, </a:t>
            </a:r>
            <a:r>
              <a:rPr lang="en-US" sz="3600" i="1" dirty="0"/>
              <a:t>w</a:t>
            </a:r>
            <a:r>
              <a:rPr lang="en-US" sz="3600" dirty="0"/>
              <a:t>), (2, </a:t>
            </a:r>
            <a:r>
              <a:rPr lang="en-US" sz="3600" i="1" dirty="0"/>
              <a:t>u</a:t>
            </a:r>
            <a:r>
              <a:rPr lang="en-US" sz="3600" dirty="0"/>
              <a:t>), (3, </a:t>
            </a:r>
            <a:r>
              <a:rPr lang="en-US" sz="3600" i="1" dirty="0"/>
              <a:t>v</a:t>
            </a:r>
            <a:r>
              <a:rPr lang="en-US" sz="3600" dirty="0"/>
              <a:t>)}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id-ID" sz="3600" dirty="0"/>
              <a:t>           </a:t>
            </a:r>
            <a:r>
              <a:rPr lang="en-US" sz="3600" i="1" dirty="0"/>
              <a:t>A</a:t>
            </a:r>
            <a:r>
              <a:rPr lang="en-US" sz="3600" dirty="0"/>
              <a:t> = {1, 2, 3}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i="1" dirty="0"/>
              <a:t>B</a:t>
            </a:r>
            <a:r>
              <a:rPr lang="en-US" sz="3600" dirty="0"/>
              <a:t> = {</a:t>
            </a:r>
            <a:r>
              <a:rPr lang="en-US" sz="3600" i="1" dirty="0"/>
              <a:t>u</a:t>
            </a:r>
            <a:r>
              <a:rPr lang="en-US" sz="3600" dirty="0"/>
              <a:t>, </a:t>
            </a:r>
            <a:r>
              <a:rPr lang="en-US" sz="3600" i="1" dirty="0"/>
              <a:t>v</a:t>
            </a:r>
            <a:r>
              <a:rPr lang="en-US" sz="3600" dirty="0"/>
              <a:t>, </a:t>
            </a:r>
            <a:r>
              <a:rPr lang="en-US" sz="3600" i="1" dirty="0"/>
              <a:t>w, x</a:t>
            </a:r>
            <a:r>
              <a:rPr lang="en-US" sz="3600" dirty="0"/>
              <a:t>}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satu-ke-satu</a:t>
            </a:r>
            <a:endParaRPr lang="id-ID" sz="3600" dirty="0"/>
          </a:p>
          <a:p>
            <a:pPr eaLnBrk="1" hangingPunct="1"/>
            <a:r>
              <a:rPr lang="en-US" sz="3600" dirty="0" err="1"/>
              <a:t>Relasi</a:t>
            </a:r>
            <a:r>
              <a:rPr lang="en-US" sz="3600" dirty="0"/>
              <a:t> </a:t>
            </a:r>
            <a:r>
              <a:rPr lang="en-US" sz="3600" i="1" dirty="0"/>
              <a:t>f </a:t>
            </a:r>
            <a:r>
              <a:rPr lang="en-US" sz="3600" dirty="0"/>
              <a:t>= {(1, </a:t>
            </a:r>
            <a:r>
              <a:rPr lang="en-US" sz="3600" i="1" dirty="0"/>
              <a:t>u</a:t>
            </a:r>
            <a:r>
              <a:rPr lang="en-US" sz="3600" dirty="0"/>
              <a:t>), (2, </a:t>
            </a:r>
            <a:r>
              <a:rPr lang="en-US" sz="3600" i="1" dirty="0"/>
              <a:t>u</a:t>
            </a:r>
            <a:r>
              <a:rPr lang="en-US" sz="3600" dirty="0"/>
              <a:t>), (3, </a:t>
            </a:r>
            <a:r>
              <a:rPr lang="en-US" sz="3600" i="1" dirty="0"/>
              <a:t>v</a:t>
            </a:r>
            <a:r>
              <a:rPr lang="en-US" sz="3600" dirty="0"/>
              <a:t>)}</a:t>
            </a:r>
            <a:r>
              <a:rPr lang="id-ID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id-ID" sz="3600" dirty="0"/>
              <a:t>            </a:t>
            </a:r>
            <a:r>
              <a:rPr lang="en-US" sz="3600" i="1" dirty="0"/>
              <a:t>A</a:t>
            </a:r>
            <a:r>
              <a:rPr lang="en-US" sz="3600" dirty="0"/>
              <a:t> = {1, 2, 3}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i="1" dirty="0"/>
              <a:t>B</a:t>
            </a:r>
            <a:r>
              <a:rPr lang="en-US" sz="3600" dirty="0"/>
              <a:t> = {</a:t>
            </a:r>
            <a:r>
              <a:rPr lang="en-US" sz="3600" i="1" dirty="0"/>
              <a:t>u</a:t>
            </a:r>
            <a:r>
              <a:rPr lang="en-US" sz="3600" dirty="0"/>
              <a:t>, </a:t>
            </a:r>
            <a:r>
              <a:rPr lang="en-US" sz="3600" i="1" dirty="0"/>
              <a:t>v</a:t>
            </a:r>
            <a:r>
              <a:rPr lang="en-US" sz="3600" dirty="0"/>
              <a:t>, </a:t>
            </a:r>
            <a:r>
              <a:rPr lang="en-US" sz="3600" i="1" dirty="0"/>
              <a:t>w</a:t>
            </a:r>
            <a:r>
              <a:rPr lang="en-US" sz="3600" dirty="0"/>
              <a:t>} </a:t>
            </a:r>
            <a:r>
              <a:rPr lang="en-US" sz="3600" dirty="0" err="1"/>
              <a:t>bukan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</a:t>
            </a:r>
            <a:r>
              <a:rPr lang="en-US" sz="3600" dirty="0" err="1"/>
              <a:t>satu-ke-satu</a:t>
            </a:r>
            <a:r>
              <a:rPr lang="en-US" sz="3600" dirty="0"/>
              <a:t>,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i="1" dirty="0"/>
              <a:t>f</a:t>
            </a:r>
            <a:r>
              <a:rPr lang="en-US" sz="3600" dirty="0"/>
              <a:t>(1) = </a:t>
            </a:r>
            <a:r>
              <a:rPr lang="en-US" sz="3600" i="1" dirty="0"/>
              <a:t>f</a:t>
            </a:r>
            <a:r>
              <a:rPr lang="en-US" sz="3600" dirty="0"/>
              <a:t>(2)  = </a:t>
            </a:r>
            <a:r>
              <a:rPr lang="en-US" sz="3600" i="1" dirty="0"/>
              <a:t>u</a:t>
            </a:r>
            <a:r>
              <a:rPr lang="en-US" sz="3600" dirty="0"/>
              <a:t>.		 </a:t>
            </a:r>
          </a:p>
        </p:txBody>
      </p:sp>
    </p:spTree>
    <p:extLst>
      <p:ext uri="{BB962C8B-B14F-4D97-AF65-F5344CB8AC3E}">
        <p14:creationId xmlns:p14="http://schemas.microsoft.com/office/powerpoint/2010/main" val="2091972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dirty="0" err="1"/>
              <a:t>Misalkan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 : </a:t>
            </a:r>
            <a:r>
              <a:rPr lang="en-US" sz="3000" b="1" dirty="0"/>
              <a:t>Z </a:t>
            </a:r>
            <a:r>
              <a:rPr lang="en-US" sz="3000" dirty="0">
                <a:sym typeface="Symbol" pitchFamily="18" charset="2"/>
              </a:rPr>
              <a:t></a:t>
            </a:r>
            <a:r>
              <a:rPr lang="en-US" sz="3000" dirty="0"/>
              <a:t> </a:t>
            </a:r>
            <a:r>
              <a:rPr lang="en-US" sz="3000" b="1" dirty="0"/>
              <a:t>Z</a:t>
            </a:r>
            <a:r>
              <a:rPr lang="en-US" sz="3000" dirty="0"/>
              <a:t>. </a:t>
            </a:r>
            <a:r>
              <a:rPr lang="en-US" sz="3000" dirty="0" err="1"/>
              <a:t>Tentukan</a:t>
            </a:r>
            <a:r>
              <a:rPr lang="en-US" sz="3000" dirty="0"/>
              <a:t> </a:t>
            </a:r>
            <a:r>
              <a:rPr lang="en-US" sz="3000" dirty="0" err="1"/>
              <a:t>apakah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i="1" baseline="30000" dirty="0"/>
              <a:t>2</a:t>
            </a:r>
            <a:r>
              <a:rPr lang="en-US" sz="3000" dirty="0"/>
              <a:t>+1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id-ID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dirty="0"/>
              <a:t> – 1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satu-ke-satu</a:t>
            </a:r>
            <a:r>
              <a:rPr lang="en-US" sz="3000" dirty="0"/>
              <a:t>?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u="sng" dirty="0" err="1"/>
              <a:t>Penyelesaian</a:t>
            </a:r>
            <a:r>
              <a:rPr lang="en-US" sz="3000" dirty="0"/>
              <a:t>: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i="1" baseline="30000" dirty="0"/>
              <a:t>2</a:t>
            </a:r>
            <a:r>
              <a:rPr lang="en-US" sz="3000" dirty="0"/>
              <a:t> + 1 </a:t>
            </a:r>
            <a:r>
              <a:rPr lang="en-US" sz="3000" dirty="0" err="1"/>
              <a:t>bukan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satu-ke-satu</a:t>
            </a:r>
            <a:r>
              <a:rPr lang="en-US" sz="3000" dirty="0"/>
              <a:t>,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dua</a:t>
            </a:r>
            <a:r>
              <a:rPr lang="en-US" sz="3000" dirty="0"/>
              <a:t> </a:t>
            </a:r>
            <a:r>
              <a:rPr lang="en-US" sz="3000" i="1" dirty="0"/>
              <a:t>x</a:t>
            </a:r>
            <a:r>
              <a:rPr lang="en-US" sz="3000" dirty="0"/>
              <a:t> yang </a:t>
            </a:r>
            <a:r>
              <a:rPr lang="en-US" sz="3000" dirty="0" err="1"/>
              <a:t>bernilai</a:t>
            </a:r>
            <a:r>
              <a:rPr lang="en-US" sz="3000" dirty="0"/>
              <a:t> </a:t>
            </a:r>
            <a:r>
              <a:rPr lang="en-US" sz="3000" dirty="0" err="1"/>
              <a:t>mutlak</a:t>
            </a:r>
            <a:r>
              <a:rPr lang="en-US" sz="3000" dirty="0"/>
              <a:t> </a:t>
            </a:r>
            <a:r>
              <a:rPr lang="en-US" sz="3000" dirty="0" err="1"/>
              <a:t>sama</a:t>
            </a:r>
            <a:r>
              <a:rPr lang="en-US" sz="3000" dirty="0"/>
              <a:t>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tandanya</a:t>
            </a:r>
            <a:r>
              <a:rPr lang="en-US" sz="3000" dirty="0"/>
              <a:t> </a:t>
            </a:r>
            <a:r>
              <a:rPr lang="en-US" sz="3000" dirty="0" err="1"/>
              <a:t>berbeda</a:t>
            </a:r>
            <a:r>
              <a:rPr lang="en-US" sz="3000" dirty="0"/>
              <a:t> </a:t>
            </a:r>
            <a:r>
              <a:rPr lang="en-US" sz="3000" dirty="0" err="1"/>
              <a:t>nilai</a:t>
            </a:r>
            <a:r>
              <a:rPr lang="en-US" sz="3000" dirty="0"/>
              <a:t> </a:t>
            </a:r>
            <a:r>
              <a:rPr lang="en-US" sz="3000" dirty="0" err="1"/>
              <a:t>fungsinya</a:t>
            </a:r>
            <a:r>
              <a:rPr lang="en-US" sz="3000" dirty="0"/>
              <a:t> </a:t>
            </a:r>
            <a:r>
              <a:rPr lang="en-US" sz="3000" dirty="0" err="1"/>
              <a:t>sama</a:t>
            </a:r>
            <a:r>
              <a:rPr lang="en-US" sz="3000" dirty="0"/>
              <a:t>, </a:t>
            </a:r>
            <a:r>
              <a:rPr lang="en-US" sz="3000" dirty="0" err="1"/>
              <a:t>misalnya</a:t>
            </a:r>
            <a:r>
              <a:rPr lang="en-US" sz="3000" dirty="0"/>
              <a:t> </a:t>
            </a:r>
            <a:r>
              <a:rPr lang="en-US" sz="3000" i="1" dirty="0"/>
              <a:t>f</a:t>
            </a:r>
            <a:r>
              <a:rPr lang="en-US" sz="3000" dirty="0"/>
              <a:t>(2) = </a:t>
            </a:r>
            <a:r>
              <a:rPr lang="en-US" sz="3000" i="1" dirty="0"/>
              <a:t>f</a:t>
            </a:r>
            <a:r>
              <a:rPr lang="en-US" sz="3000" dirty="0"/>
              <a:t>(-2) = 5 </a:t>
            </a:r>
            <a:r>
              <a:rPr lang="en-US" sz="3000" dirty="0" err="1"/>
              <a:t>padahal</a:t>
            </a:r>
            <a:r>
              <a:rPr lang="en-US" sz="3000" dirty="0"/>
              <a:t> –2 </a:t>
            </a:r>
            <a:r>
              <a:rPr lang="en-US" sz="3000" dirty="0">
                <a:sym typeface="Symbol" pitchFamily="18" charset="2"/>
              </a:rPr>
              <a:t></a:t>
            </a:r>
            <a:r>
              <a:rPr lang="en-US" sz="3000" dirty="0"/>
              <a:t> 2.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000" dirty="0"/>
              <a:t>(ii) </a:t>
            </a:r>
            <a:r>
              <a:rPr lang="en-US" sz="3000" i="1" dirty="0"/>
              <a:t>f</a:t>
            </a:r>
            <a:r>
              <a:rPr lang="en-US" sz="3000" dirty="0"/>
              <a:t>(</a:t>
            </a:r>
            <a:r>
              <a:rPr lang="en-US" sz="3000" i="1" dirty="0"/>
              <a:t>x</a:t>
            </a:r>
            <a:r>
              <a:rPr lang="en-US" sz="3000" dirty="0"/>
              <a:t>) = </a:t>
            </a:r>
            <a:r>
              <a:rPr lang="en-US" sz="3000" i="1" dirty="0"/>
              <a:t>x</a:t>
            </a:r>
            <a:r>
              <a:rPr lang="en-US" sz="3000" dirty="0"/>
              <a:t> – 1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</a:t>
            </a:r>
            <a:r>
              <a:rPr lang="en-US" sz="3000" dirty="0" err="1"/>
              <a:t>satu-ke-satu</a:t>
            </a:r>
            <a:r>
              <a:rPr lang="en-US" sz="3000" dirty="0"/>
              <a:t>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i="1" dirty="0"/>
              <a:t>a</a:t>
            </a:r>
            <a:r>
              <a:rPr lang="en-US" sz="3000" dirty="0"/>
              <a:t> </a:t>
            </a:r>
            <a:r>
              <a:rPr lang="en-US" sz="3000" dirty="0">
                <a:sym typeface="Symbol" pitchFamily="18" charset="2"/>
              </a:rPr>
              <a:t></a:t>
            </a:r>
            <a:r>
              <a:rPr lang="en-US" sz="3000" dirty="0"/>
              <a:t> </a:t>
            </a:r>
            <a:r>
              <a:rPr lang="en-US" sz="3000" i="1" dirty="0"/>
              <a:t>b</a:t>
            </a:r>
            <a:r>
              <a:rPr lang="en-US" sz="3000" dirty="0"/>
              <a:t>,   </a:t>
            </a:r>
            <a:r>
              <a:rPr lang="en-US" sz="3000" i="1" dirty="0"/>
              <a:t>a</a:t>
            </a:r>
            <a:r>
              <a:rPr lang="en-US" sz="3000" dirty="0"/>
              <a:t> – 1 </a:t>
            </a:r>
            <a:r>
              <a:rPr lang="en-US" sz="3000" dirty="0">
                <a:sym typeface="Symbol" pitchFamily="18" charset="2"/>
              </a:rPr>
              <a:t></a:t>
            </a:r>
            <a:r>
              <a:rPr lang="en-US" sz="3000" dirty="0"/>
              <a:t> </a:t>
            </a:r>
            <a:r>
              <a:rPr lang="en-US" sz="3000" i="1" dirty="0"/>
              <a:t>b</a:t>
            </a:r>
            <a:r>
              <a:rPr lang="en-US" sz="3000" dirty="0"/>
              <a:t> – 1. </a:t>
            </a:r>
            <a:r>
              <a:rPr lang="en-US" sz="3000" dirty="0" err="1"/>
              <a:t>Misalnya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i="1" dirty="0"/>
              <a:t>x</a:t>
            </a:r>
            <a:r>
              <a:rPr lang="en-US" sz="3000" dirty="0"/>
              <a:t> = 2, </a:t>
            </a:r>
            <a:r>
              <a:rPr lang="en-US" sz="3000" i="1" dirty="0"/>
              <a:t>f</a:t>
            </a:r>
            <a:r>
              <a:rPr lang="en-US" sz="3000" dirty="0"/>
              <a:t>(2) = 1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i="1" dirty="0"/>
              <a:t>x</a:t>
            </a:r>
            <a:r>
              <a:rPr lang="en-US" sz="3000" dirty="0"/>
              <a:t> = -2, </a:t>
            </a:r>
            <a:r>
              <a:rPr lang="en-US" sz="3000" i="1" dirty="0"/>
              <a:t>f</a:t>
            </a:r>
            <a:r>
              <a:rPr lang="en-US" sz="3000" dirty="0"/>
              <a:t>(-2) = -3.</a:t>
            </a:r>
            <a:r>
              <a:rPr lang="en-US" sz="2800" dirty="0"/>
              <a:t>								 </a:t>
            </a:r>
          </a:p>
        </p:txBody>
      </p:sp>
    </p:spTree>
    <p:extLst>
      <p:ext uri="{BB962C8B-B14F-4D97-AF65-F5344CB8AC3E}">
        <p14:creationId xmlns:p14="http://schemas.microsoft.com/office/powerpoint/2010/main" val="3601323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Pada (Onto)</a:t>
            </a:r>
            <a:endParaRPr lang="en-US" dirty="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059284"/>
              </p:ext>
            </p:extLst>
          </p:nvPr>
        </p:nvGraphicFramePr>
        <p:xfrm>
          <a:off x="5292080" y="2492896"/>
          <a:ext cx="3221037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Visio" r:id="rId3" imgW="3220560" imgH="1832400" progId="Visio.Drawing.11">
                  <p:embed/>
                </p:oleObj>
              </mc:Choice>
              <mc:Fallback>
                <p:oleObj name="Visio" r:id="rId3" imgW="3220560" imgH="1832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492896"/>
                        <a:ext cx="3221037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835525" cy="3886200"/>
          </a:xfrm>
        </p:spPr>
        <p:txBody>
          <a:bodyPr/>
          <a:lstStyle/>
          <a:p>
            <a:pPr eaLnBrk="1" hangingPunct="1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dipetakan</a:t>
            </a:r>
            <a:r>
              <a:rPr lang="en-US" dirty="0"/>
              <a:t> </a:t>
            </a:r>
            <a:r>
              <a:rPr lang="en-US" b="1" dirty="0" err="1"/>
              <a:t>pada</a:t>
            </a:r>
            <a:r>
              <a:rPr lang="en-US" dirty="0"/>
              <a:t> (</a:t>
            </a:r>
            <a:r>
              <a:rPr lang="en-US" i="1" dirty="0"/>
              <a:t>onto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surjektif</a:t>
            </a:r>
            <a:r>
              <a:rPr lang="en-US" b="1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B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761295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8338</TotalTime>
  <Words>1566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Visio</vt:lpstr>
      <vt:lpstr>PowerPoint Presentation</vt:lpstr>
      <vt:lpstr>Fungsi</vt:lpstr>
      <vt:lpstr>Contoh Fungsi</vt:lpstr>
      <vt:lpstr>Contoh Fungsi</vt:lpstr>
      <vt:lpstr>Contoh bukan Fungsi</vt:lpstr>
      <vt:lpstr>Fungsi Satu ke Satu  (one to one)</vt:lpstr>
      <vt:lpstr>Contoh</vt:lpstr>
      <vt:lpstr>Contoh</vt:lpstr>
      <vt:lpstr>Fungsi Pada (Onto)</vt:lpstr>
      <vt:lpstr>Contoh</vt:lpstr>
      <vt:lpstr>Contoh</vt:lpstr>
      <vt:lpstr>Contoh</vt:lpstr>
      <vt:lpstr>Contoh</vt:lpstr>
      <vt:lpstr>Fungsi Bijektif</vt:lpstr>
      <vt:lpstr>Contoh</vt:lpstr>
      <vt:lpstr>Invers Fungsi</vt:lpstr>
      <vt:lpstr>Contoh</vt:lpstr>
      <vt:lpstr>Contoh</vt:lpstr>
      <vt:lpstr>Contoh</vt:lpstr>
      <vt:lpstr>Komposisi dua Buah Fungsi</vt:lpstr>
      <vt:lpstr>Contoh</vt:lpstr>
      <vt:lpstr>Contoh</vt:lpstr>
      <vt:lpstr>Beberapa Fungsi Khusus</vt:lpstr>
      <vt:lpstr>Contoh</vt:lpstr>
      <vt:lpstr>Beberapa Fungsi Khusus</vt:lpstr>
      <vt:lpstr>Contoh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862</cp:revision>
  <dcterms:created xsi:type="dcterms:W3CDTF">2010-05-23T14:28:12Z</dcterms:created>
  <dcterms:modified xsi:type="dcterms:W3CDTF">2016-10-12T07:29:35Z</dcterms:modified>
</cp:coreProperties>
</file>