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sldIdLst>
    <p:sldId id="399" r:id="rId2"/>
    <p:sldId id="407" r:id="rId3"/>
    <p:sldId id="417" r:id="rId4"/>
    <p:sldId id="423" r:id="rId5"/>
    <p:sldId id="419" r:id="rId6"/>
    <p:sldId id="418" r:id="rId7"/>
    <p:sldId id="422" r:id="rId8"/>
    <p:sldId id="420" r:id="rId9"/>
    <p:sldId id="421" r:id="rId10"/>
    <p:sldId id="424" r:id="rId11"/>
    <p:sldId id="425" r:id="rId12"/>
    <p:sldId id="426" r:id="rId13"/>
    <p:sldId id="427" r:id="rId14"/>
    <p:sldId id="428" r:id="rId15"/>
    <p:sldId id="429" r:id="rId16"/>
    <p:sldId id="430" r:id="rId17"/>
    <p:sldId id="431" r:id="rId18"/>
    <p:sldId id="432" r:id="rId19"/>
    <p:sldId id="434" r:id="rId20"/>
    <p:sldId id="433" r:id="rId21"/>
    <p:sldId id="415" r:id="rId22"/>
    <p:sldId id="41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4450"/>
    <a:srgbClr val="BE5FD1"/>
    <a:srgbClr val="D254D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85" autoAdjust="0"/>
    <p:restoredTop sz="94095" autoAdjust="0"/>
  </p:normalViewPr>
  <p:slideViewPr>
    <p:cSldViewPr snapToGrid="0">
      <p:cViewPr varScale="1">
        <p:scale>
          <a:sx n="87" d="100"/>
          <a:sy n="87" d="100"/>
        </p:scale>
        <p:origin x="50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019EC-5413-4296-9311-D607804A5FC9}" type="doc">
      <dgm:prSet loTypeId="urn:microsoft.com/office/officeart/2008/layout/RadialCluster" loCatId="relationship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3E3CB98-42D3-4055-9A39-E5E4E111D046}">
      <dgm:prSet phldrT="[Text]" custT="1"/>
      <dgm:spPr/>
      <dgm:t>
        <a:bodyPr/>
        <a:lstStyle/>
        <a:p>
          <a:r>
            <a:rPr lang="en-US" sz="2000" dirty="0" err="1"/>
            <a:t>Tujuan</a:t>
          </a:r>
          <a:r>
            <a:rPr lang="en-US" sz="2000" dirty="0"/>
            <a:t> Audit SI</a:t>
          </a:r>
        </a:p>
      </dgm:t>
    </dgm:pt>
    <dgm:pt modelId="{43B5D779-7650-4DCD-AE1D-AB82BAF39869}" type="parTrans" cxnId="{C577A9EB-5A01-49A7-B905-072E7A876079}">
      <dgm:prSet/>
      <dgm:spPr/>
      <dgm:t>
        <a:bodyPr/>
        <a:lstStyle/>
        <a:p>
          <a:endParaRPr lang="en-US" sz="2000"/>
        </a:p>
      </dgm:t>
    </dgm:pt>
    <dgm:pt modelId="{7731BF75-AF8F-4889-8E9E-3126D587C0FD}" type="sibTrans" cxnId="{C577A9EB-5A01-49A7-B905-072E7A876079}">
      <dgm:prSet/>
      <dgm:spPr/>
      <dgm:t>
        <a:bodyPr/>
        <a:lstStyle/>
        <a:p>
          <a:endParaRPr lang="en-US" sz="2000"/>
        </a:p>
      </dgm:t>
    </dgm:pt>
    <dgm:pt modelId="{B65A2D30-1ADD-4781-A319-A650DF980CD2}">
      <dgm:prSet phldrT="[Text]" custT="1"/>
      <dgm:spPr/>
      <dgm:t>
        <a:bodyPr/>
        <a:lstStyle/>
        <a:p>
          <a:r>
            <a:rPr lang="en-ID" sz="2000" b="1" dirty="0" err="1"/>
            <a:t>Perlindungan</a:t>
          </a:r>
          <a:r>
            <a:rPr lang="en-ID" sz="2000" b="1" dirty="0"/>
            <a:t> </a:t>
          </a:r>
          <a:r>
            <a:rPr lang="en-ID" sz="2000" b="1" dirty="0" err="1"/>
            <a:t>Aset</a:t>
          </a:r>
          <a:endParaRPr lang="en-US" sz="2000" dirty="0"/>
        </a:p>
      </dgm:t>
    </dgm:pt>
    <dgm:pt modelId="{9610C6A2-7634-4CFD-A022-E1C55E45DF39}" type="parTrans" cxnId="{4713FF85-1649-45BF-93A7-27D82A60D985}">
      <dgm:prSet/>
      <dgm:spPr/>
      <dgm:t>
        <a:bodyPr/>
        <a:lstStyle/>
        <a:p>
          <a:endParaRPr lang="en-US" sz="2000"/>
        </a:p>
      </dgm:t>
    </dgm:pt>
    <dgm:pt modelId="{DD881B52-3CD1-4D1D-80AF-8A5EF8BC638B}" type="sibTrans" cxnId="{4713FF85-1649-45BF-93A7-27D82A60D985}">
      <dgm:prSet/>
      <dgm:spPr/>
      <dgm:t>
        <a:bodyPr/>
        <a:lstStyle/>
        <a:p>
          <a:endParaRPr lang="en-US" sz="2000"/>
        </a:p>
      </dgm:t>
    </dgm:pt>
    <dgm:pt modelId="{3D9ADEA5-209C-41D5-B912-930635AB68B9}">
      <dgm:prSet phldrT="[Text]" custT="1"/>
      <dgm:spPr/>
      <dgm:t>
        <a:bodyPr/>
        <a:lstStyle/>
        <a:p>
          <a:r>
            <a:rPr lang="en-ID" sz="2000" b="1" dirty="0" err="1"/>
            <a:t>Integritas</a:t>
          </a:r>
          <a:r>
            <a:rPr lang="en-ID" sz="2000" b="1" dirty="0"/>
            <a:t> Data</a:t>
          </a:r>
          <a:endParaRPr lang="en-US" sz="2000" dirty="0"/>
        </a:p>
      </dgm:t>
    </dgm:pt>
    <dgm:pt modelId="{42EBC431-8261-48C5-ADAB-E72E17607D4E}" type="parTrans" cxnId="{09D484F4-DAF6-4B7D-90D3-BF58B0BF2751}">
      <dgm:prSet/>
      <dgm:spPr/>
      <dgm:t>
        <a:bodyPr/>
        <a:lstStyle/>
        <a:p>
          <a:endParaRPr lang="en-US" sz="2000"/>
        </a:p>
      </dgm:t>
    </dgm:pt>
    <dgm:pt modelId="{B24C69AC-F65F-4525-AE2F-E696508B2466}" type="sibTrans" cxnId="{09D484F4-DAF6-4B7D-90D3-BF58B0BF2751}">
      <dgm:prSet/>
      <dgm:spPr/>
      <dgm:t>
        <a:bodyPr/>
        <a:lstStyle/>
        <a:p>
          <a:endParaRPr lang="en-US" sz="2000"/>
        </a:p>
      </dgm:t>
    </dgm:pt>
    <dgm:pt modelId="{A94DCE73-6EDA-427E-A657-557EA3265E33}">
      <dgm:prSet phldrT="[Text]" custT="1"/>
      <dgm:spPr/>
      <dgm:t>
        <a:bodyPr/>
        <a:lstStyle/>
        <a:p>
          <a:r>
            <a:rPr lang="en-ID" sz="2000" b="1" dirty="0" err="1"/>
            <a:t>Efektivitas</a:t>
          </a:r>
          <a:r>
            <a:rPr lang="en-ID" sz="2000" b="1" dirty="0"/>
            <a:t> </a:t>
          </a:r>
          <a:r>
            <a:rPr lang="en-ID" sz="2000" b="1" dirty="0" err="1"/>
            <a:t>Sistem</a:t>
          </a:r>
          <a:endParaRPr lang="en-US" sz="2000" dirty="0"/>
        </a:p>
      </dgm:t>
    </dgm:pt>
    <dgm:pt modelId="{14029D95-3500-4348-B66A-50B9343F5700}" type="parTrans" cxnId="{62859A29-B91B-43BE-85FF-3797EA5E468B}">
      <dgm:prSet/>
      <dgm:spPr/>
      <dgm:t>
        <a:bodyPr/>
        <a:lstStyle/>
        <a:p>
          <a:endParaRPr lang="en-US" sz="2000"/>
        </a:p>
      </dgm:t>
    </dgm:pt>
    <dgm:pt modelId="{8AC254C9-D83D-410B-B743-E8055D5A6CD0}" type="sibTrans" cxnId="{62859A29-B91B-43BE-85FF-3797EA5E468B}">
      <dgm:prSet/>
      <dgm:spPr/>
      <dgm:t>
        <a:bodyPr/>
        <a:lstStyle/>
        <a:p>
          <a:endParaRPr lang="en-US" sz="2000"/>
        </a:p>
      </dgm:t>
    </dgm:pt>
    <dgm:pt modelId="{015EFBBF-DA86-4B20-B5CF-9338530F9AB4}">
      <dgm:prSet phldrT="[Text]" custT="1"/>
      <dgm:spPr/>
      <dgm:t>
        <a:bodyPr/>
        <a:lstStyle/>
        <a:p>
          <a:r>
            <a:rPr lang="en-ID" sz="2000" b="1" dirty="0" err="1"/>
            <a:t>Efisiensi</a:t>
          </a:r>
          <a:r>
            <a:rPr lang="en-ID" sz="2000" b="1" dirty="0"/>
            <a:t> </a:t>
          </a:r>
          <a:r>
            <a:rPr lang="en-ID" sz="2000" b="1" dirty="0" err="1"/>
            <a:t>Sistem</a:t>
          </a:r>
          <a:endParaRPr lang="en-US" sz="2000" dirty="0"/>
        </a:p>
      </dgm:t>
    </dgm:pt>
    <dgm:pt modelId="{5FA8C792-192A-4B5B-A260-910F8F1185E0}" type="parTrans" cxnId="{9D5CCCBD-5D6B-4A89-B740-56D86E447A47}">
      <dgm:prSet/>
      <dgm:spPr/>
      <dgm:t>
        <a:bodyPr/>
        <a:lstStyle/>
        <a:p>
          <a:endParaRPr lang="en-US" sz="2000"/>
        </a:p>
      </dgm:t>
    </dgm:pt>
    <dgm:pt modelId="{1B171374-BAD4-4F52-83FD-EA2E7A239ED5}" type="sibTrans" cxnId="{9D5CCCBD-5D6B-4A89-B740-56D86E447A47}">
      <dgm:prSet/>
      <dgm:spPr/>
      <dgm:t>
        <a:bodyPr/>
        <a:lstStyle/>
        <a:p>
          <a:endParaRPr lang="en-US" sz="2000"/>
        </a:p>
      </dgm:t>
    </dgm:pt>
    <dgm:pt modelId="{164A11B5-775D-4724-9AC4-DFE7FD96F850}" type="pres">
      <dgm:prSet presAssocID="{6A1019EC-5413-4296-9311-D607804A5FC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FFEB2D6-7A4C-40BB-9B20-0718DFCCDF2A}" type="pres">
      <dgm:prSet presAssocID="{C3E3CB98-42D3-4055-9A39-E5E4E111D046}" presName="singleCycle" presStyleCnt="0"/>
      <dgm:spPr/>
    </dgm:pt>
    <dgm:pt modelId="{2200B950-8103-41E9-9C8A-AAC8BDBF4EEA}" type="pres">
      <dgm:prSet presAssocID="{C3E3CB98-42D3-4055-9A39-E5E4E111D046}" presName="singleCenter" presStyleLbl="node1" presStyleIdx="0" presStyleCnt="5">
        <dgm:presLayoutVars>
          <dgm:chMax val="7"/>
          <dgm:chPref val="7"/>
        </dgm:presLayoutVars>
      </dgm:prSet>
      <dgm:spPr/>
    </dgm:pt>
    <dgm:pt modelId="{0FF86CBA-247B-4F44-8C0A-B62CBFAC1120}" type="pres">
      <dgm:prSet presAssocID="{9610C6A2-7634-4CFD-A022-E1C55E45DF39}" presName="Name56" presStyleLbl="parChTrans1D2" presStyleIdx="0" presStyleCnt="4"/>
      <dgm:spPr/>
    </dgm:pt>
    <dgm:pt modelId="{F176161A-DE31-4D69-A49A-EEE3F53A5C42}" type="pres">
      <dgm:prSet presAssocID="{B65A2D30-1ADD-4781-A319-A650DF980CD2}" presName="text0" presStyleLbl="node1" presStyleIdx="1" presStyleCnt="5" custScaleX="183518" custScaleY="110042">
        <dgm:presLayoutVars>
          <dgm:bulletEnabled val="1"/>
        </dgm:presLayoutVars>
      </dgm:prSet>
      <dgm:spPr/>
    </dgm:pt>
    <dgm:pt modelId="{5604D1F6-92F6-4D03-9239-58CA40176A73}" type="pres">
      <dgm:prSet presAssocID="{42EBC431-8261-48C5-ADAB-E72E17607D4E}" presName="Name56" presStyleLbl="parChTrans1D2" presStyleIdx="1" presStyleCnt="4"/>
      <dgm:spPr/>
    </dgm:pt>
    <dgm:pt modelId="{D5066D26-D35F-4455-A656-9ECB83699113}" type="pres">
      <dgm:prSet presAssocID="{3D9ADEA5-209C-41D5-B912-930635AB68B9}" presName="text0" presStyleLbl="node1" presStyleIdx="2" presStyleCnt="5" custScaleX="189722" custScaleY="91851">
        <dgm:presLayoutVars>
          <dgm:bulletEnabled val="1"/>
        </dgm:presLayoutVars>
      </dgm:prSet>
      <dgm:spPr/>
    </dgm:pt>
    <dgm:pt modelId="{1AE4A403-955F-45C7-B43D-120384907B6F}" type="pres">
      <dgm:prSet presAssocID="{14029D95-3500-4348-B66A-50B9343F5700}" presName="Name56" presStyleLbl="parChTrans1D2" presStyleIdx="2" presStyleCnt="4"/>
      <dgm:spPr/>
    </dgm:pt>
    <dgm:pt modelId="{3AAE668F-7C6D-4AF1-9B05-7A365CB65429}" type="pres">
      <dgm:prSet presAssocID="{A94DCE73-6EDA-427E-A657-557EA3265E33}" presName="text0" presStyleLbl="node1" presStyleIdx="3" presStyleCnt="5" custScaleX="263533" custScaleY="99669">
        <dgm:presLayoutVars>
          <dgm:bulletEnabled val="1"/>
        </dgm:presLayoutVars>
      </dgm:prSet>
      <dgm:spPr/>
    </dgm:pt>
    <dgm:pt modelId="{9D917CE0-4B6E-4C61-A91E-2C8095FAF6B0}" type="pres">
      <dgm:prSet presAssocID="{5FA8C792-192A-4B5B-A260-910F8F1185E0}" presName="Name56" presStyleLbl="parChTrans1D2" presStyleIdx="3" presStyleCnt="4"/>
      <dgm:spPr/>
    </dgm:pt>
    <dgm:pt modelId="{150EE99B-BF16-486A-A7B7-1A3FA90BE95F}" type="pres">
      <dgm:prSet presAssocID="{015EFBBF-DA86-4B20-B5CF-9338530F9AB4}" presName="text0" presStyleLbl="node1" presStyleIdx="4" presStyleCnt="5" custScaleX="187914" custScaleY="96694">
        <dgm:presLayoutVars>
          <dgm:bulletEnabled val="1"/>
        </dgm:presLayoutVars>
      </dgm:prSet>
      <dgm:spPr/>
    </dgm:pt>
  </dgm:ptLst>
  <dgm:cxnLst>
    <dgm:cxn modelId="{486A4F8A-C5A6-469D-9C24-90614560603D}" type="presOf" srcId="{42EBC431-8261-48C5-ADAB-E72E17607D4E}" destId="{5604D1F6-92F6-4D03-9239-58CA40176A73}" srcOrd="0" destOrd="0" presId="urn:microsoft.com/office/officeart/2008/layout/RadialCluster"/>
    <dgm:cxn modelId="{C577A9EB-5A01-49A7-B905-072E7A876079}" srcId="{6A1019EC-5413-4296-9311-D607804A5FC9}" destId="{C3E3CB98-42D3-4055-9A39-E5E4E111D046}" srcOrd="0" destOrd="0" parTransId="{43B5D779-7650-4DCD-AE1D-AB82BAF39869}" sibTransId="{7731BF75-AF8F-4889-8E9E-3126D587C0FD}"/>
    <dgm:cxn modelId="{F4858AEE-B215-4892-A4D1-DCFF75FC2170}" type="presOf" srcId="{3D9ADEA5-209C-41D5-B912-930635AB68B9}" destId="{D5066D26-D35F-4455-A656-9ECB83699113}" srcOrd="0" destOrd="0" presId="urn:microsoft.com/office/officeart/2008/layout/RadialCluster"/>
    <dgm:cxn modelId="{F61FDC0C-5689-4FCA-A099-F290F16D2CEF}" type="presOf" srcId="{B65A2D30-1ADD-4781-A319-A650DF980CD2}" destId="{F176161A-DE31-4D69-A49A-EEE3F53A5C42}" srcOrd="0" destOrd="0" presId="urn:microsoft.com/office/officeart/2008/layout/RadialCluster"/>
    <dgm:cxn modelId="{9D5CCCBD-5D6B-4A89-B740-56D86E447A47}" srcId="{C3E3CB98-42D3-4055-9A39-E5E4E111D046}" destId="{015EFBBF-DA86-4B20-B5CF-9338530F9AB4}" srcOrd="3" destOrd="0" parTransId="{5FA8C792-192A-4B5B-A260-910F8F1185E0}" sibTransId="{1B171374-BAD4-4F52-83FD-EA2E7A239ED5}"/>
    <dgm:cxn modelId="{3798C5C7-61D6-4B37-AED6-3DEBDB050189}" type="presOf" srcId="{015EFBBF-DA86-4B20-B5CF-9338530F9AB4}" destId="{150EE99B-BF16-486A-A7B7-1A3FA90BE95F}" srcOrd="0" destOrd="0" presId="urn:microsoft.com/office/officeart/2008/layout/RadialCluster"/>
    <dgm:cxn modelId="{467B08E8-C070-458A-9D85-C5C07839B353}" type="presOf" srcId="{14029D95-3500-4348-B66A-50B9343F5700}" destId="{1AE4A403-955F-45C7-B43D-120384907B6F}" srcOrd="0" destOrd="0" presId="urn:microsoft.com/office/officeart/2008/layout/RadialCluster"/>
    <dgm:cxn modelId="{F43A3909-B1E5-437D-A022-4C90D5386076}" type="presOf" srcId="{9610C6A2-7634-4CFD-A022-E1C55E45DF39}" destId="{0FF86CBA-247B-4F44-8C0A-B62CBFAC1120}" srcOrd="0" destOrd="0" presId="urn:microsoft.com/office/officeart/2008/layout/RadialCluster"/>
    <dgm:cxn modelId="{09D484F4-DAF6-4B7D-90D3-BF58B0BF2751}" srcId="{C3E3CB98-42D3-4055-9A39-E5E4E111D046}" destId="{3D9ADEA5-209C-41D5-B912-930635AB68B9}" srcOrd="1" destOrd="0" parTransId="{42EBC431-8261-48C5-ADAB-E72E17607D4E}" sibTransId="{B24C69AC-F65F-4525-AE2F-E696508B2466}"/>
    <dgm:cxn modelId="{4790E686-3CAB-4388-8C18-0F84CAE28A3A}" type="presOf" srcId="{C3E3CB98-42D3-4055-9A39-E5E4E111D046}" destId="{2200B950-8103-41E9-9C8A-AAC8BDBF4EEA}" srcOrd="0" destOrd="0" presId="urn:microsoft.com/office/officeart/2008/layout/RadialCluster"/>
    <dgm:cxn modelId="{EBAF8F25-2CA1-4B37-9F52-FA4E08A137FD}" type="presOf" srcId="{A94DCE73-6EDA-427E-A657-557EA3265E33}" destId="{3AAE668F-7C6D-4AF1-9B05-7A365CB65429}" srcOrd="0" destOrd="0" presId="urn:microsoft.com/office/officeart/2008/layout/RadialCluster"/>
    <dgm:cxn modelId="{4713FF85-1649-45BF-93A7-27D82A60D985}" srcId="{C3E3CB98-42D3-4055-9A39-E5E4E111D046}" destId="{B65A2D30-1ADD-4781-A319-A650DF980CD2}" srcOrd="0" destOrd="0" parTransId="{9610C6A2-7634-4CFD-A022-E1C55E45DF39}" sibTransId="{DD881B52-3CD1-4D1D-80AF-8A5EF8BC638B}"/>
    <dgm:cxn modelId="{AB4B43A5-26E3-4927-9400-1C5918541A7F}" type="presOf" srcId="{6A1019EC-5413-4296-9311-D607804A5FC9}" destId="{164A11B5-775D-4724-9AC4-DFE7FD96F850}" srcOrd="0" destOrd="0" presId="urn:microsoft.com/office/officeart/2008/layout/RadialCluster"/>
    <dgm:cxn modelId="{43AB7B08-3421-478D-8998-E209582DDD29}" type="presOf" srcId="{5FA8C792-192A-4B5B-A260-910F8F1185E0}" destId="{9D917CE0-4B6E-4C61-A91E-2C8095FAF6B0}" srcOrd="0" destOrd="0" presId="urn:microsoft.com/office/officeart/2008/layout/RadialCluster"/>
    <dgm:cxn modelId="{62859A29-B91B-43BE-85FF-3797EA5E468B}" srcId="{C3E3CB98-42D3-4055-9A39-E5E4E111D046}" destId="{A94DCE73-6EDA-427E-A657-557EA3265E33}" srcOrd="2" destOrd="0" parTransId="{14029D95-3500-4348-B66A-50B9343F5700}" sibTransId="{8AC254C9-D83D-410B-B743-E8055D5A6CD0}"/>
    <dgm:cxn modelId="{32732DF1-8707-4406-B2B1-9B70BD79A199}" type="presParOf" srcId="{164A11B5-775D-4724-9AC4-DFE7FD96F850}" destId="{CFFEB2D6-7A4C-40BB-9B20-0718DFCCDF2A}" srcOrd="0" destOrd="0" presId="urn:microsoft.com/office/officeart/2008/layout/RadialCluster"/>
    <dgm:cxn modelId="{9A7D1F3F-0747-4EFF-A3FE-923FEB483E04}" type="presParOf" srcId="{CFFEB2D6-7A4C-40BB-9B20-0718DFCCDF2A}" destId="{2200B950-8103-41E9-9C8A-AAC8BDBF4EEA}" srcOrd="0" destOrd="0" presId="urn:microsoft.com/office/officeart/2008/layout/RadialCluster"/>
    <dgm:cxn modelId="{C1E11B20-3FAE-407B-AFDC-D92FECDC417A}" type="presParOf" srcId="{CFFEB2D6-7A4C-40BB-9B20-0718DFCCDF2A}" destId="{0FF86CBA-247B-4F44-8C0A-B62CBFAC1120}" srcOrd="1" destOrd="0" presId="urn:microsoft.com/office/officeart/2008/layout/RadialCluster"/>
    <dgm:cxn modelId="{ACE84695-189A-40F3-8EA6-DF20CAEA2E41}" type="presParOf" srcId="{CFFEB2D6-7A4C-40BB-9B20-0718DFCCDF2A}" destId="{F176161A-DE31-4D69-A49A-EEE3F53A5C42}" srcOrd="2" destOrd="0" presId="urn:microsoft.com/office/officeart/2008/layout/RadialCluster"/>
    <dgm:cxn modelId="{F5FADA38-AD50-430F-8447-87038CB5970A}" type="presParOf" srcId="{CFFEB2D6-7A4C-40BB-9B20-0718DFCCDF2A}" destId="{5604D1F6-92F6-4D03-9239-58CA40176A73}" srcOrd="3" destOrd="0" presId="urn:microsoft.com/office/officeart/2008/layout/RadialCluster"/>
    <dgm:cxn modelId="{767EA029-4F37-491F-9405-C7E7CFE92EE4}" type="presParOf" srcId="{CFFEB2D6-7A4C-40BB-9B20-0718DFCCDF2A}" destId="{D5066D26-D35F-4455-A656-9ECB83699113}" srcOrd="4" destOrd="0" presId="urn:microsoft.com/office/officeart/2008/layout/RadialCluster"/>
    <dgm:cxn modelId="{D5B4972B-063E-4C50-9085-DDD9A687247B}" type="presParOf" srcId="{CFFEB2D6-7A4C-40BB-9B20-0718DFCCDF2A}" destId="{1AE4A403-955F-45C7-B43D-120384907B6F}" srcOrd="5" destOrd="0" presId="urn:microsoft.com/office/officeart/2008/layout/RadialCluster"/>
    <dgm:cxn modelId="{CF40EBE8-6916-4F0C-9B58-AF18904786FA}" type="presParOf" srcId="{CFFEB2D6-7A4C-40BB-9B20-0718DFCCDF2A}" destId="{3AAE668F-7C6D-4AF1-9B05-7A365CB65429}" srcOrd="6" destOrd="0" presId="urn:microsoft.com/office/officeart/2008/layout/RadialCluster"/>
    <dgm:cxn modelId="{48B5658E-2750-49B6-AB8A-1983453F6BA9}" type="presParOf" srcId="{CFFEB2D6-7A4C-40BB-9B20-0718DFCCDF2A}" destId="{9D917CE0-4B6E-4C61-A91E-2C8095FAF6B0}" srcOrd="7" destOrd="0" presId="urn:microsoft.com/office/officeart/2008/layout/RadialCluster"/>
    <dgm:cxn modelId="{D318CDA3-99D4-4952-80BC-AE7FC3E9FFB1}" type="presParOf" srcId="{CFFEB2D6-7A4C-40BB-9B20-0718DFCCDF2A}" destId="{150EE99B-BF16-486A-A7B7-1A3FA90BE95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0B950-8103-41E9-9C8A-AAC8BDBF4EEA}">
      <dsp:nvSpPr>
        <dsp:cNvPr id="0" name=""/>
        <dsp:cNvSpPr/>
      </dsp:nvSpPr>
      <dsp:spPr>
        <a:xfrm>
          <a:off x="3246276" y="1924777"/>
          <a:ext cx="162560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Tujuan</a:t>
          </a:r>
          <a:r>
            <a:rPr lang="en-US" sz="2000" kern="1200" dirty="0"/>
            <a:t> Audit SI</a:t>
          </a:r>
        </a:p>
      </dsp:txBody>
      <dsp:txXfrm>
        <a:off x="3325631" y="2004132"/>
        <a:ext cx="1466890" cy="1466890"/>
      </dsp:txXfrm>
    </dsp:sp>
    <dsp:sp modelId="{0FF86CBA-247B-4F44-8C0A-B62CBFAC1120}">
      <dsp:nvSpPr>
        <dsp:cNvPr id="0" name=""/>
        <dsp:cNvSpPr/>
      </dsp:nvSpPr>
      <dsp:spPr>
        <a:xfrm rot="16200000">
          <a:off x="3682962" y="1548663"/>
          <a:ext cx="7522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222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6161A-DE31-4D69-A49A-EEE3F53A5C42}">
      <dsp:nvSpPr>
        <dsp:cNvPr id="0" name=""/>
        <dsp:cNvSpPr/>
      </dsp:nvSpPr>
      <dsp:spPr>
        <a:xfrm>
          <a:off x="3059681" y="-25976"/>
          <a:ext cx="1998790" cy="1198524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Perlindungan</a:t>
          </a:r>
          <a:r>
            <a:rPr lang="en-ID" sz="2000" b="1" kern="1200" dirty="0"/>
            <a:t> </a:t>
          </a:r>
          <a:r>
            <a:rPr lang="en-ID" sz="2000" b="1" kern="1200" dirty="0" err="1"/>
            <a:t>Aset</a:t>
          </a:r>
          <a:endParaRPr lang="en-US" sz="2000" kern="1200" dirty="0"/>
        </a:p>
      </dsp:txBody>
      <dsp:txXfrm>
        <a:off x="3118188" y="32531"/>
        <a:ext cx="1881776" cy="1081510"/>
      </dsp:txXfrm>
    </dsp:sp>
    <dsp:sp modelId="{5604D1F6-92F6-4D03-9239-58CA40176A73}">
      <dsp:nvSpPr>
        <dsp:cNvPr id="0" name=""/>
        <dsp:cNvSpPr/>
      </dsp:nvSpPr>
      <dsp:spPr>
        <a:xfrm>
          <a:off x="4871877" y="2737577"/>
          <a:ext cx="3183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8311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66D26-D35F-4455-A656-9ECB83699113}">
      <dsp:nvSpPr>
        <dsp:cNvPr id="0" name=""/>
        <dsp:cNvSpPr/>
      </dsp:nvSpPr>
      <dsp:spPr>
        <a:xfrm>
          <a:off x="5190188" y="2237379"/>
          <a:ext cx="2066361" cy="1000397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Integritas</a:t>
          </a:r>
          <a:r>
            <a:rPr lang="en-ID" sz="2000" b="1" kern="1200" dirty="0"/>
            <a:t> Data</a:t>
          </a:r>
          <a:endParaRPr lang="en-US" sz="2000" kern="1200" dirty="0"/>
        </a:p>
      </dsp:txBody>
      <dsp:txXfrm>
        <a:off x="5239023" y="2286214"/>
        <a:ext cx="1968691" cy="902727"/>
      </dsp:txXfrm>
    </dsp:sp>
    <dsp:sp modelId="{1AE4A403-955F-45C7-B43D-120384907B6F}">
      <dsp:nvSpPr>
        <dsp:cNvPr id="0" name=""/>
        <dsp:cNvSpPr/>
      </dsp:nvSpPr>
      <dsp:spPr>
        <a:xfrm rot="5400000">
          <a:off x="3654717" y="3954737"/>
          <a:ext cx="8087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8718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E668F-7C6D-4AF1-9B05-7A365CB65429}">
      <dsp:nvSpPr>
        <dsp:cNvPr id="0" name=""/>
        <dsp:cNvSpPr/>
      </dsp:nvSpPr>
      <dsp:spPr>
        <a:xfrm>
          <a:off x="2623939" y="4359096"/>
          <a:ext cx="2870275" cy="1085546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Efektivitas</a:t>
          </a:r>
          <a:r>
            <a:rPr lang="en-ID" sz="2000" b="1" kern="1200" dirty="0"/>
            <a:t> </a:t>
          </a:r>
          <a:r>
            <a:rPr lang="en-ID" sz="2000" b="1" kern="1200" dirty="0" err="1"/>
            <a:t>Sistem</a:t>
          </a:r>
          <a:endParaRPr lang="en-US" sz="2000" kern="1200" dirty="0"/>
        </a:p>
      </dsp:txBody>
      <dsp:txXfrm>
        <a:off x="2676931" y="4412088"/>
        <a:ext cx="2764291" cy="979562"/>
      </dsp:txXfrm>
    </dsp:sp>
    <dsp:sp modelId="{9D917CE0-4B6E-4C61-A91E-2C8095FAF6B0}">
      <dsp:nvSpPr>
        <dsp:cNvPr id="0" name=""/>
        <dsp:cNvSpPr/>
      </dsp:nvSpPr>
      <dsp:spPr>
        <a:xfrm rot="10800000">
          <a:off x="2918119" y="2737577"/>
          <a:ext cx="3281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157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EE99B-BF16-486A-A7B7-1A3FA90BE95F}">
      <dsp:nvSpPr>
        <dsp:cNvPr id="0" name=""/>
        <dsp:cNvSpPr/>
      </dsp:nvSpPr>
      <dsp:spPr>
        <a:xfrm>
          <a:off x="871450" y="2211005"/>
          <a:ext cx="2046669" cy="1053144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b="1" kern="1200" dirty="0" err="1"/>
            <a:t>Efisiensi</a:t>
          </a:r>
          <a:r>
            <a:rPr lang="en-ID" sz="2000" b="1" kern="1200" dirty="0"/>
            <a:t> </a:t>
          </a:r>
          <a:r>
            <a:rPr lang="en-ID" sz="2000" b="1" kern="1200" dirty="0" err="1"/>
            <a:t>Sistem</a:t>
          </a:r>
          <a:endParaRPr lang="en-US" sz="2000" kern="1200" dirty="0"/>
        </a:p>
      </dsp:txBody>
      <dsp:txXfrm>
        <a:off x="922860" y="2262415"/>
        <a:ext cx="1943849" cy="950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E65C-B6DC-49C5-ABC7-C92A43D008E5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49699-F280-438C-9692-3093ECCEC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7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738489"/>
            <a:ext cx="6468534" cy="1771473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602038"/>
            <a:ext cx="5621867" cy="99254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6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3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8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191911"/>
            <a:ext cx="9584266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5" y="6356350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didikanmu.com/2015/05/pengertian-audit-sistem-informasi.html" TargetMode="External"/><Relationship Id="rId2" Type="http://schemas.openxmlformats.org/officeDocument/2006/relationships/hyperlink" Target="https://www.academia.edu/4742018/Audit_Sistem_Informasi_Apa_itu_Audit_Sistem_Informasi_Teknologi_Informa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ypvhcq4N-0" TargetMode="External"/><Relationship Id="rId4" Type="http://schemas.openxmlformats.org/officeDocument/2006/relationships/hyperlink" Target="https://simponi.mdp.ac.id/materi201120121/SI308/051041/SI308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38853" y="1817620"/>
            <a:ext cx="7376746" cy="1771473"/>
          </a:xfrm>
        </p:spPr>
        <p:txBody>
          <a:bodyPr>
            <a:noAutofit/>
          </a:bodyPr>
          <a:lstStyle/>
          <a:p>
            <a:r>
              <a:rPr lang="en-US" sz="4800" b="1" dirty="0"/>
              <a:t>Audit </a:t>
            </a:r>
            <a:r>
              <a:rPr lang="en-US" sz="4800" b="1" dirty="0" err="1"/>
              <a:t>Sistem</a:t>
            </a:r>
            <a:r>
              <a:rPr lang="en-US" sz="4800" b="1" dirty="0"/>
              <a:t> </a:t>
            </a:r>
            <a:r>
              <a:rPr lang="en-US" sz="4800" b="1" dirty="0" err="1"/>
              <a:t>Informasi</a:t>
            </a:r>
            <a:r>
              <a:rPr lang="en-US" sz="4800" b="1" dirty="0"/>
              <a:t> </a:t>
            </a:r>
            <a:br>
              <a:rPr lang="en-US" sz="4800" b="1" dirty="0"/>
            </a:br>
            <a:r>
              <a:rPr lang="en-US" sz="4800" b="1" dirty="0"/>
              <a:t>(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DMHC2</a:t>
            </a:r>
            <a:r>
              <a:rPr lang="en-US" sz="4800" b="1" dirty="0"/>
              <a:t>)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4708" y="3760301"/>
            <a:ext cx="5310553" cy="460008"/>
          </a:xfrm>
        </p:spPr>
        <p:txBody>
          <a:bodyPr>
            <a:normAutofit/>
          </a:bodyPr>
          <a:lstStyle/>
          <a:p>
            <a:pPr algn="ctr"/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</a:rPr>
              <a:t>Oleh :Tim Dosen MK Pengantar Audit SI</a:t>
            </a:r>
            <a:endParaRPr lang="en-ID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5934670"/>
            <a:ext cx="6096000" cy="92333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bg1"/>
                </a:solidFill>
              </a:rPr>
              <a:t>Email	: </a:t>
            </a:r>
            <a:r>
              <a:rPr lang="en-US" altLang="en-US" b="1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b="1" dirty="0">
              <a:solidFill>
                <a:schemeClr val="bg1"/>
              </a:solidFill>
            </a:endParaRPr>
          </a:p>
          <a:p>
            <a:r>
              <a:rPr lang="en-US" altLang="en-US" b="1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r>
              <a:rPr lang="en-US" altLang="en-US" b="1" dirty="0" err="1">
                <a:solidFill>
                  <a:schemeClr val="bg1"/>
                </a:solidFill>
              </a:rPr>
              <a:t>Hp</a:t>
            </a:r>
            <a:r>
              <a:rPr lang="en-US" altLang="en-US" b="1" dirty="0">
                <a:solidFill>
                  <a:schemeClr val="bg1"/>
                </a:solidFill>
              </a:rPr>
              <a:t>/WA	: 081394322043	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7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Metodologi</a:t>
            </a:r>
            <a:r>
              <a:rPr lang="en-ID" b="1" dirty="0"/>
              <a:t> Audit SI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pelaksanaanya</a:t>
            </a:r>
            <a:r>
              <a:rPr lang="en-US" altLang="en-US" dirty="0"/>
              <a:t>, auditor TI </a:t>
            </a:r>
            <a:r>
              <a:rPr lang="en-US" altLang="en-US" dirty="0" err="1"/>
              <a:t>mengumpulkan</a:t>
            </a:r>
            <a:r>
              <a:rPr lang="en-US" altLang="en-US" dirty="0"/>
              <a:t> </a:t>
            </a:r>
            <a:r>
              <a:rPr lang="en-US" altLang="en-US" dirty="0" err="1"/>
              <a:t>bukti-bukti</a:t>
            </a:r>
            <a:r>
              <a:rPr lang="en-US" altLang="en-US" dirty="0"/>
              <a:t> yang </a:t>
            </a:r>
            <a:r>
              <a:rPr lang="en-US" altLang="en-US" dirty="0" err="1"/>
              <a:t>memadai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termasuk</a:t>
            </a:r>
            <a:r>
              <a:rPr lang="en-US" altLang="en-US" dirty="0"/>
              <a:t> survey, </a:t>
            </a:r>
            <a:r>
              <a:rPr lang="en-US" altLang="en-US" dirty="0" err="1"/>
              <a:t>wawancara</a:t>
            </a:r>
            <a:r>
              <a:rPr lang="en-US" altLang="en-US" dirty="0"/>
              <a:t>, </a:t>
            </a:r>
            <a:r>
              <a:rPr lang="en-US" altLang="en-US" dirty="0" err="1"/>
              <a:t>observasi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review </a:t>
            </a:r>
            <a:r>
              <a:rPr lang="en-US" altLang="en-US" dirty="0" err="1"/>
              <a:t>dokumentasi</a:t>
            </a:r>
            <a:r>
              <a:rPr lang="en-US" altLang="en-US" dirty="0"/>
              <a:t>.</a:t>
            </a:r>
          </a:p>
          <a:p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hal</a:t>
            </a:r>
            <a:r>
              <a:rPr lang="en-US" altLang="en-US" dirty="0"/>
              <a:t> yang </a:t>
            </a:r>
            <a:r>
              <a:rPr lang="en-US" altLang="en-US" dirty="0" err="1"/>
              <a:t>unik</a:t>
            </a:r>
            <a:r>
              <a:rPr lang="en-US" altLang="en-US" dirty="0"/>
              <a:t>, </a:t>
            </a:r>
            <a:r>
              <a:rPr lang="en-US" altLang="en-US" dirty="0" err="1"/>
              <a:t>bukti-bukti</a:t>
            </a:r>
            <a:r>
              <a:rPr lang="en-US" altLang="en-US" dirty="0"/>
              <a:t> audit yang </a:t>
            </a:r>
            <a:r>
              <a:rPr lang="en-US" altLang="en-US" dirty="0" err="1"/>
              <a:t>diambil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auditor </a:t>
            </a:r>
            <a:r>
              <a:rPr lang="en-US" altLang="en-US" dirty="0" err="1"/>
              <a:t>biasanya</a:t>
            </a:r>
            <a:r>
              <a:rPr lang="en-US" altLang="en-US" dirty="0"/>
              <a:t> </a:t>
            </a:r>
            <a:r>
              <a:rPr lang="en-US" altLang="en-US" dirty="0" err="1"/>
              <a:t>mencakup</a:t>
            </a:r>
            <a:r>
              <a:rPr lang="en-US" altLang="en-US" dirty="0"/>
              <a:t> pula </a:t>
            </a:r>
            <a:r>
              <a:rPr lang="en-US" altLang="en-US" dirty="0" err="1"/>
              <a:t>bukti</a:t>
            </a:r>
            <a:r>
              <a:rPr lang="en-US" altLang="en-US" dirty="0"/>
              <a:t> </a:t>
            </a:r>
            <a:r>
              <a:rPr lang="en-US" altLang="en-US" dirty="0" err="1"/>
              <a:t>elektronis</a:t>
            </a:r>
            <a:r>
              <a:rPr lang="en-US" altLang="en-US" dirty="0"/>
              <a:t>. </a:t>
            </a:r>
            <a:r>
              <a:rPr lang="en-US" altLang="en-US" dirty="0" err="1"/>
              <a:t>Biasanya</a:t>
            </a:r>
            <a:r>
              <a:rPr lang="en-US" altLang="en-US" dirty="0"/>
              <a:t>, auditor TI </a:t>
            </a:r>
            <a:r>
              <a:rPr lang="en-US" altLang="en-US" dirty="0" err="1"/>
              <a:t>menerapkan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 audit </a:t>
            </a:r>
            <a:r>
              <a:rPr lang="en-US" altLang="en-US" dirty="0" err="1"/>
              <a:t>berbantuan</a:t>
            </a:r>
            <a:r>
              <a:rPr lang="en-US" altLang="en-US" dirty="0"/>
              <a:t> computer, </a:t>
            </a:r>
            <a:r>
              <a:rPr lang="en-US" altLang="en-US" dirty="0" err="1"/>
              <a:t>disebut</a:t>
            </a:r>
            <a:r>
              <a:rPr lang="en-US" altLang="en-US" dirty="0"/>
              <a:t> juga </a:t>
            </a:r>
            <a:r>
              <a:rPr lang="en-US" altLang="en-US" dirty="0" err="1"/>
              <a:t>dengan</a:t>
            </a:r>
            <a:r>
              <a:rPr lang="en-US" altLang="en-US" dirty="0"/>
              <a:t> CAAT (Computer Aided Auditing Technique). </a:t>
            </a:r>
          </a:p>
          <a:p>
            <a:r>
              <a:rPr lang="en-US" altLang="en-US" dirty="0" err="1"/>
              <a:t>Teknik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menganalisa</a:t>
            </a:r>
            <a:r>
              <a:rPr lang="en-US" altLang="en-US" dirty="0"/>
              <a:t> data, </a:t>
            </a:r>
            <a:r>
              <a:rPr lang="en-US" altLang="en-US" dirty="0" err="1"/>
              <a:t>misalnya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r>
              <a:rPr lang="en-US" altLang="en-US" dirty="0"/>
              <a:t> data </a:t>
            </a:r>
            <a:r>
              <a:rPr lang="en-US" altLang="en-US" dirty="0" err="1"/>
              <a:t>transaksi</a:t>
            </a:r>
            <a:r>
              <a:rPr lang="en-US" altLang="en-US" dirty="0"/>
              <a:t>  </a:t>
            </a:r>
            <a:r>
              <a:rPr lang="en-US" altLang="en-US" dirty="0" err="1"/>
              <a:t>penjualan</a:t>
            </a:r>
            <a:r>
              <a:rPr lang="en-US" altLang="en-US" dirty="0"/>
              <a:t>, </a:t>
            </a:r>
            <a:r>
              <a:rPr lang="en-US" altLang="en-US" dirty="0" err="1"/>
              <a:t>pembelian</a:t>
            </a:r>
            <a:r>
              <a:rPr lang="en-US" altLang="en-US" dirty="0"/>
              <a:t>, </a:t>
            </a:r>
            <a:r>
              <a:rPr lang="en-US" altLang="en-US" dirty="0" err="1"/>
              <a:t>transaksi</a:t>
            </a:r>
            <a:r>
              <a:rPr lang="en-US" altLang="en-US" dirty="0"/>
              <a:t>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persediaan</a:t>
            </a:r>
            <a:r>
              <a:rPr lang="en-US" altLang="en-US" dirty="0"/>
              <a:t>, </a:t>
            </a:r>
            <a:r>
              <a:rPr lang="en-US" altLang="en-US" dirty="0" err="1"/>
              <a:t>aktivitas</a:t>
            </a:r>
            <a:r>
              <a:rPr lang="en-US" altLang="en-US" dirty="0"/>
              <a:t> </a:t>
            </a:r>
            <a:r>
              <a:rPr lang="en-US" altLang="en-US" dirty="0" err="1"/>
              <a:t>nasabah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4085335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Tahapan</a:t>
            </a:r>
            <a:r>
              <a:rPr lang="en-ID" b="1" dirty="0"/>
              <a:t> Audit SI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dirty="0" err="1"/>
              <a:t>Tahapan</a:t>
            </a:r>
            <a:r>
              <a:rPr lang="en-ID" dirty="0"/>
              <a:t> audit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,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lapangan</a:t>
            </a:r>
            <a:r>
              <a:rPr lang="en-ID" dirty="0"/>
              <a:t>, </a:t>
            </a:r>
            <a:r>
              <a:rPr lang="en-ID" dirty="0" err="1"/>
              <a:t>pelaporan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b="1" dirty="0" err="1"/>
              <a:t>Perencanaan</a:t>
            </a:r>
            <a:r>
              <a:rPr lang="en-ID" b="1" dirty="0"/>
              <a:t> (</a:t>
            </a:r>
            <a:r>
              <a:rPr lang="en-ID" b="1" i="1" dirty="0"/>
              <a:t>Planning</a:t>
            </a:r>
            <a:r>
              <a:rPr lang="en-ID" b="1" dirty="0"/>
              <a:t>)</a:t>
            </a:r>
          </a:p>
          <a:p>
            <a:pPr lvl="1" algn="just"/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lingkup</a:t>
            </a:r>
            <a:r>
              <a:rPr lang="en-ID" dirty="0"/>
              <a:t> (scope),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diaudit</a:t>
            </a:r>
            <a:r>
              <a:rPr lang="en-ID" dirty="0"/>
              <a:t>, standard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audit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managen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yang </a:t>
            </a:r>
            <a:r>
              <a:rPr lang="en-ID" dirty="0" err="1"/>
              <a:t>bersangkutan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menganalisa</a:t>
            </a:r>
            <a:r>
              <a:rPr lang="en-ID" dirty="0"/>
              <a:t> </a:t>
            </a:r>
            <a:r>
              <a:rPr lang="en-ID" dirty="0" err="1"/>
              <a:t>visi</a:t>
            </a:r>
            <a:r>
              <a:rPr lang="en-ID" dirty="0"/>
              <a:t>, </a:t>
            </a:r>
            <a:r>
              <a:rPr lang="en-ID" dirty="0" err="1"/>
              <a:t>misi</a:t>
            </a:r>
            <a:r>
              <a:rPr lang="en-ID" dirty="0"/>
              <a:t>,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diteliti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, </a:t>
            </a:r>
            <a:r>
              <a:rPr lang="en-ID" dirty="0" err="1"/>
              <a:t>kebijakan-kebijakan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err="1"/>
              <a:t>investigasi</a:t>
            </a:r>
            <a:endParaRPr lang="en-ID" dirty="0"/>
          </a:p>
          <a:p>
            <a:pPr lvl="1" algn="just"/>
            <a:r>
              <a:rPr lang="fi-FI" dirty="0"/>
              <a:t>Perencanaan meliputi beberapa aktivitas utama, yaitu:</a:t>
            </a:r>
            <a:endParaRPr lang="en-ID" dirty="0"/>
          </a:p>
          <a:p>
            <a:pPr lvl="2" algn="just"/>
            <a:r>
              <a:rPr lang="en-ID" dirty="0" err="1"/>
              <a:t>Penetapan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lingkup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audit</a:t>
            </a:r>
          </a:p>
          <a:p>
            <a:pPr lvl="2" algn="just"/>
            <a:r>
              <a:rPr lang="en-ID" dirty="0" err="1"/>
              <a:t>Pengorganisasian</a:t>
            </a:r>
            <a:r>
              <a:rPr lang="en-ID" dirty="0"/>
              <a:t> </a:t>
            </a:r>
            <a:r>
              <a:rPr lang="en-ID" dirty="0" err="1"/>
              <a:t>tim</a:t>
            </a:r>
            <a:r>
              <a:rPr lang="en-ID" dirty="0"/>
              <a:t> audit</a:t>
            </a:r>
          </a:p>
          <a:p>
            <a:pPr lvl="2" algn="just"/>
            <a:r>
              <a:rPr lang="en-ID" dirty="0" err="1"/>
              <a:t>Pemahaman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klien</a:t>
            </a:r>
            <a:endParaRPr lang="en-ID" dirty="0"/>
          </a:p>
          <a:p>
            <a:pPr lvl="2" algn="just"/>
            <a:r>
              <a:rPr lang="en-ID" dirty="0" err="1"/>
              <a:t>Kaji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audit </a:t>
            </a:r>
            <a:r>
              <a:rPr lang="en-ID" dirty="0" err="1"/>
              <a:t>sebelumnya</a:t>
            </a:r>
            <a:endParaRPr lang="en-ID" dirty="0"/>
          </a:p>
          <a:p>
            <a:pPr lvl="2" algn="just"/>
            <a:r>
              <a:rPr lang="en-ID" dirty="0" err="1"/>
              <a:t>Penyiapan</a:t>
            </a:r>
            <a:r>
              <a:rPr lang="en-ID" dirty="0"/>
              <a:t> program audit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479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Tahapan</a:t>
            </a:r>
            <a:r>
              <a:rPr lang="en-ID" b="1" dirty="0"/>
              <a:t> Audit SI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ID" b="1" dirty="0" err="1"/>
              <a:t>Pemeriksaan</a:t>
            </a:r>
            <a:r>
              <a:rPr lang="en-ID" b="1" dirty="0"/>
              <a:t> </a:t>
            </a:r>
            <a:r>
              <a:rPr lang="en-ID" b="1" dirty="0" err="1"/>
              <a:t>Lapangan</a:t>
            </a:r>
            <a:r>
              <a:rPr lang="en-ID" b="1" dirty="0"/>
              <a:t> (</a:t>
            </a:r>
            <a:r>
              <a:rPr lang="en-ID" b="1" i="1" dirty="0"/>
              <a:t>Field Work</a:t>
            </a:r>
            <a:r>
              <a:rPr lang="en-ID" b="1" dirty="0"/>
              <a:t>)</a:t>
            </a:r>
          </a:p>
          <a:p>
            <a:pPr lvl="1" algn="just"/>
            <a:r>
              <a:rPr lang="en-ID" dirty="0" err="1"/>
              <a:t>Pengumpulan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mengumpulkan</a:t>
            </a:r>
            <a:r>
              <a:rPr lang="en-ID" dirty="0"/>
              <a:t> data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terkait</a:t>
            </a:r>
            <a:r>
              <a:rPr lang="en-ID" dirty="0"/>
              <a:t>. </a:t>
            </a:r>
          </a:p>
          <a:p>
            <a:pPr lvl="1" algn="just"/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pengumpulan</a:t>
            </a:r>
            <a:r>
              <a:rPr lang="en-ID" dirty="0"/>
              <a:t> data </a:t>
            </a:r>
            <a:r>
              <a:rPr lang="en-ID" dirty="0" err="1"/>
              <a:t>yaitu</a:t>
            </a:r>
            <a:r>
              <a:rPr lang="en-ID" dirty="0"/>
              <a:t>: </a:t>
            </a:r>
            <a:r>
              <a:rPr lang="en-ID" dirty="0" err="1"/>
              <a:t>wawancara</a:t>
            </a:r>
            <a:r>
              <a:rPr lang="en-ID" dirty="0"/>
              <a:t>, </a:t>
            </a:r>
            <a:r>
              <a:rPr lang="en-ID" dirty="0" err="1"/>
              <a:t>quesioner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survey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ID" b="1" dirty="0" err="1"/>
              <a:t>Pelaporan</a:t>
            </a:r>
            <a:r>
              <a:rPr lang="en-ID" b="1" dirty="0"/>
              <a:t> (</a:t>
            </a:r>
            <a:r>
              <a:rPr lang="en-ID" b="1" i="1" dirty="0"/>
              <a:t>Reporting</a:t>
            </a:r>
            <a:r>
              <a:rPr lang="en-ID" b="1" dirty="0"/>
              <a:t>)</a:t>
            </a:r>
          </a:p>
          <a:p>
            <a:pPr lvl="1" algn="just"/>
            <a:r>
              <a:rPr lang="en-ID" dirty="0" err="1"/>
              <a:t>Setelah</a:t>
            </a:r>
            <a:r>
              <a:rPr lang="en-ID" dirty="0"/>
              <a:t> proses </a:t>
            </a:r>
            <a:r>
              <a:rPr lang="en-ID" dirty="0" err="1"/>
              <a:t>pengumpulan</a:t>
            </a:r>
            <a:r>
              <a:rPr lang="en-ID" dirty="0"/>
              <a:t> data,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didapat</a:t>
            </a:r>
            <a:r>
              <a:rPr lang="en-ID" dirty="0"/>
              <a:t> data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diproses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 </a:t>
            </a:r>
            <a:r>
              <a:rPr lang="en-ID" i="1" dirty="0"/>
              <a:t>maturity level</a:t>
            </a:r>
            <a:r>
              <a:rPr lang="en-ID" dirty="0"/>
              <a:t>. </a:t>
            </a:r>
          </a:p>
          <a:p>
            <a:pPr lvl="1" algn="just"/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hasil-hasil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audit. </a:t>
            </a:r>
          </a:p>
          <a:p>
            <a:pPr lvl="1" algn="just"/>
            <a:r>
              <a:rPr lang="en-ID" dirty="0" err="1"/>
              <a:t>Perhitungan</a:t>
            </a:r>
            <a:r>
              <a:rPr lang="en-ID" dirty="0"/>
              <a:t> maturity level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mengacu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wawancara</a:t>
            </a:r>
            <a:r>
              <a:rPr lang="en-ID" dirty="0"/>
              <a:t>, survey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rekapitulasi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penyebaran</a:t>
            </a:r>
            <a:r>
              <a:rPr lang="en-ID" dirty="0"/>
              <a:t> </a:t>
            </a:r>
            <a:r>
              <a:rPr lang="en-ID" dirty="0" err="1"/>
              <a:t>quesioner</a:t>
            </a:r>
            <a:r>
              <a:rPr lang="en-ID" dirty="0"/>
              <a:t>. </a:t>
            </a:r>
          </a:p>
          <a:p>
            <a:pPr lvl="1" algn="just"/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maturity level yang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(</a:t>
            </a:r>
            <a:r>
              <a:rPr lang="en-ID" i="1" dirty="0"/>
              <a:t>current maturity level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standard </a:t>
            </a:r>
            <a:r>
              <a:rPr lang="en-ID" dirty="0" err="1"/>
              <a:t>atau</a:t>
            </a:r>
            <a:r>
              <a:rPr lang="en-ID" dirty="0"/>
              <a:t> ideal yang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acuan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analisis</a:t>
            </a:r>
            <a:r>
              <a:rPr lang="en-ID" dirty="0"/>
              <a:t> </a:t>
            </a:r>
            <a:r>
              <a:rPr lang="en-ID" dirty="0" err="1"/>
              <a:t>kesenjangan</a:t>
            </a:r>
            <a:r>
              <a:rPr lang="en-ID" dirty="0"/>
              <a:t> (</a:t>
            </a:r>
            <a:r>
              <a:rPr lang="en-ID" i="1" dirty="0"/>
              <a:t>gap</a:t>
            </a:r>
            <a:r>
              <a:rPr lang="en-ID" dirty="0"/>
              <a:t>).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0312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Tahapan</a:t>
            </a:r>
            <a:r>
              <a:rPr lang="en-ID" b="1" dirty="0"/>
              <a:t> Audit SI 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ID" b="1" dirty="0" err="1"/>
              <a:t>Tindak</a:t>
            </a:r>
            <a:r>
              <a:rPr lang="en-ID" b="1" dirty="0"/>
              <a:t> </a:t>
            </a:r>
            <a:r>
              <a:rPr lang="en-ID" b="1" dirty="0" err="1"/>
              <a:t>Lanjut</a:t>
            </a:r>
            <a:r>
              <a:rPr lang="en-ID" b="1" dirty="0"/>
              <a:t> (</a:t>
            </a:r>
            <a:r>
              <a:rPr lang="en-ID" b="1" i="1" dirty="0"/>
              <a:t>Follow Up</a:t>
            </a:r>
            <a:r>
              <a:rPr lang="en-ID" b="1" dirty="0"/>
              <a:t>)</a:t>
            </a:r>
          </a:p>
          <a:p>
            <a:pPr lvl="1" algn="just"/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audit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rekomendasi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managemen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diteliti</a:t>
            </a:r>
            <a:endParaRPr lang="en-ID" dirty="0"/>
          </a:p>
          <a:p>
            <a:pPr lvl="1" algn="just"/>
            <a:r>
              <a:rPr lang="en-ID" dirty="0" err="1"/>
              <a:t>Wewenang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managemen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 yang </a:t>
            </a:r>
            <a:r>
              <a:rPr lang="en-ID" dirty="0" err="1"/>
              <a:t>diteliti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diterapkan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acuhan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dimasa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23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Siapa</a:t>
            </a:r>
            <a:r>
              <a:rPr lang="en-ID" b="1" dirty="0"/>
              <a:t> Yang </a:t>
            </a:r>
            <a:r>
              <a:rPr lang="en-ID" b="1" dirty="0" err="1"/>
              <a:t>Melakukan</a:t>
            </a:r>
            <a:r>
              <a:rPr lang="en-ID" b="1" dirty="0"/>
              <a:t> Audit[5]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Audit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Internal Audit (first party audit)</a:t>
            </a:r>
          </a:p>
          <a:p>
            <a:pPr marL="708660" lvl="1" indent="-342900">
              <a:defRPr/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marL="708660" lvl="1" indent="-342900">
              <a:defRPr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management review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internal </a:t>
            </a:r>
            <a:r>
              <a:rPr lang="en-US" dirty="0" err="1"/>
              <a:t>perusahaan</a:t>
            </a:r>
            <a:endParaRPr lang="en-US" dirty="0"/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708660" lvl="1" indent="-342900">
              <a:defRPr/>
            </a:pPr>
            <a:r>
              <a:rPr lang="en-US" dirty="0"/>
              <a:t>Second party audit :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708660" lvl="1" indent="-342900">
              <a:defRPr/>
            </a:pPr>
            <a:r>
              <a:rPr lang="en-US" dirty="0"/>
              <a:t>Third party audit :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(ISO 9001, BS7799 </a:t>
            </a:r>
            <a:r>
              <a:rPr lang="en-US" dirty="0" err="1"/>
              <a:t>dll</a:t>
            </a:r>
            <a:r>
              <a:rPr lang="en-US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026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Siapa</a:t>
            </a:r>
            <a:r>
              <a:rPr lang="en-ID" b="1" dirty="0"/>
              <a:t> Yang Di Audit[5]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Management</a:t>
            </a:r>
          </a:p>
          <a:p>
            <a:r>
              <a:rPr lang="en-US" altLang="en-US" dirty="0"/>
              <a:t>IT Manager</a:t>
            </a:r>
          </a:p>
          <a:p>
            <a:r>
              <a:rPr lang="en-US" altLang="en-US" dirty="0"/>
              <a:t>IT Specialist (network, database, system analyst, programmer, </a:t>
            </a:r>
            <a:r>
              <a:rPr lang="en-US" altLang="en-US" dirty="0" err="1"/>
              <a:t>dll</a:t>
            </a:r>
            <a:r>
              <a:rPr lang="en-US" altLang="en-US" dirty="0"/>
              <a:t>.)</a:t>
            </a:r>
          </a:p>
          <a:p>
            <a:r>
              <a:rPr lang="en-US" altLang="en-US" dirty="0"/>
              <a:t>User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D" dirty="0" err="1"/>
              <a:t>Contoh</a:t>
            </a:r>
            <a:r>
              <a:rPr lang="en-ID" dirty="0"/>
              <a:t> :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TEL-U</a:t>
            </a:r>
          </a:p>
          <a:p>
            <a:pPr lvl="1"/>
            <a:r>
              <a:rPr lang="en-ID" dirty="0"/>
              <a:t>Management : </a:t>
            </a:r>
            <a:r>
              <a:rPr lang="en-ID" dirty="0" err="1"/>
              <a:t>Rektor</a:t>
            </a:r>
            <a:r>
              <a:rPr lang="en-ID" dirty="0"/>
              <a:t>, </a:t>
            </a:r>
            <a:r>
              <a:rPr lang="en-ID" dirty="0" err="1"/>
              <a:t>Warek</a:t>
            </a:r>
            <a:r>
              <a:rPr lang="en-ID" dirty="0"/>
              <a:t>, </a:t>
            </a:r>
            <a:r>
              <a:rPr lang="en-ID" dirty="0" err="1"/>
              <a:t>Dekan</a:t>
            </a:r>
            <a:r>
              <a:rPr lang="en-ID" dirty="0"/>
              <a:t>, Dir </a:t>
            </a:r>
            <a:r>
              <a:rPr lang="en-ID" dirty="0" err="1"/>
              <a:t>Akademik</a:t>
            </a:r>
            <a:endParaRPr lang="en-ID" dirty="0"/>
          </a:p>
          <a:p>
            <a:pPr lvl="1"/>
            <a:r>
              <a:rPr lang="en-ID" dirty="0"/>
              <a:t>IT Manager : Dir </a:t>
            </a:r>
            <a:r>
              <a:rPr lang="en-ID" dirty="0" err="1"/>
              <a:t>Sisfo</a:t>
            </a:r>
            <a:r>
              <a:rPr lang="en-ID" dirty="0"/>
              <a:t>, Manager </a:t>
            </a:r>
            <a:r>
              <a:rPr lang="en-ID" dirty="0" err="1"/>
              <a:t>Aplikasi</a:t>
            </a:r>
            <a:endParaRPr lang="en-ID" dirty="0"/>
          </a:p>
          <a:p>
            <a:pPr lvl="1"/>
            <a:r>
              <a:rPr lang="en-ID" dirty="0"/>
              <a:t>IT </a:t>
            </a:r>
            <a:r>
              <a:rPr lang="en-ID" dirty="0" err="1"/>
              <a:t>Spesialist</a:t>
            </a:r>
            <a:r>
              <a:rPr lang="en-ID" dirty="0"/>
              <a:t> : Programmer</a:t>
            </a:r>
          </a:p>
          <a:p>
            <a:pPr lvl="1"/>
            <a:r>
              <a:rPr lang="en-ID" dirty="0"/>
              <a:t>User : </a:t>
            </a:r>
            <a:r>
              <a:rPr lang="en-ID" dirty="0" err="1"/>
              <a:t>Dosen</a:t>
            </a:r>
            <a:r>
              <a:rPr lang="en-ID" dirty="0"/>
              <a:t>, </a:t>
            </a:r>
            <a:r>
              <a:rPr lang="en-ID" dirty="0" err="1"/>
              <a:t>Mahasiswa</a:t>
            </a:r>
            <a:r>
              <a:rPr lang="en-ID" dirty="0"/>
              <a:t>, Unser di Unit</a:t>
            </a:r>
          </a:p>
        </p:txBody>
      </p:sp>
    </p:spTree>
    <p:extLst>
      <p:ext uri="{BB962C8B-B14F-4D97-AF65-F5344CB8AC3E}">
        <p14:creationId xmlns:p14="http://schemas.microsoft.com/office/powerpoint/2010/main" val="3420984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Tugas</a:t>
            </a:r>
            <a:r>
              <a:rPr lang="en-ID" b="1" dirty="0"/>
              <a:t> Auditor SI[5]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err="1"/>
              <a:t>Tugas</a:t>
            </a:r>
            <a:r>
              <a:rPr lang="en-US" altLang="en-US" b="1" dirty="0"/>
              <a:t> Auditor</a:t>
            </a:r>
          </a:p>
          <a:p>
            <a:r>
              <a:rPr lang="en-US" altLang="en-US" dirty="0" err="1"/>
              <a:t>Memastikan</a:t>
            </a:r>
            <a:r>
              <a:rPr lang="en-US" altLang="en-US" dirty="0"/>
              <a:t> </a:t>
            </a:r>
            <a:r>
              <a:rPr lang="en-US" altLang="en-US" dirty="0" err="1"/>
              <a:t>sisi-sisi</a:t>
            </a:r>
            <a:r>
              <a:rPr lang="en-US" altLang="en-US" dirty="0"/>
              <a:t> </a:t>
            </a:r>
            <a:r>
              <a:rPr lang="en-US" altLang="en-US" dirty="0" err="1"/>
              <a:t>penerapan</a:t>
            </a:r>
            <a:r>
              <a:rPr lang="en-US" altLang="en-US" dirty="0"/>
              <a:t> IT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kontrol</a:t>
            </a:r>
            <a:r>
              <a:rPr lang="en-US" altLang="en-US" dirty="0"/>
              <a:t> yang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Memastikan</a:t>
            </a:r>
            <a:r>
              <a:rPr lang="en-US" altLang="en-US" dirty="0"/>
              <a:t> </a:t>
            </a:r>
            <a:r>
              <a:rPr lang="en-US" altLang="en-US" dirty="0" err="1"/>
              <a:t>kontrol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sesuai</a:t>
            </a:r>
            <a:r>
              <a:rPr lang="en-US" altLang="en-US" dirty="0"/>
              <a:t> yang </a:t>
            </a:r>
            <a:r>
              <a:rPr lang="en-US" altLang="en-US" dirty="0" err="1"/>
              <a:t>diharapkan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b="1" dirty="0"/>
              <a:t>Yang </a:t>
            </a:r>
            <a:r>
              <a:rPr lang="en-US" altLang="en-US" b="1" dirty="0" err="1"/>
              <a:t>dilakukan</a:t>
            </a:r>
            <a:endParaRPr lang="en-US" altLang="en-US" b="1" dirty="0"/>
          </a:p>
          <a:p>
            <a:r>
              <a:rPr lang="en-US" altLang="en-US" dirty="0" err="1"/>
              <a:t>Persiapan</a:t>
            </a:r>
            <a:endParaRPr lang="en-US" altLang="en-US" dirty="0"/>
          </a:p>
          <a:p>
            <a:r>
              <a:rPr lang="en-US" altLang="en-US" dirty="0"/>
              <a:t>Review </a:t>
            </a:r>
            <a:r>
              <a:rPr lang="en-US" altLang="en-US" dirty="0" err="1"/>
              <a:t>Dokumen</a:t>
            </a:r>
            <a:endParaRPr lang="en-US" altLang="en-US" dirty="0"/>
          </a:p>
          <a:p>
            <a:r>
              <a:rPr lang="en-US" altLang="en-US" dirty="0" err="1"/>
              <a:t>Persiapan</a:t>
            </a:r>
            <a:r>
              <a:rPr lang="en-US" altLang="en-US" dirty="0"/>
              <a:t> </a:t>
            </a:r>
            <a:r>
              <a:rPr lang="en-US" altLang="en-US" dirty="0" err="1"/>
              <a:t>kegiatan</a:t>
            </a:r>
            <a:r>
              <a:rPr lang="en-US" altLang="en-US" dirty="0"/>
              <a:t> on-site audit</a:t>
            </a:r>
          </a:p>
          <a:p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kegiatan</a:t>
            </a:r>
            <a:r>
              <a:rPr lang="en-US" altLang="en-US" dirty="0"/>
              <a:t> on-site audit</a:t>
            </a:r>
          </a:p>
          <a:p>
            <a:r>
              <a:rPr lang="en-US" altLang="en-US" dirty="0" err="1"/>
              <a:t>Persiapan</a:t>
            </a:r>
            <a:r>
              <a:rPr lang="en-US" altLang="en-US" dirty="0"/>
              <a:t>, </a:t>
            </a:r>
            <a:r>
              <a:rPr lang="en-US" altLang="en-US" dirty="0" err="1"/>
              <a:t>persetujuan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distribusi</a:t>
            </a:r>
            <a:r>
              <a:rPr lang="en-US" altLang="en-US" dirty="0"/>
              <a:t> </a:t>
            </a:r>
            <a:r>
              <a:rPr lang="en-US" altLang="en-US" dirty="0" err="1"/>
              <a:t>laporan</a:t>
            </a:r>
            <a:r>
              <a:rPr lang="en-US" altLang="en-US" dirty="0"/>
              <a:t> audit</a:t>
            </a:r>
          </a:p>
          <a:p>
            <a:r>
              <a:rPr lang="en-US" altLang="en-US" dirty="0"/>
              <a:t>Follow up audit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3671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/>
              <a:t>Output </a:t>
            </a:r>
            <a:r>
              <a:rPr lang="en-US" altLang="en-US" b="1" dirty="0" err="1"/>
              <a:t>kegiatan</a:t>
            </a:r>
            <a:r>
              <a:rPr lang="en-US" altLang="en-US" b="1" dirty="0"/>
              <a:t> Audit </a:t>
            </a:r>
            <a:r>
              <a:rPr lang="en-US" altLang="en-US" b="1" dirty="0" err="1"/>
              <a:t>oleh</a:t>
            </a:r>
            <a:r>
              <a:rPr lang="en-US" altLang="en-US" b="1" dirty="0"/>
              <a:t> Auditor SI</a:t>
            </a:r>
            <a:r>
              <a:rPr lang="en-ID" b="1" dirty="0"/>
              <a:t>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3675" indent="-193675">
              <a:buNone/>
              <a:defRPr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:</a:t>
            </a:r>
          </a:p>
          <a:p>
            <a:pPr marL="193675" indent="-193675">
              <a:defRPr/>
            </a:pP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audit</a:t>
            </a:r>
          </a:p>
          <a:p>
            <a:pPr marL="193675" indent="-193675">
              <a:defRPr/>
            </a:pPr>
            <a:r>
              <a:rPr lang="en-US" dirty="0" err="1"/>
              <a:t>Metodologi</a:t>
            </a:r>
            <a:endParaRPr lang="en-US" dirty="0"/>
          </a:p>
          <a:p>
            <a:pPr marL="193675" indent="-193675">
              <a:defRPr/>
            </a:pPr>
            <a:r>
              <a:rPr lang="en-US" dirty="0" err="1"/>
              <a:t>Temuan-temuan</a:t>
            </a:r>
            <a:endParaRPr lang="en-US" dirty="0"/>
          </a:p>
          <a:p>
            <a:pPr marL="193675" indent="-193675">
              <a:defRPr/>
            </a:pPr>
            <a:r>
              <a:rPr lang="en-US" dirty="0" err="1"/>
              <a:t>Ketidaksesuaian</a:t>
            </a:r>
            <a:r>
              <a:rPr lang="en-US" dirty="0"/>
              <a:t> (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, bukti2 </a:t>
            </a:r>
            <a:r>
              <a:rPr lang="en-US" dirty="0" err="1"/>
              <a:t>pendukung</a:t>
            </a:r>
            <a:r>
              <a:rPr lang="en-US" dirty="0"/>
              <a:t>,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)</a:t>
            </a:r>
          </a:p>
          <a:p>
            <a:pPr marL="193675" indent="-193675">
              <a:defRPr/>
            </a:pPr>
            <a:r>
              <a:rPr lang="en-US" dirty="0" err="1"/>
              <a:t>Kesimpulan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audit, </a:t>
            </a:r>
            <a:r>
              <a:rPr lang="en-US" dirty="0" err="1"/>
              <a:t>efektifitas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rekomendasi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7290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Kompetensi</a:t>
            </a:r>
            <a:r>
              <a:rPr lang="en-US" altLang="en-US" b="1" dirty="0"/>
              <a:t> Auditor SI</a:t>
            </a:r>
            <a:r>
              <a:rPr lang="en-ID" b="1" dirty="0"/>
              <a:t>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en-US" b="1" dirty="0"/>
              <a:t>Audit Skill </a:t>
            </a:r>
          </a:p>
          <a:p>
            <a:pPr marL="273050" indent="-273050" algn="just"/>
            <a:r>
              <a:rPr lang="en-US" altLang="en-US" dirty="0"/>
              <a:t>Sampling, </a:t>
            </a:r>
            <a:r>
              <a:rPr lang="en-US" altLang="en-US" dirty="0" err="1"/>
              <a:t>komunikasi</a:t>
            </a:r>
            <a:r>
              <a:rPr lang="en-US" altLang="en-US" dirty="0"/>
              <a:t>, </a:t>
            </a:r>
            <a:r>
              <a:rPr lang="en-US" altLang="en-US" dirty="0" err="1"/>
              <a:t>melakukan</a:t>
            </a:r>
            <a:r>
              <a:rPr lang="en-US" altLang="en-US" dirty="0"/>
              <a:t> interview, </a:t>
            </a:r>
            <a:r>
              <a:rPr lang="en-US" altLang="en-US" dirty="0" err="1"/>
              <a:t>mengajukan</a:t>
            </a:r>
            <a:r>
              <a:rPr lang="en-US" altLang="en-US" dirty="0"/>
              <a:t> </a:t>
            </a:r>
            <a:r>
              <a:rPr lang="en-US" altLang="en-US" dirty="0" err="1"/>
              <a:t>pertanyaan</a:t>
            </a:r>
            <a:r>
              <a:rPr lang="en-US" altLang="en-US" dirty="0"/>
              <a:t>, </a:t>
            </a:r>
            <a:r>
              <a:rPr lang="en-US" altLang="en-US" dirty="0" err="1"/>
              <a:t>mencatat</a:t>
            </a:r>
            <a:endParaRPr lang="en-US" altLang="en-US" dirty="0"/>
          </a:p>
          <a:p>
            <a:pPr marL="0" indent="0" algn="just">
              <a:buNone/>
            </a:pPr>
            <a:r>
              <a:rPr lang="en-US" altLang="en-US" b="1" dirty="0"/>
              <a:t>Generic knowledge</a:t>
            </a:r>
          </a:p>
          <a:p>
            <a:pPr algn="just"/>
            <a:r>
              <a:rPr lang="en-US" altLang="en-US" dirty="0" err="1"/>
              <a:t>Pengetahuan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prinsip2 audit, </a:t>
            </a:r>
            <a:r>
              <a:rPr lang="en-US" altLang="en-US" dirty="0" err="1"/>
              <a:t>prosedur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teknik</a:t>
            </a:r>
            <a:r>
              <a:rPr lang="en-US" altLang="en-US" dirty="0"/>
              <a:t>,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manajemen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dokumen2 </a:t>
            </a:r>
            <a:r>
              <a:rPr lang="en-US" altLang="en-US" dirty="0" err="1"/>
              <a:t>referensi</a:t>
            </a:r>
            <a:r>
              <a:rPr lang="en-US" altLang="en-US" dirty="0"/>
              <a:t>, </a:t>
            </a:r>
            <a:r>
              <a:rPr lang="en-US" altLang="en-US" dirty="0" err="1"/>
              <a:t>organisasi</a:t>
            </a:r>
            <a:r>
              <a:rPr lang="en-US" altLang="en-US" dirty="0"/>
              <a:t>, peraturan2 yang </a:t>
            </a:r>
            <a:r>
              <a:rPr lang="en-US" altLang="en-US" dirty="0" err="1"/>
              <a:t>berlaku</a:t>
            </a:r>
            <a:endParaRPr lang="en-US" altLang="en-US" dirty="0"/>
          </a:p>
          <a:p>
            <a:pPr marL="0" indent="0" algn="just">
              <a:buNone/>
            </a:pPr>
            <a:r>
              <a:rPr lang="en-US" altLang="en-US" b="1" dirty="0"/>
              <a:t>Specific knowledge</a:t>
            </a:r>
          </a:p>
          <a:p>
            <a:pPr algn="just"/>
            <a:r>
              <a:rPr lang="en-US" altLang="en-US" dirty="0"/>
              <a:t>Background IT/IS, </a:t>
            </a:r>
            <a:r>
              <a:rPr lang="en-US" altLang="en-US" dirty="0" err="1"/>
              <a:t>bisnis</a:t>
            </a:r>
            <a:r>
              <a:rPr lang="en-US" altLang="en-US" dirty="0"/>
              <a:t>, specialist technical skill, </a:t>
            </a:r>
            <a:r>
              <a:rPr lang="en-US" altLang="en-US" dirty="0" err="1"/>
              <a:t>pengalaman</a:t>
            </a:r>
            <a:r>
              <a:rPr lang="en-US" altLang="en-US" dirty="0"/>
              <a:t> audit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manajemen</a:t>
            </a:r>
            <a:r>
              <a:rPr lang="en-US" altLang="en-US" dirty="0"/>
              <a:t>, </a:t>
            </a:r>
            <a:r>
              <a:rPr lang="en-US" altLang="en-US" dirty="0" err="1"/>
              <a:t>perundangan</a:t>
            </a:r>
            <a:endParaRPr lang="en-US" altLang="en-US" dirty="0"/>
          </a:p>
          <a:p>
            <a:pPr marL="0" indent="0" algn="just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5757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Prinsip</a:t>
            </a:r>
            <a:r>
              <a:rPr lang="en-US" altLang="en-US" b="1" dirty="0"/>
              <a:t> </a:t>
            </a:r>
            <a:r>
              <a:rPr lang="en-US" altLang="en-US" b="1" dirty="0" err="1"/>
              <a:t>Seorang</a:t>
            </a:r>
            <a:r>
              <a:rPr lang="en-US" altLang="en-US" b="1" dirty="0"/>
              <a:t> Auditor SI</a:t>
            </a:r>
            <a:r>
              <a:rPr lang="en-ID" b="1" dirty="0"/>
              <a:t>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Ethical conduct</a:t>
            </a:r>
          </a:p>
          <a:p>
            <a:pPr lvl="1"/>
            <a:r>
              <a:rPr lang="en-US" altLang="en-US" dirty="0" err="1"/>
              <a:t>Berdasar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profesionalisme</a:t>
            </a:r>
            <a:r>
              <a:rPr lang="en-US" altLang="en-US" dirty="0"/>
              <a:t>, </a:t>
            </a:r>
            <a:r>
              <a:rPr lang="en-US" altLang="en-US" dirty="0" err="1"/>
              <a:t>kejujuran</a:t>
            </a:r>
            <a:r>
              <a:rPr lang="en-US" altLang="en-US" dirty="0"/>
              <a:t>, </a:t>
            </a:r>
            <a:r>
              <a:rPr lang="en-US" altLang="en-US" dirty="0" err="1"/>
              <a:t>integritas</a:t>
            </a:r>
            <a:r>
              <a:rPr lang="en-US" altLang="en-US" dirty="0"/>
              <a:t>, </a:t>
            </a:r>
            <a:r>
              <a:rPr lang="en-US" altLang="en-US" dirty="0" err="1"/>
              <a:t>kerahasiaan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kebijaksanaan</a:t>
            </a:r>
            <a:endParaRPr lang="en-US" altLang="en-US" dirty="0"/>
          </a:p>
          <a:p>
            <a:r>
              <a:rPr lang="en-US" altLang="en-US" b="1" dirty="0"/>
              <a:t>Fair Presentation</a:t>
            </a:r>
          </a:p>
          <a:p>
            <a:pPr lvl="1"/>
            <a:r>
              <a:rPr lang="en-US" altLang="en-US" dirty="0" err="1"/>
              <a:t>Kewajiban</a:t>
            </a:r>
            <a:r>
              <a:rPr lang="en-US" altLang="en-US" dirty="0"/>
              <a:t> </a:t>
            </a:r>
            <a:r>
              <a:rPr lang="en-US" altLang="en-US" dirty="0" err="1"/>
              <a:t>melaporkan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jujur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akurat</a:t>
            </a:r>
            <a:endParaRPr lang="en-US" altLang="en-US" dirty="0"/>
          </a:p>
          <a:p>
            <a:r>
              <a:rPr lang="en-US" altLang="en-US" b="1" dirty="0"/>
              <a:t>Due professional care</a:t>
            </a:r>
          </a:p>
          <a:p>
            <a:pPr lvl="1"/>
            <a:r>
              <a:rPr lang="en-US" altLang="en-US" dirty="0" err="1"/>
              <a:t>Implementasi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kesungguhan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pertimbangan</a:t>
            </a:r>
            <a:r>
              <a:rPr lang="en-US" altLang="en-US" dirty="0"/>
              <a:t> yang </a:t>
            </a:r>
            <a:r>
              <a:rPr lang="en-US" altLang="en-US" dirty="0" err="1"/>
              <a:t>diberikan</a:t>
            </a:r>
            <a:endParaRPr lang="en-US" altLang="en-US" dirty="0"/>
          </a:p>
          <a:p>
            <a:r>
              <a:rPr lang="en-US" altLang="en-US" b="1" dirty="0"/>
              <a:t>Independence</a:t>
            </a:r>
          </a:p>
          <a:p>
            <a:r>
              <a:rPr lang="en-US" altLang="en-US" b="1" dirty="0"/>
              <a:t>Evidence-base approach</a:t>
            </a:r>
          </a:p>
          <a:p>
            <a:pPr marL="0" indent="0" algn="just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892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err="1"/>
              <a:t>Pengertian</a:t>
            </a:r>
            <a:r>
              <a:rPr lang="en-US" b="1" dirty="0"/>
              <a:t> Audit IS,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11" y="1308179"/>
            <a:ext cx="11446933" cy="504807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Proses </a:t>
            </a:r>
            <a:r>
              <a:rPr lang="en-US" b="1" dirty="0" err="1"/>
              <a:t>pengumpulan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evaluasi</a:t>
            </a:r>
            <a:r>
              <a:rPr lang="en-US" b="1" dirty="0"/>
              <a:t> </a:t>
            </a:r>
            <a:r>
              <a:rPr lang="en-US" b="1" dirty="0" err="1"/>
              <a:t>bukti-bukti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[1]:</a:t>
            </a:r>
          </a:p>
          <a:p>
            <a:pPr lvl="1" algn="just"/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</a:t>
            </a:r>
          </a:p>
          <a:p>
            <a:pPr lvl="1" algn="just"/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data, </a:t>
            </a:r>
          </a:p>
          <a:p>
            <a:pPr lvl="1" algn="just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</a:p>
          <a:p>
            <a:pPr lvl="1"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</a:t>
            </a:r>
          </a:p>
          <a:p>
            <a:pPr algn="just"/>
            <a:r>
              <a:rPr lang="en-ID" dirty="0"/>
              <a:t>Audit SI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b="1" dirty="0"/>
              <a:t>proses </a:t>
            </a:r>
            <a:r>
              <a:rPr lang="en-ID" b="1" dirty="0" err="1"/>
              <a:t>mengumpulkan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mengevaluasi</a:t>
            </a:r>
            <a:r>
              <a:rPr lang="en-ID" b="1" dirty="0"/>
              <a:t> </a:t>
            </a:r>
            <a:r>
              <a:rPr lang="en-ID" b="1" dirty="0" err="1"/>
              <a:t>fakta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b="1" dirty="0" err="1"/>
              <a:t>apakah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komputer</a:t>
            </a:r>
            <a:r>
              <a:rPr lang="en-ID" b="1" dirty="0"/>
              <a:t> </a:t>
            </a:r>
            <a:r>
              <a:rPr lang="en-ID" dirty="0"/>
              <a:t>yang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b="1" dirty="0" err="1"/>
              <a:t>terlindungi</a:t>
            </a:r>
            <a:r>
              <a:rPr lang="en-ID" dirty="0"/>
              <a:t>, </a:t>
            </a:r>
            <a:r>
              <a:rPr lang="en-ID" b="1" dirty="0" err="1"/>
              <a:t>integritas</a:t>
            </a:r>
            <a:r>
              <a:rPr lang="en-ID" b="1" dirty="0"/>
              <a:t> data </a:t>
            </a:r>
            <a:r>
              <a:rPr lang="en-ID" b="1" dirty="0" err="1"/>
              <a:t>terpelihara</a:t>
            </a:r>
            <a:r>
              <a:rPr lang="en-ID" dirty="0"/>
              <a:t>, </a:t>
            </a:r>
            <a:r>
              <a:rPr lang="en-ID" b="1" dirty="0" err="1"/>
              <a:t>sesuai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organisasi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mencapai</a:t>
            </a:r>
            <a:r>
              <a:rPr lang="en-ID" b="1" dirty="0"/>
              <a:t> </a:t>
            </a:r>
            <a:r>
              <a:rPr lang="en-ID" b="1" dirty="0" err="1"/>
              <a:t>efektifitas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efisiensi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penggunaan</a:t>
            </a:r>
            <a:r>
              <a:rPr lang="en-ID" b="1" dirty="0"/>
              <a:t> </a:t>
            </a:r>
            <a:r>
              <a:rPr lang="en-ID" b="1" dirty="0" err="1"/>
              <a:t>sumber</a:t>
            </a:r>
            <a:r>
              <a:rPr lang="en-ID" b="1" dirty="0"/>
              <a:t> </a:t>
            </a:r>
            <a:r>
              <a:rPr lang="en-ID" b="1" dirty="0" err="1"/>
              <a:t>daya</a:t>
            </a:r>
            <a:r>
              <a:rPr lang="en-ID" b="1" dirty="0"/>
              <a:t> </a:t>
            </a:r>
            <a:r>
              <a:rPr lang="en-ID" dirty="0"/>
              <a:t>[2]</a:t>
            </a:r>
          </a:p>
          <a:p>
            <a:pPr algn="just"/>
            <a:r>
              <a:rPr lang="en-ID" dirty="0"/>
              <a:t>Audit SI/TI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b="1" dirty="0" err="1"/>
              <a:t>upaya</a:t>
            </a:r>
            <a:r>
              <a:rPr lang="en-ID" b="1" dirty="0"/>
              <a:t> </a:t>
            </a:r>
            <a:r>
              <a:rPr lang="en-ID" b="1" dirty="0" err="1"/>
              <a:t>menilai</a:t>
            </a:r>
            <a:r>
              <a:rPr lang="en-ID" b="1" dirty="0"/>
              <a:t> </a:t>
            </a:r>
            <a:r>
              <a:rPr lang="en-ID" b="1" dirty="0" err="1"/>
              <a:t>apakah</a:t>
            </a:r>
            <a:r>
              <a:rPr lang="en-ID" b="1" dirty="0"/>
              <a:t> proses IT </a:t>
            </a:r>
            <a:r>
              <a:rPr lang="en-ID" b="1" dirty="0" err="1"/>
              <a:t>sudah</a:t>
            </a:r>
            <a:r>
              <a:rPr lang="en-ID" b="1" dirty="0"/>
              <a:t> </a:t>
            </a:r>
            <a:r>
              <a:rPr lang="en-ID" b="1" dirty="0" err="1"/>
              <a:t>dilakukan</a:t>
            </a:r>
            <a:r>
              <a:rPr lang="en-ID" b="1" dirty="0"/>
              <a:t> </a:t>
            </a:r>
            <a:r>
              <a:rPr lang="en-ID" b="1" dirty="0" err="1"/>
              <a:t>dengan</a:t>
            </a:r>
            <a:r>
              <a:rPr lang="en-ID" b="1" dirty="0"/>
              <a:t> </a:t>
            </a:r>
            <a:r>
              <a:rPr lang="en-ID" b="1" dirty="0" err="1"/>
              <a:t>baik</a:t>
            </a:r>
            <a:r>
              <a:rPr lang="en-ID" b="1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mendukung</a:t>
            </a:r>
            <a:r>
              <a:rPr lang="en-ID" b="1" dirty="0"/>
              <a:t> </a:t>
            </a:r>
            <a:r>
              <a:rPr lang="en-ID" b="1" dirty="0" err="1"/>
              <a:t>tujuan</a:t>
            </a:r>
            <a:r>
              <a:rPr lang="en-ID" b="1" dirty="0"/>
              <a:t> </a:t>
            </a:r>
            <a:r>
              <a:rPr lang="en-ID" b="1" dirty="0" err="1"/>
              <a:t>organisasi</a:t>
            </a:r>
            <a:r>
              <a:rPr lang="en-ID" b="1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b="1" dirty="0" err="1"/>
              <a:t>melakukan</a:t>
            </a:r>
            <a:r>
              <a:rPr lang="en-ID" b="1" dirty="0"/>
              <a:t> </a:t>
            </a:r>
            <a:r>
              <a:rPr lang="en-ID" b="1" dirty="0" err="1"/>
              <a:t>pengendalian</a:t>
            </a:r>
            <a:r>
              <a:rPr lang="en-ID" b="1" dirty="0"/>
              <a:t> </a:t>
            </a:r>
            <a:r>
              <a:rPr lang="en-ID" b="1" dirty="0" err="1"/>
              <a:t>dari</a:t>
            </a:r>
            <a:r>
              <a:rPr lang="en-ID" b="1" dirty="0"/>
              <a:t> outcome yang </a:t>
            </a:r>
            <a:r>
              <a:rPr lang="en-ID" b="1" dirty="0" err="1"/>
              <a:t>dihasilkan</a:t>
            </a:r>
            <a:r>
              <a:rPr lang="en-ID" dirty="0"/>
              <a:t>. [3]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5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b="1" dirty="0" err="1"/>
              <a:t>Peluang</a:t>
            </a:r>
            <a:r>
              <a:rPr lang="en-US" altLang="en-US" b="1" dirty="0"/>
              <a:t> </a:t>
            </a:r>
            <a:r>
              <a:rPr lang="en-US" altLang="en-US" b="1" dirty="0" err="1"/>
              <a:t>Profesi</a:t>
            </a:r>
            <a:r>
              <a:rPr lang="en-US" altLang="en-US" b="1" dirty="0"/>
              <a:t> Auditor SI</a:t>
            </a:r>
            <a:r>
              <a:rPr lang="en-ID" b="1" dirty="0"/>
              <a:t>[5]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Ketergantungan</a:t>
            </a:r>
            <a:r>
              <a:rPr lang="en-US" altLang="en-US" dirty="0"/>
              <a:t> </a:t>
            </a:r>
            <a:r>
              <a:rPr lang="en-US" altLang="en-US" dirty="0" err="1"/>
              <a:t>terhadap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semakin</a:t>
            </a:r>
            <a:r>
              <a:rPr lang="en-US" altLang="en-US" dirty="0"/>
              <a:t> </a:t>
            </a:r>
            <a:r>
              <a:rPr lang="en-US" altLang="en-US" dirty="0" err="1"/>
              <a:t>besar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audit SI</a:t>
            </a:r>
          </a:p>
          <a:p>
            <a:r>
              <a:rPr lang="en-US" altLang="en-US" dirty="0"/>
              <a:t>Auditor SI yang </a:t>
            </a:r>
            <a:r>
              <a:rPr lang="en-US" altLang="en-US" dirty="0" err="1"/>
              <a:t>sekarang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yang </a:t>
            </a:r>
            <a:r>
              <a:rPr lang="en-US" altLang="en-US" dirty="0" err="1"/>
              <a:t>berasal</a:t>
            </a:r>
            <a:r>
              <a:rPr lang="en-US" altLang="en-US" dirty="0"/>
              <a:t> </a:t>
            </a:r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IT</a:t>
            </a:r>
          </a:p>
          <a:p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dirty="0" err="1"/>
              <a:t>permasalahan</a:t>
            </a:r>
            <a:r>
              <a:rPr lang="en-US" altLang="en-US" dirty="0"/>
              <a:t> (</a:t>
            </a:r>
            <a:r>
              <a:rPr lang="en-US" altLang="en-US" dirty="0" err="1"/>
              <a:t>bisnis</a:t>
            </a:r>
            <a:r>
              <a:rPr lang="en-US" altLang="en-US" dirty="0"/>
              <a:t>)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pengelolaan</a:t>
            </a:r>
            <a:r>
              <a:rPr lang="en-US" altLang="en-US" dirty="0"/>
              <a:t> IT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211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Referensi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[1]. </a:t>
            </a:r>
            <a:r>
              <a:rPr lang="en-ID" dirty="0">
                <a:hlinkClick r:id="rId2"/>
              </a:rPr>
              <a:t>https://www.academia.edu/4742018/Audit_Sistem_Informasi_Apa_itu_Audit_Sistem_Informasi_Teknologi_Informasi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[2] </a:t>
            </a:r>
            <a:r>
              <a:rPr lang="en-ID" dirty="0">
                <a:hlinkClick r:id="rId3"/>
              </a:rPr>
              <a:t>http://www.pendidikanmu.com/2015/05/pengertian-audit-sistem-informasi.html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[3] </a:t>
            </a:r>
            <a:r>
              <a:rPr lang="en-US" dirty="0"/>
              <a:t>ITGI. 2007. IT Assurance Guide: Using </a:t>
            </a:r>
            <a:r>
              <a:rPr lang="en-US" dirty="0" err="1"/>
              <a:t>Cobit</a:t>
            </a:r>
            <a:r>
              <a:rPr lang="en-US" dirty="0"/>
              <a:t>. IT Governance Institute 3701 Algonquin Road, Suite 1010 Rolling Meadows, IL 60008 USA</a:t>
            </a:r>
          </a:p>
          <a:p>
            <a:pPr marL="0" indent="0">
              <a:buNone/>
            </a:pPr>
            <a:r>
              <a:rPr lang="en-ID" dirty="0"/>
              <a:t>[4] </a:t>
            </a:r>
            <a:r>
              <a:rPr lang="en-ID" dirty="0" err="1"/>
              <a:t>Buku</a:t>
            </a:r>
            <a:r>
              <a:rPr lang="en-ID" dirty="0"/>
              <a:t> Fraud &amp; Auditing, 2014</a:t>
            </a:r>
          </a:p>
          <a:p>
            <a:pPr marL="0" indent="0">
              <a:buNone/>
            </a:pPr>
            <a:r>
              <a:rPr lang="en-ID" dirty="0"/>
              <a:t>[5] </a:t>
            </a:r>
            <a:r>
              <a:rPr lang="en-ID" dirty="0">
                <a:hlinkClick r:id="rId4"/>
              </a:rPr>
              <a:t>https://simponi.mdp.ac.id/materi201120121/SI308/051041/SI308</a:t>
            </a:r>
            <a:endParaRPr lang="en-ID" dirty="0"/>
          </a:p>
          <a:p>
            <a:pPr marL="0" indent="0">
              <a:buNone/>
            </a:pPr>
            <a:r>
              <a:rPr lang="en-US" altLang="en-US" dirty="0">
                <a:hlinkClick r:id="rId5"/>
              </a:rPr>
              <a:t>https://www.youtube.com/watch?v=wypvhcq4N-0</a:t>
            </a:r>
            <a:endParaRPr lang="en-US" altLang="en-US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48553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1026" name="Picture 2" descr="https://planglueck.files.wordpress.com/2013/10/dank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0" y="191911"/>
            <a:ext cx="11446933" cy="636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/>
              <a:t>Pengertian</a:t>
            </a:r>
            <a:r>
              <a:rPr lang="en-US" b="1" dirty="0"/>
              <a:t> Audit IS,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/>
              <a:t>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b="1" dirty="0"/>
              <a:t>proses yang </a:t>
            </a:r>
            <a:r>
              <a:rPr lang="en-ID" b="1" dirty="0" err="1"/>
              <a:t>sistematis</a:t>
            </a:r>
            <a:r>
              <a:rPr lang="en-ID" b="1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b="1" dirty="0" err="1"/>
              <a:t>mengumpulkan</a:t>
            </a:r>
            <a:r>
              <a:rPr lang="en-ID" b="1" dirty="0"/>
              <a:t> </a:t>
            </a:r>
            <a:r>
              <a:rPr lang="en-ID" b="1" dirty="0" err="1"/>
              <a:t>dan</a:t>
            </a:r>
            <a:r>
              <a:rPr lang="en-ID" b="1" dirty="0"/>
              <a:t> </a:t>
            </a:r>
            <a:r>
              <a:rPr lang="en-ID" b="1" dirty="0" err="1"/>
              <a:t>mengevaluasi</a:t>
            </a:r>
            <a:r>
              <a:rPr lang="en-ID" b="1" dirty="0"/>
              <a:t> </a:t>
            </a:r>
            <a:r>
              <a:rPr lang="en-ID" b="1" dirty="0" err="1"/>
              <a:t>bukti-bukti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b="1" dirty="0" err="1"/>
              <a:t>menentukan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b="1" dirty="0" err="1"/>
              <a:t>organisasi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b="1" dirty="0" err="1"/>
              <a:t>mencapai</a:t>
            </a:r>
            <a:r>
              <a:rPr lang="en-ID" b="1" dirty="0"/>
              <a:t> </a:t>
            </a:r>
            <a:r>
              <a:rPr lang="en-ID" b="1" dirty="0" err="1"/>
              <a:t>tujuannya</a:t>
            </a:r>
            <a:r>
              <a:rPr lang="en-ID" dirty="0"/>
              <a:t>, </a:t>
            </a:r>
            <a:r>
              <a:rPr lang="en-ID" dirty="0" err="1"/>
              <a:t>antara</a:t>
            </a:r>
            <a:r>
              <a:rPr lang="en-ID" dirty="0"/>
              <a:t> lain: [4]</a:t>
            </a:r>
          </a:p>
          <a:p>
            <a:pPr algn="just"/>
            <a:r>
              <a:rPr lang="en-ID" dirty="0" err="1"/>
              <a:t>Pengamanan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aktiva</a:t>
            </a:r>
            <a:r>
              <a:rPr lang="en-ID" dirty="0"/>
              <a:t> (asset).</a:t>
            </a:r>
          </a:p>
          <a:p>
            <a:pPr algn="just"/>
            <a:r>
              <a:rPr lang="en-ID" dirty="0" err="1"/>
              <a:t>Pemeliharaan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integritas</a:t>
            </a:r>
            <a:r>
              <a:rPr lang="en-ID" dirty="0"/>
              <a:t> data.</a:t>
            </a:r>
          </a:p>
          <a:p>
            <a:pPr algn="just"/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Efektifitas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934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/>
              <a:t>Pentingnya</a:t>
            </a:r>
            <a:r>
              <a:rPr lang="en-US" b="1" dirty="0"/>
              <a:t> Audit IS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menghindari</a:t>
            </a:r>
            <a:r>
              <a:rPr lang="en-ID" dirty="0"/>
              <a:t>:</a:t>
            </a:r>
          </a:p>
          <a:p>
            <a:r>
              <a:rPr lang="en-ID" dirty="0" err="1"/>
              <a:t>Kerugian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kehilangan</a:t>
            </a:r>
            <a:r>
              <a:rPr lang="en-ID" dirty="0"/>
              <a:t> data</a:t>
            </a:r>
          </a:p>
          <a:p>
            <a:r>
              <a:rPr lang="en-ID" dirty="0" err="1"/>
              <a:t>Kerugian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</a:t>
            </a:r>
            <a:r>
              <a:rPr lang="en-ID" dirty="0" err="1"/>
              <a:t>pemrosesan</a:t>
            </a:r>
            <a:r>
              <a:rPr lang="en-ID" dirty="0"/>
              <a:t> computer</a:t>
            </a:r>
          </a:p>
          <a:p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salah</a:t>
            </a:r>
            <a:endParaRPr lang="en-ID" dirty="0"/>
          </a:p>
          <a:p>
            <a:r>
              <a:rPr lang="en-ID" dirty="0" err="1"/>
              <a:t>Kerugian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penyalahgunaan</a:t>
            </a:r>
            <a:r>
              <a:rPr lang="en-ID" dirty="0"/>
              <a:t> </a:t>
            </a:r>
            <a:r>
              <a:rPr lang="en-ID" dirty="0" err="1"/>
              <a:t>komputer</a:t>
            </a:r>
            <a:r>
              <a:rPr lang="en-ID" dirty="0"/>
              <a:t> (Computer Abused)</a:t>
            </a:r>
          </a:p>
          <a:p>
            <a:r>
              <a:rPr lang="en-ID" dirty="0" err="1"/>
              <a:t>Nilai</a:t>
            </a:r>
            <a:r>
              <a:rPr lang="en-ID" dirty="0"/>
              <a:t> hardware, software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personil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  <a:p>
            <a:r>
              <a:rPr lang="fi-FI" dirty="0"/>
              <a:t>Pemeliharaan kerahasiaan informasi</a:t>
            </a:r>
            <a:br>
              <a:rPr lang="fi-FI" dirty="0"/>
            </a:br>
            <a:br>
              <a:rPr lang="fi-FI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398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Penyalahgunaan</a:t>
            </a:r>
            <a:r>
              <a:rPr lang="en-ID" b="1" dirty="0"/>
              <a:t> </a:t>
            </a:r>
            <a:r>
              <a:rPr lang="en-ID" b="1" dirty="0" err="1"/>
              <a:t>komputer</a:t>
            </a:r>
            <a:endParaRPr lang="en-ID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2039815"/>
            <a:ext cx="3943227" cy="465260"/>
          </a:xfrm>
          <a:solidFill>
            <a:srgbClr val="9A4450"/>
          </a:solidFill>
        </p:spPr>
        <p:txBody>
          <a:bodyPr anchor="ctr"/>
          <a:lstStyle/>
          <a:p>
            <a:pPr algn="ctr"/>
            <a:r>
              <a:rPr lang="en-ID" dirty="0" err="1"/>
              <a:t>Tipe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D" dirty="0"/>
              <a:t>Hacking</a:t>
            </a:r>
          </a:p>
          <a:p>
            <a:r>
              <a:rPr lang="en-ID" dirty="0"/>
              <a:t>Virus</a:t>
            </a:r>
          </a:p>
          <a:p>
            <a:r>
              <a:rPr lang="en-ID" dirty="0"/>
              <a:t>Illegal Physical Access</a:t>
            </a:r>
          </a:p>
          <a:p>
            <a:r>
              <a:rPr lang="en-ID" dirty="0" err="1"/>
              <a:t>Abouse</a:t>
            </a:r>
            <a:r>
              <a:rPr lang="en-ID" dirty="0"/>
              <a:t> of </a:t>
            </a:r>
            <a:r>
              <a:rPr lang="en-ID" dirty="0" err="1"/>
              <a:t>Privilages</a:t>
            </a:r>
            <a:endParaRPr lang="en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9877" y="2039815"/>
            <a:ext cx="5873261" cy="465260"/>
          </a:xfrm>
          <a:solidFill>
            <a:srgbClr val="9A44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ID" dirty="0" err="1"/>
              <a:t>Jenis</a:t>
            </a:r>
            <a:endParaRPr lang="en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1615" y="2505075"/>
            <a:ext cx="6343773" cy="3684588"/>
          </a:xfrm>
        </p:spPr>
        <p:txBody>
          <a:bodyPr>
            <a:normAutofit fontScale="92500" lnSpcReduction="20000"/>
          </a:bodyPr>
          <a:lstStyle/>
          <a:p>
            <a:r>
              <a:rPr lang="en-ID" dirty="0"/>
              <a:t>Destruction of asset (</a:t>
            </a:r>
            <a:r>
              <a:rPr lang="en-ID" dirty="0" err="1"/>
              <a:t>perusakan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)</a:t>
            </a:r>
          </a:p>
          <a:p>
            <a:r>
              <a:rPr lang="en-ID" dirty="0"/>
              <a:t>Theft of asset (</a:t>
            </a:r>
            <a:r>
              <a:rPr lang="en-ID" dirty="0" err="1"/>
              <a:t>pencurian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)</a:t>
            </a:r>
          </a:p>
          <a:p>
            <a:r>
              <a:rPr lang="en-ID" dirty="0"/>
              <a:t>Modification of asset (</a:t>
            </a:r>
            <a:r>
              <a:rPr lang="en-ID" dirty="0" err="1"/>
              <a:t>modifikasi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)</a:t>
            </a:r>
          </a:p>
          <a:p>
            <a:r>
              <a:rPr lang="en-ID" dirty="0"/>
              <a:t>Privacy </a:t>
            </a:r>
            <a:r>
              <a:rPr lang="en-ID" dirty="0" err="1"/>
              <a:t>violaction</a:t>
            </a:r>
            <a:r>
              <a:rPr lang="en-ID" dirty="0"/>
              <a:t> (</a:t>
            </a:r>
            <a:r>
              <a:rPr lang="en-ID" dirty="0" err="1"/>
              <a:t>pelanggaran</a:t>
            </a:r>
            <a:r>
              <a:rPr lang="en-ID" dirty="0"/>
              <a:t> </a:t>
            </a:r>
            <a:r>
              <a:rPr lang="en-ID" dirty="0" err="1"/>
              <a:t>privasi</a:t>
            </a:r>
            <a:r>
              <a:rPr lang="en-ID" dirty="0"/>
              <a:t>)</a:t>
            </a:r>
          </a:p>
          <a:p>
            <a:r>
              <a:rPr lang="en-ID" dirty="0" err="1"/>
              <a:t>Discruption</a:t>
            </a:r>
            <a:r>
              <a:rPr lang="en-ID" dirty="0"/>
              <a:t> of Operations (</a:t>
            </a:r>
            <a:r>
              <a:rPr lang="en-ID" dirty="0" err="1"/>
              <a:t>pengacauan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)</a:t>
            </a:r>
          </a:p>
          <a:p>
            <a:r>
              <a:rPr lang="en-ID" dirty="0"/>
              <a:t>Unauthorized use of asset (</a:t>
            </a:r>
            <a:r>
              <a:rPr lang="en-ID" dirty="0" err="1"/>
              <a:t>penyalahgunaan</a:t>
            </a:r>
            <a:r>
              <a:rPr lang="en-ID" dirty="0"/>
              <a:t> </a:t>
            </a:r>
            <a:r>
              <a:rPr lang="en-ID" dirty="0" err="1"/>
              <a:t>otorisasi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)</a:t>
            </a:r>
          </a:p>
          <a:p>
            <a:r>
              <a:rPr lang="en-ID" dirty="0"/>
              <a:t>Physical harm to personnel (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personal)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1448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Tujuan</a:t>
            </a:r>
            <a:r>
              <a:rPr lang="en-ID" b="1" dirty="0"/>
              <a:t> Audit SI [2]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33353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36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Tujuan</a:t>
            </a:r>
            <a:r>
              <a:rPr lang="en-ID" b="1" dirty="0"/>
              <a:t> Audit SI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D" b="1" dirty="0" err="1"/>
              <a:t>Perlindungan</a:t>
            </a:r>
            <a:r>
              <a:rPr lang="en-ID" b="1" dirty="0"/>
              <a:t> </a:t>
            </a:r>
            <a:r>
              <a:rPr lang="en-ID" b="1" dirty="0" err="1"/>
              <a:t>Aset</a:t>
            </a:r>
            <a:endParaRPr lang="en-ID" dirty="0"/>
          </a:p>
          <a:p>
            <a:pPr lvl="1" algn="just"/>
            <a:r>
              <a:rPr lang="en-ID" dirty="0" err="1"/>
              <a:t>Aset</a:t>
            </a:r>
            <a:r>
              <a:rPr lang="en-ID" dirty="0"/>
              <a:t> SI </a:t>
            </a:r>
            <a:r>
              <a:rPr lang="en-ID" dirty="0" err="1"/>
              <a:t>didalam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HW, SW, </a:t>
            </a:r>
            <a:r>
              <a:rPr lang="en-ID" dirty="0" err="1"/>
              <a:t>fasilitas</a:t>
            </a:r>
            <a:r>
              <a:rPr lang="en-ID" dirty="0"/>
              <a:t>, user (</a:t>
            </a:r>
            <a:r>
              <a:rPr lang="en-ID" dirty="0" err="1"/>
              <a:t>konwledge</a:t>
            </a:r>
            <a:r>
              <a:rPr lang="en-ID" dirty="0"/>
              <a:t>), file data, </a:t>
            </a:r>
            <a:r>
              <a:rPr lang="en-ID" dirty="0" err="1"/>
              <a:t>dokumentasi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persediaan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.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dilindungi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pengendalian</a:t>
            </a:r>
            <a:r>
              <a:rPr lang="en-ID" dirty="0"/>
              <a:t> internal.</a:t>
            </a:r>
          </a:p>
          <a:p>
            <a:pPr algn="just"/>
            <a:r>
              <a:rPr lang="en-ID" b="1" dirty="0" err="1"/>
              <a:t>Integritas</a:t>
            </a:r>
            <a:r>
              <a:rPr lang="en-ID" b="1" dirty="0"/>
              <a:t> Data</a:t>
            </a:r>
            <a:endParaRPr lang="en-ID" dirty="0"/>
          </a:p>
          <a:p>
            <a:pPr lvl="1" algn="just"/>
            <a:r>
              <a:rPr lang="en-ID" dirty="0" err="1"/>
              <a:t>Integritas</a:t>
            </a:r>
            <a:r>
              <a:rPr lang="en-ID" dirty="0"/>
              <a:t> data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didalam</a:t>
            </a:r>
            <a:r>
              <a:rPr lang="en-ID" dirty="0"/>
              <a:t> audit SI.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integritas</a:t>
            </a:r>
            <a:r>
              <a:rPr lang="en-ID" dirty="0"/>
              <a:t> data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dipelihara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</a:t>
            </a:r>
            <a:r>
              <a:rPr lang="en-ID" dirty="0" err="1"/>
              <a:t>represntasi</a:t>
            </a:r>
            <a:r>
              <a:rPr lang="en-ID" dirty="0"/>
              <a:t> data yang </a:t>
            </a:r>
            <a:r>
              <a:rPr lang="en-ID" dirty="0" err="1"/>
              <a:t>benar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aktifitas</a:t>
            </a:r>
            <a:r>
              <a:rPr lang="en-ID" dirty="0"/>
              <a:t>, </a:t>
            </a:r>
            <a:r>
              <a:rPr lang="en-ID" dirty="0" err="1"/>
              <a:t>akibatnya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berkompetisi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data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pengabilan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valid.</a:t>
            </a:r>
          </a:p>
          <a:p>
            <a:pPr algn="just"/>
            <a:r>
              <a:rPr lang="en-ID" b="1" dirty="0" err="1"/>
              <a:t>Efektivitas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endParaRPr lang="en-ID" dirty="0"/>
          </a:p>
          <a:p>
            <a:pPr lvl="1" algn="just"/>
            <a:r>
              <a:rPr lang="en-ID" dirty="0"/>
              <a:t>Audit 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 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system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dijalankan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dihentikan</a:t>
            </a:r>
            <a:r>
              <a:rPr lang="en-ID" dirty="0"/>
              <a:t>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proses </a:t>
            </a:r>
            <a:r>
              <a:rPr lang="en-ID" dirty="0" err="1"/>
              <a:t>modifikasi</a:t>
            </a:r>
            <a:r>
              <a:rPr lang="en-ID" dirty="0"/>
              <a:t>.</a:t>
            </a:r>
          </a:p>
          <a:p>
            <a:pPr algn="just"/>
            <a:r>
              <a:rPr lang="en-ID" b="1" dirty="0" err="1"/>
              <a:t>Efisiensi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endParaRPr lang="en-ID" dirty="0"/>
          </a:p>
          <a:p>
            <a:pPr lvl="1" algn="just"/>
            <a:r>
              <a:rPr lang="en-ID" dirty="0" err="1"/>
              <a:t>Efisiensi</a:t>
            </a:r>
            <a:r>
              <a:rPr lang="en-ID" dirty="0"/>
              <a:t> SI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minimum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objek</a:t>
            </a:r>
            <a:r>
              <a:rPr lang="en-ID" dirty="0"/>
              <a:t>. </a:t>
            </a:r>
            <a:r>
              <a:rPr lang="en-ID" dirty="0" err="1"/>
              <a:t>Variasi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, </a:t>
            </a:r>
            <a:r>
              <a:rPr lang="en-ID" dirty="0" err="1"/>
              <a:t>waktu</a:t>
            </a:r>
            <a:r>
              <a:rPr lang="en-ID" dirty="0"/>
              <a:t>, peripheral, S/W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aset</a:t>
            </a:r>
            <a:r>
              <a:rPr lang="en-ID" dirty="0"/>
              <a:t>, </a:t>
            </a:r>
            <a:r>
              <a:rPr lang="en-ID" dirty="0" err="1"/>
              <a:t>integritas</a:t>
            </a:r>
            <a:r>
              <a:rPr lang="en-ID" dirty="0"/>
              <a:t> data, </a:t>
            </a:r>
            <a:r>
              <a:rPr lang="en-ID" dirty="0" err="1"/>
              <a:t>efektivitas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efisiensi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dicapat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b="1" dirty="0" err="1"/>
              <a:t>manajemen</a:t>
            </a:r>
            <a:r>
              <a:rPr lang="en-ID" b="1" dirty="0"/>
              <a:t> </a:t>
            </a:r>
            <a:r>
              <a:rPr lang="en-ID" b="1" dirty="0" err="1"/>
              <a:t>organisasi</a:t>
            </a:r>
            <a:r>
              <a:rPr lang="en-ID" b="1" dirty="0"/>
              <a:t> </a:t>
            </a:r>
            <a:r>
              <a:rPr lang="en-ID" b="1" dirty="0" err="1"/>
              <a:t>meningkatkan</a:t>
            </a:r>
            <a:r>
              <a:rPr lang="en-ID" b="1" dirty="0"/>
              <a:t> </a:t>
            </a:r>
            <a:r>
              <a:rPr lang="en-ID" b="1" dirty="0" err="1"/>
              <a:t>sistem</a:t>
            </a:r>
            <a:r>
              <a:rPr lang="en-ID" b="1" dirty="0"/>
              <a:t> </a:t>
            </a:r>
            <a:r>
              <a:rPr lang="en-ID" b="1" dirty="0" err="1"/>
              <a:t>pengendalian</a:t>
            </a:r>
            <a:r>
              <a:rPr lang="en-ID" b="1" dirty="0"/>
              <a:t> </a:t>
            </a:r>
            <a:r>
              <a:rPr lang="en-ID" b="1" dirty="0" err="1"/>
              <a:t>internalnya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72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Aspek</a:t>
            </a:r>
            <a:r>
              <a:rPr lang="en-ID" b="1" dirty="0"/>
              <a:t> Audit 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</a:t>
            </a:r>
          </a:p>
          <a:p>
            <a:pPr algn="just"/>
            <a:r>
              <a:rPr lang="en-ID" b="1" dirty="0"/>
              <a:t>Conformance</a:t>
            </a:r>
            <a:r>
              <a:rPr lang="en-ID" dirty="0"/>
              <a:t> (</a:t>
            </a:r>
            <a:r>
              <a:rPr lang="en-ID" dirty="0" err="1"/>
              <a:t>Kesesuaian</a:t>
            </a:r>
            <a:r>
              <a:rPr lang="en-ID" dirty="0"/>
              <a:t>)</a:t>
            </a:r>
          </a:p>
          <a:p>
            <a:pPr lvl="1" algn="just"/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difokuskan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kesesuaian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 Confidentiality (</a:t>
            </a:r>
            <a:r>
              <a:rPr lang="en-ID" dirty="0" err="1"/>
              <a:t>Kerahasiaan</a:t>
            </a:r>
            <a:r>
              <a:rPr lang="en-ID" dirty="0"/>
              <a:t>), Integrity (</a:t>
            </a:r>
            <a:r>
              <a:rPr lang="en-ID" b="1" dirty="0" err="1"/>
              <a:t>Integritas</a:t>
            </a:r>
            <a:r>
              <a:rPr lang="en-ID" dirty="0"/>
              <a:t>), Availability (</a:t>
            </a:r>
            <a:r>
              <a:rPr lang="en-ID" dirty="0" err="1"/>
              <a:t>Ketersediaan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Compliance (</a:t>
            </a:r>
            <a:r>
              <a:rPr lang="en-ID" dirty="0" err="1"/>
              <a:t>Kepatuhan</a:t>
            </a:r>
            <a:r>
              <a:rPr lang="en-ID" dirty="0"/>
              <a:t>).</a:t>
            </a:r>
          </a:p>
          <a:p>
            <a:pPr algn="just"/>
            <a:r>
              <a:rPr lang="en-ID" b="1" dirty="0"/>
              <a:t>Performance</a:t>
            </a:r>
            <a:r>
              <a:rPr lang="en-ID" dirty="0"/>
              <a:t> (</a:t>
            </a:r>
            <a:r>
              <a:rPr lang="en-ID" dirty="0" err="1"/>
              <a:t>Kinerja</a:t>
            </a:r>
            <a:r>
              <a:rPr lang="en-ID" dirty="0"/>
              <a:t>)</a:t>
            </a:r>
          </a:p>
          <a:p>
            <a:pPr lvl="1" algn="just"/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audit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difokuskan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 Effectiveness (</a:t>
            </a:r>
            <a:r>
              <a:rPr lang="en-ID" b="1" dirty="0" err="1"/>
              <a:t>Efektifitas</a:t>
            </a:r>
            <a:r>
              <a:rPr lang="en-ID" dirty="0"/>
              <a:t>), Efficiency (</a:t>
            </a:r>
            <a:r>
              <a:rPr lang="en-ID" b="1" dirty="0" err="1"/>
              <a:t>Efisiensi</a:t>
            </a:r>
            <a:r>
              <a:rPr lang="en-ID" dirty="0"/>
              <a:t>), Reliability (</a:t>
            </a:r>
            <a:r>
              <a:rPr lang="en-ID" dirty="0" err="1"/>
              <a:t>Kehandalan</a:t>
            </a:r>
            <a:r>
              <a:rPr lang="en-ID" dirty="0"/>
              <a:t>).</a:t>
            </a:r>
          </a:p>
          <a:p>
            <a:pPr algn="just"/>
            <a:r>
              <a:rPr lang="en-ID" dirty="0"/>
              <a:t>Audit SI </a:t>
            </a:r>
            <a:r>
              <a:rPr lang="en-ID" dirty="0" err="1"/>
              <a:t>dimaksudkan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puncak</a:t>
            </a:r>
            <a:r>
              <a:rPr lang="en-ID" dirty="0"/>
              <a:t> agar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“</a:t>
            </a:r>
            <a:r>
              <a:rPr lang="en-ID" i="1" dirty="0"/>
              <a:t>a clear assessment</a:t>
            </a:r>
            <a:r>
              <a:rPr lang="en-ID" dirty="0"/>
              <a:t>”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diimplementasikan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  <a:p>
            <a:pPr lvl="1" algn="just"/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 </a:t>
            </a:r>
            <a:r>
              <a:rPr lang="en-ID" i="1" dirty="0" err="1"/>
              <a:t>aplikasi</a:t>
            </a:r>
            <a:r>
              <a:rPr lang="en-ID" dirty="0"/>
              <a:t> 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dianalisis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didesain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diimplementasikan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 </a:t>
            </a:r>
            <a:r>
              <a:rPr lang="en-ID" i="1" dirty="0"/>
              <a:t>security features</a:t>
            </a:r>
            <a:r>
              <a:rPr lang="en-ID" dirty="0"/>
              <a:t> yang </a:t>
            </a:r>
            <a:r>
              <a:rPr lang="en-ID" dirty="0" err="1"/>
              <a:t>memadai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344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b="1" dirty="0" err="1"/>
              <a:t>Ruang</a:t>
            </a:r>
            <a:r>
              <a:rPr lang="en-ID" b="1" dirty="0"/>
              <a:t> </a:t>
            </a:r>
            <a:r>
              <a:rPr lang="en-ID" b="1" dirty="0" err="1"/>
              <a:t>Lingkup</a:t>
            </a:r>
            <a:r>
              <a:rPr lang="en-ID" b="1" dirty="0"/>
              <a:t> Audit SI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ada</a:t>
            </a:r>
            <a:endParaRPr lang="en-ID" dirty="0"/>
          </a:p>
          <a:p>
            <a:pPr algn="just"/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mendukung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  <a:p>
            <a:pPr algn="just"/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area mana, </a:t>
            </a:r>
            <a:r>
              <a:rPr lang="en-ID" dirty="0" err="1"/>
              <a:t>fungsi</a:t>
            </a:r>
            <a:r>
              <a:rPr lang="en-ID" dirty="0"/>
              <a:t>,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 </a:t>
            </a:r>
            <a:r>
              <a:rPr lang="en-ID" i="1" dirty="0"/>
              <a:t>business processes </a:t>
            </a:r>
            <a:r>
              <a:rPr lang="en-ID" dirty="0"/>
              <a:t>yang </a:t>
            </a:r>
            <a:r>
              <a:rPr lang="en-ID" dirty="0" err="1"/>
              <a:t>didukung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 data/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mendukung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para </a:t>
            </a:r>
            <a:r>
              <a:rPr lang="en-ID" dirty="0" err="1"/>
              <a:t>pemakainya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keterkaitan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data,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transfer </a:t>
            </a:r>
            <a:r>
              <a:rPr lang="en-ID" dirty="0" err="1"/>
              <a:t>informasi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kesenjangan</a:t>
            </a:r>
            <a:r>
              <a:rPr lang="en-ID" dirty="0"/>
              <a:t> (</a:t>
            </a:r>
            <a:r>
              <a:rPr lang="en-ID" i="1" dirty="0"/>
              <a:t>gap</a:t>
            </a:r>
            <a:r>
              <a:rPr lang="en-ID" dirty="0"/>
              <a:t>)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peta</a:t>
            </a:r>
            <a:r>
              <a:rPr lang="en-ID" dirty="0"/>
              <a:t> (</a:t>
            </a:r>
            <a:r>
              <a:rPr lang="en-ID" i="1" dirty="0"/>
              <a:t>map</a:t>
            </a:r>
            <a:r>
              <a:rPr lang="en-ID" dirty="0"/>
              <a:t>) </a:t>
            </a:r>
            <a:r>
              <a:rPr lang="en-ID" dirty="0" err="1"/>
              <a:t>dari</a:t>
            </a:r>
            <a:r>
              <a:rPr lang="en-ID" dirty="0"/>
              <a:t> </a:t>
            </a:r>
            <a:r>
              <a:rPr lang="en-ID" i="1" dirty="0"/>
              <a:t>information flows</a:t>
            </a:r>
            <a:r>
              <a:rPr lang="en-ID" dirty="0"/>
              <a:t> yang </a:t>
            </a:r>
            <a:r>
              <a:rPr lang="en-ID" dirty="0" err="1"/>
              <a:t>ada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9667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6120</TotalTime>
  <Words>1298</Words>
  <Application>Microsoft Office PowerPoint</Application>
  <PresentationFormat>Widescreen</PresentationFormat>
  <Paragraphs>165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Myriad Pro</vt:lpstr>
      <vt:lpstr>Theme TelU</vt:lpstr>
      <vt:lpstr>Audit Sistem Informasi  (DMHC2)</vt:lpstr>
      <vt:lpstr>Pengertian Audit IS,</vt:lpstr>
      <vt:lpstr>Pengertian Audit IS,</vt:lpstr>
      <vt:lpstr>Pentingnya Audit IS</vt:lpstr>
      <vt:lpstr>Penyalahgunaan komputer</vt:lpstr>
      <vt:lpstr>Tujuan Audit SI [2]</vt:lpstr>
      <vt:lpstr>Tujuan Audit SI [2]</vt:lpstr>
      <vt:lpstr>Aspek Audit SI</vt:lpstr>
      <vt:lpstr>Ruang Lingkup Audit SI [4]</vt:lpstr>
      <vt:lpstr>Metodologi Audit SI [5]</vt:lpstr>
      <vt:lpstr>Tahapan Audit SI [5]</vt:lpstr>
      <vt:lpstr>Tahapan Audit SI [5]</vt:lpstr>
      <vt:lpstr>Tahapan Audit SI [5]</vt:lpstr>
      <vt:lpstr>Siapa Yang Melakukan Audit[5]</vt:lpstr>
      <vt:lpstr>Siapa Yang Di Audit[5]</vt:lpstr>
      <vt:lpstr>Tugas Auditor SI[5]</vt:lpstr>
      <vt:lpstr>Output kegiatan Audit oleh Auditor SI[5]</vt:lpstr>
      <vt:lpstr>Kompetensi Auditor SI[5]</vt:lpstr>
      <vt:lpstr>Prinsip Seorang Auditor SI[5]</vt:lpstr>
      <vt:lpstr>Peluang Profesi Auditor SI[5]</vt:lpstr>
      <vt:lpstr>Referensi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RINNA F</dc:creator>
  <cp:lastModifiedBy>HERU NUGROHO</cp:lastModifiedBy>
  <cp:revision>247</cp:revision>
  <dcterms:created xsi:type="dcterms:W3CDTF">2013-12-08T13:08:08Z</dcterms:created>
  <dcterms:modified xsi:type="dcterms:W3CDTF">2016-08-26T08:34:16Z</dcterms:modified>
</cp:coreProperties>
</file>