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10" r:id="rId3"/>
    <p:sldId id="324" r:id="rId4"/>
    <p:sldId id="325" r:id="rId5"/>
    <p:sldId id="327" r:id="rId6"/>
    <p:sldId id="329" r:id="rId7"/>
    <p:sldId id="330" r:id="rId8"/>
    <p:sldId id="323" r:id="rId9"/>
    <p:sldId id="313" r:id="rId10"/>
    <p:sldId id="314" r:id="rId11"/>
    <p:sldId id="315" r:id="rId12"/>
    <p:sldId id="316" r:id="rId13"/>
    <p:sldId id="317" r:id="rId14"/>
    <p:sldId id="320" r:id="rId15"/>
    <p:sldId id="321" r:id="rId16"/>
    <p:sldId id="267" r:id="rId17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422C16"/>
    <a:srgbClr val="0C788E"/>
    <a:srgbClr val="006666"/>
    <a:srgbClr val="0099CC"/>
    <a:srgbClr val="E0C0A0"/>
    <a:srgbClr val="DDDDD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35" autoAdjust="0"/>
    <p:restoredTop sz="94652" autoAdjust="0"/>
  </p:normalViewPr>
  <p:slideViewPr>
    <p:cSldViewPr>
      <p:cViewPr varScale="1">
        <p:scale>
          <a:sx n="82" d="100"/>
          <a:sy n="82" d="100"/>
        </p:scale>
        <p:origin x="143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95CFB-2F6E-4369-B509-B04FED873036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5E9D-75C7-4CE9-9A01-BA756900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E495-E2FE-4E2F-99BA-125475ED0C4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9618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06FB-BC99-4D0C-80CF-214168FA666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79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0DE7-E061-401F-BA11-7C869DBAB99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2755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88F7-5F62-47DB-A77C-B2010AD9F97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5498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B804-2339-423C-9D26-03D38981E9A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6053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7AC4-D0FD-478F-AF05-5983370EF33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765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338A3-108B-431B-AD7B-EE43A250718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062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C34BC-17EA-4B35-A39B-E7FFE51748F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527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71F68-A5F0-4FB4-A5A1-25ABC78F4DA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276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D9B5-153B-4F91-AFB3-39D32EDAC94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9559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8A751-2DC5-4354-BD0F-5FC7FAE7B68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5078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0B2A5A7-DE69-45E7-8938-4188FAB97E2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75"/>
          <p:cNvSpPr>
            <a:spLocks noChangeArrowheads="1"/>
          </p:cNvSpPr>
          <p:nvPr/>
        </p:nvSpPr>
        <p:spPr bwMode="auto">
          <a:xfrm>
            <a:off x="254000" y="4797425"/>
            <a:ext cx="52546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UY" altLang="en-US" sz="2000" b="1" dirty="0">
                <a:solidFill>
                  <a:srgbClr val="663300"/>
                </a:solidFill>
              </a:rPr>
              <a:t>Heru </a:t>
            </a:r>
            <a:r>
              <a:rPr lang="es-UY" altLang="en-US" sz="2000" b="1" dirty="0" err="1">
                <a:solidFill>
                  <a:srgbClr val="663300"/>
                </a:solidFill>
              </a:rPr>
              <a:t>Nugroho</a:t>
            </a:r>
            <a:r>
              <a:rPr lang="es-UY" altLang="en-US" sz="2000" b="1" dirty="0">
                <a:solidFill>
                  <a:srgbClr val="663300"/>
                </a:solidFill>
              </a:rPr>
              <a:t>, </a:t>
            </a:r>
            <a:r>
              <a:rPr lang="es-UY" altLang="en-US" sz="2000" b="1" dirty="0" err="1">
                <a:solidFill>
                  <a:srgbClr val="663300"/>
                </a:solidFill>
              </a:rPr>
              <a:t>S.Si</a:t>
            </a:r>
            <a:r>
              <a:rPr lang="es-UY" altLang="en-US" sz="2000" b="1" dirty="0">
                <a:solidFill>
                  <a:srgbClr val="663300"/>
                </a:solidFill>
              </a:rPr>
              <a:t>., M.T.</a:t>
            </a:r>
            <a:endParaRPr lang="es-ES" altLang="en-US" sz="2000" b="1" dirty="0">
              <a:solidFill>
                <a:srgbClr val="663300"/>
              </a:solidFill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282536" y="5399059"/>
            <a:ext cx="4905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/>
              <a:t>No </a:t>
            </a:r>
            <a:r>
              <a:rPr lang="en-US" altLang="en-US" b="1" dirty="0" err="1"/>
              <a:t>Tlp</a:t>
            </a:r>
            <a:r>
              <a:rPr lang="en-US" altLang="en-US" b="1" dirty="0"/>
              <a:t> 	: 081394322043</a:t>
            </a:r>
          </a:p>
          <a:p>
            <a:pPr eaLnBrk="1" hangingPunct="1"/>
            <a:r>
              <a:rPr lang="en-US" altLang="en-US" b="1" dirty="0"/>
              <a:t>Email	: heru@tass.telkomuniversity.ac.id</a:t>
            </a:r>
          </a:p>
        </p:txBody>
      </p:sp>
      <p:sp>
        <p:nvSpPr>
          <p:cNvPr id="2" name="Rectangle 1"/>
          <p:cNvSpPr/>
          <p:nvPr/>
        </p:nvSpPr>
        <p:spPr>
          <a:xfrm>
            <a:off x="2339753" y="222865"/>
            <a:ext cx="648072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DPH1A3-Logika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Matematika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02719" y="913418"/>
            <a:ext cx="344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/>
              <a:t>Semester </a:t>
            </a:r>
            <a:r>
              <a:rPr lang="en-US" altLang="en-US" b="1" dirty="0" err="1"/>
              <a:t>Ganjil</a:t>
            </a:r>
            <a:r>
              <a:rPr lang="en-US" altLang="en-US" b="1" dirty="0"/>
              <a:t> TA 2016-2017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82536" y="4151094"/>
            <a:ext cx="52571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Introduction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3074" name="Picture 2" descr="http://4.bp.blogspot.com/-RmXU3UDMba4/Ui2RoNbr3QI/AAAAAAAAAAs/Me6ohW2z9RY/s1600/Telkom+Applied+Science+School+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05" y="977925"/>
            <a:ext cx="5199025" cy="181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1560" y="1916831"/>
            <a:ext cx="1178512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5973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855664"/>
              </p:ext>
            </p:extLst>
          </p:nvPr>
        </p:nvGraphicFramePr>
        <p:xfrm>
          <a:off x="323528" y="169455"/>
          <a:ext cx="6830828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Visio" r:id="rId3" imgW="5791200" imgH="1714500" progId="Visio.Drawing.15">
                  <p:embed/>
                </p:oleObj>
              </mc:Choice>
              <mc:Fallback>
                <p:oleObj name="Visio" r:id="rId3" imgW="5791200" imgH="171450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69455"/>
                        <a:ext cx="6830828" cy="20162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/>
          <p:nvPr/>
        </p:nvPicPr>
        <p:blipFill>
          <a:blip r:embed="rId5"/>
          <a:stretch>
            <a:fillRect/>
          </a:stretch>
        </p:blipFill>
        <p:spPr>
          <a:xfrm>
            <a:off x="2627784" y="2522127"/>
            <a:ext cx="6295045" cy="405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08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Impelementasi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Modulo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Kriptografi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err="1"/>
              <a:t>Kriptografi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yang </a:t>
            </a:r>
            <a:r>
              <a:rPr lang="en-US" sz="2800" dirty="0" err="1"/>
              <a:t>mengajarkan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sandi</a:t>
            </a:r>
            <a:r>
              <a:rPr lang="en-US" sz="2800" dirty="0"/>
              <a:t>. </a:t>
            </a:r>
          </a:p>
          <a:p>
            <a:pPr algn="just"/>
            <a:r>
              <a:rPr lang="en-US" sz="2800" dirty="0"/>
              <a:t>Salah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yang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sandi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memanfaatkan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modulo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dipelajari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matematika</a:t>
            </a:r>
            <a:r>
              <a:rPr lang="en-US" sz="2800" dirty="0"/>
              <a:t> </a:t>
            </a:r>
            <a:r>
              <a:rPr lang="en-US" sz="2800" dirty="0" err="1"/>
              <a:t>diskrit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sandi</a:t>
            </a:r>
            <a:r>
              <a:rPr lang="en-US" sz="2800" dirty="0"/>
              <a:t> “WHFZAVY” </a:t>
            </a:r>
            <a:r>
              <a:rPr lang="en-US" sz="2800" dirty="0" err="1"/>
              <a:t>dan</a:t>
            </a:r>
            <a:r>
              <a:rPr lang="en-US" sz="2800" dirty="0"/>
              <a:t> kalian </a:t>
            </a:r>
            <a:r>
              <a:rPr lang="en-US" sz="2800" dirty="0" err="1"/>
              <a:t>diberikan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memcahkan</a:t>
            </a:r>
            <a:r>
              <a:rPr lang="en-US" sz="2800" dirty="0"/>
              <a:t> </a:t>
            </a:r>
            <a:r>
              <a:rPr lang="en-US" sz="2800" dirty="0" err="1"/>
              <a:t>sandi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75863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Impelementasi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Modulo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Kriptografi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US" b="1" dirty="0" err="1"/>
              <a:t>Enkripsi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kartu</a:t>
            </a:r>
            <a:r>
              <a:rPr lang="en-US" b="1" dirty="0"/>
              <a:t> </a:t>
            </a:r>
            <a:r>
              <a:rPr lang="en-US" b="1" dirty="0" err="1"/>
              <a:t>plastik</a:t>
            </a:r>
            <a:endParaRPr lang="en-US" b="1" dirty="0"/>
          </a:p>
          <a:p>
            <a:pPr lvl="0" algn="just"/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SIM Card,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langganan</a:t>
            </a:r>
            <a:r>
              <a:rPr lang="en-US" dirty="0"/>
              <a:t> TV </a:t>
            </a:r>
            <a:r>
              <a:rPr lang="en-US" dirty="0" err="1"/>
              <a:t>kabel</a:t>
            </a:r>
            <a:r>
              <a:rPr lang="en-US" dirty="0"/>
              <a:t>,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, </a:t>
            </a:r>
            <a:r>
              <a:rPr lang="en-US" dirty="0" err="1"/>
              <a:t>kartu</a:t>
            </a:r>
            <a:r>
              <a:rPr lang="en-US" dirty="0"/>
              <a:t> ATM,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data </a:t>
            </a:r>
            <a:r>
              <a:rPr lang="en-US" dirty="0" err="1"/>
              <a:t>secara</a:t>
            </a:r>
            <a:r>
              <a:rPr lang="en-US" dirty="0"/>
              <a:t> magnetic, </a:t>
            </a:r>
            <a:r>
              <a:rPr lang="en-US" dirty="0" err="1"/>
              <a:t>optik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chip</a:t>
            </a:r>
          </a:p>
        </p:txBody>
      </p:sp>
    </p:spTree>
    <p:extLst>
      <p:ext uri="{BB962C8B-B14F-4D97-AF65-F5344CB8AC3E}">
        <p14:creationId xmlns:p14="http://schemas.microsoft.com/office/powerpoint/2010/main" val="352847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Impelementasi</a:t>
            </a:r>
            <a:r>
              <a:rPr lang="en-US" b="1" dirty="0"/>
              <a:t> Short Path </a:t>
            </a:r>
            <a:r>
              <a:rPr lang="en-US" b="1" dirty="0" err="1"/>
              <a:t>Pada</a:t>
            </a:r>
            <a:r>
              <a:rPr lang="en-US" b="1" dirty="0"/>
              <a:t> Router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menghubungkan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lain, </a:t>
            </a:r>
            <a:r>
              <a:rPr lang="en-US" sz="2800" dirty="0" err="1"/>
              <a:t>suatu</a:t>
            </a:r>
            <a:r>
              <a:rPr lang="en-US" sz="2800" dirty="0"/>
              <a:t> node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mencari</a:t>
            </a:r>
            <a:r>
              <a:rPr lang="en-US" sz="2800" dirty="0"/>
              <a:t> </a:t>
            </a:r>
            <a:r>
              <a:rPr lang="en-US" sz="2800" dirty="0" err="1"/>
              <a:t>jalur</a:t>
            </a:r>
            <a:r>
              <a:rPr lang="en-US" sz="2800" dirty="0"/>
              <a:t> </a:t>
            </a:r>
            <a:r>
              <a:rPr lang="en-US" sz="2800" dirty="0" err="1"/>
              <a:t>komunikasi</a:t>
            </a:r>
            <a:r>
              <a:rPr lang="en-US" sz="2800" dirty="0"/>
              <a:t> yang </a:t>
            </a:r>
            <a:r>
              <a:rPr lang="en-US" sz="2800" dirty="0" err="1"/>
              <a:t>tepat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sejumlah</a:t>
            </a:r>
            <a:r>
              <a:rPr lang="en-US" sz="2800" dirty="0"/>
              <a:t> </a:t>
            </a:r>
            <a:r>
              <a:rPr lang="en-US" sz="2800" dirty="0" err="1"/>
              <a:t>jalur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/>
              <a:t>Proses </a:t>
            </a:r>
            <a:r>
              <a:rPr lang="en-US" sz="2800" dirty="0" err="1"/>
              <a:t>pencarian</a:t>
            </a:r>
            <a:r>
              <a:rPr lang="en-US" sz="2800" dirty="0"/>
              <a:t> </a:t>
            </a:r>
            <a:r>
              <a:rPr lang="en-US" sz="2800" dirty="0" err="1"/>
              <a:t>jalur</a:t>
            </a:r>
            <a:r>
              <a:rPr lang="en-US" sz="2800" dirty="0"/>
              <a:t> </a:t>
            </a:r>
            <a:r>
              <a:rPr lang="en-US" sz="2800" dirty="0" err="1"/>
              <a:t>komunikasi</a:t>
            </a:r>
            <a:r>
              <a:rPr lang="en-US" sz="2800" dirty="0"/>
              <a:t> </a:t>
            </a:r>
            <a:r>
              <a:rPr lang="en-US" sz="2800" dirty="0" err="1"/>
              <a:t>dikenal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istilah</a:t>
            </a:r>
            <a:r>
              <a:rPr lang="en-US" sz="2800" dirty="0"/>
              <a:t> routing </a:t>
            </a: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jalur</a:t>
            </a:r>
            <a:r>
              <a:rPr lang="en-US" sz="2800" dirty="0"/>
              <a:t> </a:t>
            </a:r>
            <a:r>
              <a:rPr lang="en-US" sz="2800" dirty="0" err="1"/>
              <a:t>komunikasi</a:t>
            </a:r>
            <a:r>
              <a:rPr lang="en-US" sz="2800" dirty="0"/>
              <a:t> yang </a:t>
            </a:r>
            <a:r>
              <a:rPr lang="en-US" sz="2800" dirty="0" err="1"/>
              <a:t>diperoleh</a:t>
            </a:r>
            <a:r>
              <a:rPr lang="en-US" sz="2800" dirty="0"/>
              <a:t>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rute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i="1" dirty="0"/>
              <a:t>routing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,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membutuhkan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yang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i="1" dirty="0"/>
              <a:t>router </a:t>
            </a:r>
            <a:r>
              <a:rPr lang="en-US" sz="2800" dirty="0"/>
              <a:t>yang </a:t>
            </a:r>
            <a:r>
              <a:rPr lang="en-US" sz="2800" dirty="0" err="1"/>
              <a:t>berfungsi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meneruskan</a:t>
            </a:r>
            <a:r>
              <a:rPr lang="en-US" sz="2800" dirty="0"/>
              <a:t> </a:t>
            </a:r>
            <a:r>
              <a:rPr lang="en-US" sz="2800" dirty="0" err="1"/>
              <a:t>paket</a:t>
            </a:r>
            <a:r>
              <a:rPr lang="en-US" sz="2800" dirty="0"/>
              <a:t> - </a:t>
            </a:r>
            <a:r>
              <a:rPr lang="en-US" sz="2800" dirty="0" err="1"/>
              <a:t>paket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 yang </a:t>
            </a:r>
            <a:r>
              <a:rPr lang="en-US" sz="2800" dirty="0" err="1"/>
              <a:t>lainnya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023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Impelementasi</a:t>
            </a:r>
            <a:r>
              <a:rPr lang="en-US" b="1" dirty="0"/>
              <a:t> </a:t>
            </a:r>
            <a:r>
              <a:rPr lang="en-US" b="1" dirty="0" err="1"/>
              <a:t>Pohon</a:t>
            </a:r>
            <a:r>
              <a:rPr lang="en-US" b="1" dirty="0"/>
              <a:t> </a:t>
            </a:r>
            <a:r>
              <a:rPr lang="en-US" b="1" dirty="0" err="1"/>
              <a:t>Biner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Kompresi</a:t>
            </a:r>
            <a:r>
              <a:rPr lang="en-US" b="1" dirty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Kompresi</a:t>
            </a:r>
            <a:r>
              <a:rPr lang="en-US" dirty="0"/>
              <a:t> data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mengkodekan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bit </a:t>
            </a:r>
            <a:r>
              <a:rPr lang="en-US" dirty="0" err="1"/>
              <a:t>atau</a:t>
            </a:r>
            <a:r>
              <a:rPr lang="en-US" dirty="0"/>
              <a:t> information-bearing unit yang lain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.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mengkopresi</a:t>
            </a:r>
            <a:r>
              <a:rPr lang="en-US" dirty="0"/>
              <a:t> data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winzip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2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Impelementasi</a:t>
            </a:r>
            <a:r>
              <a:rPr lang="en-US" b="1" dirty="0"/>
              <a:t> </a:t>
            </a:r>
            <a:r>
              <a:rPr lang="en-US" b="1" dirty="0" err="1"/>
              <a:t>Pohon</a:t>
            </a:r>
            <a:r>
              <a:rPr lang="en-US" b="1" dirty="0"/>
              <a:t> </a:t>
            </a:r>
            <a:r>
              <a:rPr lang="en-US" b="1" dirty="0" err="1"/>
              <a:t>Biner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Kompresi</a:t>
            </a:r>
            <a:r>
              <a:rPr lang="en-US" b="1" dirty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impelemtasi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kode Huffman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mengkompresi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/</a:t>
            </a:r>
            <a:r>
              <a:rPr lang="en-US" dirty="0" err="1"/>
              <a:t>informasi</a:t>
            </a:r>
            <a:r>
              <a:rPr lang="en-US" dirty="0"/>
              <a:t>.</a:t>
            </a:r>
          </a:p>
        </p:txBody>
      </p:sp>
      <p:pic>
        <p:nvPicPr>
          <p:cNvPr id="4" name="Picture 3" descr="http://tipskomputergadget.com/wp-content/uploads/2014/03/Sekilas-tentang-Software-Kompresi-Fil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935172"/>
            <a:ext cx="3762375" cy="2393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326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1" y="3212976"/>
            <a:ext cx="2317693" cy="2880320"/>
          </a:xfrm>
          <a:prstGeom prst="rect">
            <a:avLst/>
          </a:prstGeom>
        </p:spPr>
      </p:pic>
      <p:pic>
        <p:nvPicPr>
          <p:cNvPr id="4" name="Picture 3" descr="image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227" y="2060848"/>
            <a:ext cx="2507014" cy="3096344"/>
          </a:xfrm>
          <a:prstGeom prst="rect">
            <a:avLst/>
          </a:prstGeom>
        </p:spPr>
      </p:pic>
      <p:pic>
        <p:nvPicPr>
          <p:cNvPr id="5" name="Picture 4" descr="indexquestioi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1628800"/>
            <a:ext cx="2064660" cy="2592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Question??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Mengapa</a:t>
            </a:r>
            <a:r>
              <a:rPr lang="en-US" altLang="en-US" b="1" dirty="0"/>
              <a:t> </a:t>
            </a:r>
            <a:r>
              <a:rPr lang="en-US" altLang="en-US" b="1" dirty="0" err="1"/>
              <a:t>Belajar</a:t>
            </a:r>
            <a:r>
              <a:rPr lang="en-US" altLang="en-US" b="1" dirty="0"/>
              <a:t> </a:t>
            </a:r>
            <a:r>
              <a:rPr lang="en-US" altLang="en-US" b="1" dirty="0" err="1"/>
              <a:t>Logika</a:t>
            </a:r>
            <a:r>
              <a:rPr lang="en-US" altLang="en-US" b="1" dirty="0"/>
              <a:t> </a:t>
            </a:r>
            <a:r>
              <a:rPr lang="en-US" altLang="en-US" b="1" dirty="0" err="1"/>
              <a:t>Matematika</a:t>
            </a:r>
            <a:endParaRPr lang="en-US" alt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algn="just"/>
            <a:r>
              <a:rPr lang="en-ID" sz="2600" dirty="0" err="1"/>
              <a:t>Banyak</a:t>
            </a:r>
            <a:r>
              <a:rPr lang="en-ID" sz="2600" dirty="0"/>
              <a:t> </a:t>
            </a:r>
            <a:r>
              <a:rPr lang="en-ID" sz="2600" dirty="0" err="1"/>
              <a:t>ilmu</a:t>
            </a:r>
            <a:r>
              <a:rPr lang="en-ID" sz="2600" dirty="0"/>
              <a:t> yang </a:t>
            </a:r>
            <a:r>
              <a:rPr lang="en-ID" sz="2600" dirty="0" err="1"/>
              <a:t>berkembang</a:t>
            </a:r>
            <a:r>
              <a:rPr lang="en-ID" sz="2600" dirty="0"/>
              <a:t> </a:t>
            </a:r>
            <a:r>
              <a:rPr lang="en-ID" sz="2600" dirty="0" err="1"/>
              <a:t>atas</a:t>
            </a:r>
            <a:r>
              <a:rPr lang="en-ID" sz="2600" dirty="0"/>
              <a:t> </a:t>
            </a:r>
            <a:r>
              <a:rPr lang="en-ID" sz="2600" dirty="0" err="1"/>
              <a:t>dasar</a:t>
            </a:r>
            <a:r>
              <a:rPr lang="en-ID" sz="2600" dirty="0"/>
              <a:t> </a:t>
            </a:r>
            <a:r>
              <a:rPr lang="en-ID" sz="2600" dirty="0" err="1"/>
              <a:t>penerapan</a:t>
            </a:r>
            <a:r>
              <a:rPr lang="en-ID" sz="2600" dirty="0"/>
              <a:t> </a:t>
            </a:r>
            <a:r>
              <a:rPr lang="en-ID" sz="2600" dirty="0" err="1"/>
              <a:t>konsep</a:t>
            </a:r>
            <a:r>
              <a:rPr lang="en-ID" sz="2600" dirty="0"/>
              <a:t> </a:t>
            </a:r>
            <a:r>
              <a:rPr lang="en-ID" sz="2600" dirty="0" err="1"/>
              <a:t>dari</a:t>
            </a:r>
            <a:r>
              <a:rPr lang="en-ID" sz="2600" dirty="0"/>
              <a:t> </a:t>
            </a:r>
            <a:r>
              <a:rPr lang="en-ID" sz="2600" dirty="0" err="1"/>
              <a:t>matematika</a:t>
            </a:r>
            <a:r>
              <a:rPr lang="en-ID" sz="2600" dirty="0"/>
              <a:t>. Salah </a:t>
            </a:r>
            <a:r>
              <a:rPr lang="en-ID" sz="2600" dirty="0" err="1"/>
              <a:t>satunya</a:t>
            </a:r>
            <a:r>
              <a:rPr lang="en-ID" sz="2600" dirty="0"/>
              <a:t> </a:t>
            </a:r>
            <a:r>
              <a:rPr lang="en-ID" sz="2600" dirty="0" err="1"/>
              <a:t>perkembangan</a:t>
            </a:r>
            <a:r>
              <a:rPr lang="en-ID" sz="2600" dirty="0"/>
              <a:t> </a:t>
            </a:r>
            <a:r>
              <a:rPr lang="en-ID" sz="2600" dirty="0" err="1"/>
              <a:t>ilmu</a:t>
            </a:r>
            <a:r>
              <a:rPr lang="en-ID" sz="2600" dirty="0"/>
              <a:t> </a:t>
            </a:r>
            <a:r>
              <a:rPr lang="en-ID" sz="2600" dirty="0" err="1"/>
              <a:t>komputer</a:t>
            </a:r>
            <a:r>
              <a:rPr lang="en-ID" sz="2600" dirty="0"/>
              <a:t> yang </a:t>
            </a:r>
            <a:r>
              <a:rPr lang="en-ID" sz="2600" dirty="0" err="1"/>
              <a:t>sedang</a:t>
            </a:r>
            <a:r>
              <a:rPr lang="en-ID" sz="2600" dirty="0"/>
              <a:t> </a:t>
            </a:r>
            <a:r>
              <a:rPr lang="en-ID" sz="2600" dirty="0" err="1"/>
              <a:t>berkembang</a:t>
            </a:r>
            <a:r>
              <a:rPr lang="en-ID" sz="2600" dirty="0"/>
              <a:t> </a:t>
            </a:r>
            <a:r>
              <a:rPr lang="en-ID" sz="2600" dirty="0" err="1"/>
              <a:t>pesat</a:t>
            </a:r>
            <a:r>
              <a:rPr lang="en-ID" sz="2600" dirty="0"/>
              <a:t> </a:t>
            </a:r>
            <a:r>
              <a:rPr lang="en-ID" sz="2600" dirty="0" err="1"/>
              <a:t>dalam</a:t>
            </a:r>
            <a:r>
              <a:rPr lang="en-ID" sz="2600" dirty="0"/>
              <a:t> era </a:t>
            </a:r>
            <a:r>
              <a:rPr lang="en-ID" sz="2600" dirty="0" err="1"/>
              <a:t>informasi</a:t>
            </a:r>
            <a:r>
              <a:rPr lang="en-ID" sz="2600" dirty="0"/>
              <a:t> </a:t>
            </a:r>
            <a:r>
              <a:rPr lang="en-ID" sz="2600" dirty="0" err="1"/>
              <a:t>sekarang</a:t>
            </a:r>
            <a:r>
              <a:rPr lang="en-ID" sz="2600" dirty="0"/>
              <a:t> </a:t>
            </a:r>
            <a:r>
              <a:rPr lang="en-ID" sz="2600" dirty="0" err="1"/>
              <a:t>ini</a:t>
            </a:r>
            <a:r>
              <a:rPr lang="en-ID" sz="2600" dirty="0"/>
              <a:t>.</a:t>
            </a:r>
          </a:p>
          <a:p>
            <a:pPr algn="just"/>
            <a:r>
              <a:rPr lang="en-ID" sz="2600" dirty="0" err="1"/>
              <a:t>Logika</a:t>
            </a:r>
            <a:r>
              <a:rPr lang="en-ID" sz="2600" dirty="0"/>
              <a:t> </a:t>
            </a:r>
            <a:r>
              <a:rPr lang="en-ID" sz="2600" dirty="0" err="1"/>
              <a:t>matematika</a:t>
            </a:r>
            <a:r>
              <a:rPr lang="en-ID" sz="2600" dirty="0"/>
              <a:t> </a:t>
            </a:r>
            <a:r>
              <a:rPr lang="en-ID" sz="2600" dirty="0" err="1"/>
              <a:t>merupakan</a:t>
            </a:r>
            <a:r>
              <a:rPr lang="en-ID" sz="2600" dirty="0"/>
              <a:t> </a:t>
            </a:r>
            <a:r>
              <a:rPr lang="en-ID" sz="2600" dirty="0" err="1"/>
              <a:t>dasar</a:t>
            </a:r>
            <a:r>
              <a:rPr lang="en-ID" sz="2600" dirty="0"/>
              <a:t> yang </a:t>
            </a:r>
            <a:r>
              <a:rPr lang="en-ID" sz="2600" dirty="0" err="1"/>
              <a:t>penting</a:t>
            </a:r>
            <a:r>
              <a:rPr lang="en-ID" sz="2600" dirty="0"/>
              <a:t> </a:t>
            </a:r>
            <a:r>
              <a:rPr lang="en-ID" sz="2600" dirty="0" err="1"/>
              <a:t>bagi</a:t>
            </a:r>
            <a:r>
              <a:rPr lang="en-ID" sz="2600" dirty="0"/>
              <a:t> </a:t>
            </a:r>
            <a:r>
              <a:rPr lang="en-ID" sz="2600" dirty="0" err="1"/>
              <a:t>seseorang</a:t>
            </a:r>
            <a:r>
              <a:rPr lang="en-ID" sz="2600" dirty="0"/>
              <a:t> </a:t>
            </a:r>
            <a:r>
              <a:rPr lang="en-ID" sz="2600" dirty="0" err="1"/>
              <a:t>jika</a:t>
            </a:r>
            <a:r>
              <a:rPr lang="en-ID" sz="2600" dirty="0"/>
              <a:t> </a:t>
            </a:r>
            <a:r>
              <a:rPr lang="en-ID" sz="2600" dirty="0" err="1"/>
              <a:t>ingin</a:t>
            </a:r>
            <a:r>
              <a:rPr lang="en-ID" sz="2600" dirty="0"/>
              <a:t> </a:t>
            </a:r>
            <a:r>
              <a:rPr lang="en-ID" sz="2600" dirty="0" err="1"/>
              <a:t>belajar</a:t>
            </a:r>
            <a:r>
              <a:rPr lang="en-ID" sz="2600" dirty="0"/>
              <a:t> </a:t>
            </a:r>
            <a:r>
              <a:rPr lang="en-ID" sz="2600" dirty="0" err="1"/>
              <a:t>algoritma</a:t>
            </a:r>
            <a:r>
              <a:rPr lang="en-ID" sz="2600" dirty="0"/>
              <a:t>, </a:t>
            </a:r>
            <a:r>
              <a:rPr lang="en-ID" sz="2600" dirty="0" err="1"/>
              <a:t>teknik-teknik</a:t>
            </a:r>
            <a:r>
              <a:rPr lang="en-ID" sz="2600" dirty="0"/>
              <a:t> </a:t>
            </a:r>
            <a:r>
              <a:rPr lang="en-ID" sz="2600" dirty="0" err="1"/>
              <a:t>pemrograman</a:t>
            </a:r>
            <a:r>
              <a:rPr lang="en-ID" sz="2600" dirty="0"/>
              <a:t> </a:t>
            </a:r>
            <a:r>
              <a:rPr lang="en-ID" sz="2600" dirty="0" err="1"/>
              <a:t>berstruktur</a:t>
            </a:r>
            <a:r>
              <a:rPr lang="en-ID" sz="2600" dirty="0"/>
              <a:t>, </a:t>
            </a:r>
            <a:r>
              <a:rPr lang="en-ID" sz="2600" dirty="0" err="1"/>
              <a:t>dan</a:t>
            </a:r>
            <a:r>
              <a:rPr lang="en-ID" sz="2600" dirty="0"/>
              <a:t> </a:t>
            </a:r>
            <a:r>
              <a:rPr lang="en-ID" sz="2600" dirty="0" err="1"/>
              <a:t>teknik</a:t>
            </a:r>
            <a:r>
              <a:rPr lang="en-ID" sz="2600" dirty="0"/>
              <a:t> </a:t>
            </a:r>
            <a:r>
              <a:rPr lang="en-ID" sz="2600" dirty="0" err="1"/>
              <a:t>pemrograman</a:t>
            </a:r>
            <a:r>
              <a:rPr lang="en-ID" sz="2600" dirty="0"/>
              <a:t> </a:t>
            </a:r>
            <a:r>
              <a:rPr lang="en-ID" sz="2600" dirty="0" err="1"/>
              <a:t>berorientasi</a:t>
            </a:r>
            <a:r>
              <a:rPr lang="en-ID" sz="2600" dirty="0"/>
              <a:t> </a:t>
            </a:r>
            <a:r>
              <a:rPr lang="en-ID" sz="2600" dirty="0" err="1"/>
              <a:t>obyek</a:t>
            </a:r>
            <a:r>
              <a:rPr lang="en-ID" sz="2600" dirty="0"/>
              <a:t> yang </a:t>
            </a:r>
            <a:r>
              <a:rPr lang="en-ID" sz="2600" dirty="0" err="1"/>
              <a:t>dalam</a:t>
            </a:r>
            <a:r>
              <a:rPr lang="en-ID" sz="2600" dirty="0"/>
              <a:t> </a:t>
            </a:r>
            <a:r>
              <a:rPr lang="en-ID" sz="2600" dirty="0" err="1"/>
              <a:t>penulisan</a:t>
            </a:r>
            <a:r>
              <a:rPr lang="en-ID" sz="2600" dirty="0"/>
              <a:t> </a:t>
            </a:r>
            <a:r>
              <a:rPr lang="en-ID" sz="2600" dirty="0" err="1"/>
              <a:t>programnya</a:t>
            </a:r>
            <a:r>
              <a:rPr lang="en-ID" sz="2600" dirty="0"/>
              <a:t> </a:t>
            </a:r>
            <a:r>
              <a:rPr lang="en-ID" sz="2600" dirty="0" err="1"/>
              <a:t>sangat</a:t>
            </a:r>
            <a:r>
              <a:rPr lang="en-ID" sz="2600" dirty="0"/>
              <a:t> </a:t>
            </a:r>
            <a:r>
              <a:rPr lang="en-ID" sz="2600" dirty="0" err="1"/>
              <a:t>erat</a:t>
            </a:r>
            <a:r>
              <a:rPr lang="en-ID" sz="2600" dirty="0"/>
              <a:t> </a:t>
            </a:r>
            <a:r>
              <a:rPr lang="en-ID" sz="2600" dirty="0" err="1"/>
              <a:t>kaitannya</a:t>
            </a:r>
            <a:r>
              <a:rPr lang="en-ID" sz="2600" dirty="0"/>
              <a:t> </a:t>
            </a:r>
            <a:r>
              <a:rPr lang="en-ID" sz="2600" dirty="0" err="1"/>
              <a:t>dengan</a:t>
            </a:r>
            <a:r>
              <a:rPr lang="en-ID" sz="2600" dirty="0"/>
              <a:t> </a:t>
            </a:r>
            <a:r>
              <a:rPr lang="en-ID" sz="2600" dirty="0" err="1"/>
              <a:t>logika</a:t>
            </a:r>
            <a:r>
              <a:rPr lang="en-ID" sz="2600" dirty="0"/>
              <a:t>.</a:t>
            </a:r>
          </a:p>
          <a:p>
            <a:pPr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4141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Logika</a:t>
            </a:r>
            <a:r>
              <a:rPr lang="en-US" altLang="en-US" b="1" dirty="0"/>
              <a:t> </a:t>
            </a:r>
            <a:r>
              <a:rPr lang="en-US" altLang="en-US" b="1" dirty="0" err="1"/>
              <a:t>Matematika</a:t>
            </a:r>
            <a:r>
              <a:rPr lang="en-US" altLang="en-US" b="1" dirty="0"/>
              <a:t> </a:t>
            </a:r>
            <a:r>
              <a:rPr lang="en-US" altLang="en-US" b="1" dirty="0" err="1"/>
              <a:t>Sebagai</a:t>
            </a:r>
            <a:r>
              <a:rPr lang="en-US" altLang="en-US" b="1" dirty="0"/>
              <a:t> MK </a:t>
            </a:r>
            <a:r>
              <a:rPr lang="en-US" altLang="en-US" b="1" dirty="0" err="1"/>
              <a:t>Dasar</a:t>
            </a:r>
            <a:endParaRPr lang="en-US" alt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algn="just"/>
            <a:r>
              <a:rPr lang="id-ID" sz="2800" b="1" dirty="0"/>
              <a:t>Logika matematika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computer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id-ID" sz="2800" dirty="0"/>
              <a:t>logika </a:t>
            </a:r>
            <a:r>
              <a:rPr lang="en-US" sz="2800" dirty="0" err="1"/>
              <a:t>matematika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peranan</a:t>
            </a:r>
            <a:r>
              <a:rPr lang="en-US" sz="2800" dirty="0"/>
              <a:t> yang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Mata </a:t>
            </a:r>
            <a:r>
              <a:rPr lang="en-US" sz="2800" dirty="0" err="1"/>
              <a:t>kuliah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di </a:t>
            </a:r>
            <a:r>
              <a:rPr lang="id-ID" sz="2800" dirty="0"/>
              <a:t>Fakultas Ilmu Terapan</a:t>
            </a:r>
            <a:endParaRPr lang="en-ID" sz="2800" dirty="0"/>
          </a:p>
          <a:p>
            <a:pPr algn="just"/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Kuliah</a:t>
            </a:r>
            <a:r>
              <a:rPr lang="en-US" sz="2800" dirty="0"/>
              <a:t> </a:t>
            </a:r>
            <a:r>
              <a:rPr lang="id-ID" sz="2800" dirty="0"/>
              <a:t>Logika </a:t>
            </a:r>
            <a:r>
              <a:rPr lang="en-US" sz="2800" dirty="0" err="1"/>
              <a:t>Matematika</a:t>
            </a:r>
            <a:r>
              <a:rPr lang="en-US" sz="2800" dirty="0"/>
              <a:t> di</a:t>
            </a:r>
            <a:r>
              <a:rPr lang="id-ID" sz="2800" dirty="0"/>
              <a:t> Fakultas Ilmu Terapan Universitas </a:t>
            </a:r>
            <a:r>
              <a:rPr lang="en-US" sz="2800" dirty="0"/>
              <a:t>Telkom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materi</a:t>
            </a:r>
            <a:r>
              <a:rPr lang="en-US" sz="2800" dirty="0"/>
              <a:t> </a:t>
            </a:r>
            <a:r>
              <a:rPr lang="id-ID" sz="2800" dirty="0"/>
              <a:t>Logika Matematika</a:t>
            </a:r>
            <a:r>
              <a:rPr lang="en-US" sz="2800" dirty="0"/>
              <a:t> </a:t>
            </a:r>
            <a:r>
              <a:rPr lang="en-US" sz="2800" dirty="0" err="1"/>
              <a:t>diajarkan</a:t>
            </a:r>
            <a:r>
              <a:rPr lang="en-US" sz="2800" dirty="0"/>
              <a:t>, </a:t>
            </a:r>
            <a:r>
              <a:rPr lang="en-US" sz="2800" dirty="0" err="1"/>
              <a:t>materi</a:t>
            </a:r>
            <a:r>
              <a:rPr lang="en-US" sz="2800" dirty="0"/>
              <a:t> yang </a:t>
            </a:r>
            <a:r>
              <a:rPr lang="en-US" sz="2800" dirty="0" err="1"/>
              <a:t>diajarkan</a:t>
            </a:r>
            <a:r>
              <a:rPr lang="en-US" sz="2800" dirty="0"/>
              <a:t> </a:t>
            </a:r>
            <a:r>
              <a:rPr lang="en-US" sz="2800" dirty="0" err="1"/>
              <a:t>meliputi</a:t>
            </a:r>
            <a:r>
              <a:rPr lang="en-US" sz="2800" dirty="0"/>
              <a:t> </a:t>
            </a:r>
            <a:r>
              <a:rPr lang="en-US" sz="2800" dirty="0" err="1"/>
              <a:t>materi</a:t>
            </a:r>
            <a:r>
              <a:rPr lang="en-US" sz="2800" dirty="0"/>
              <a:t> </a:t>
            </a:r>
            <a:r>
              <a:rPr lang="en-US" sz="2800" dirty="0" err="1"/>
              <a:t>matematika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mempelajari</a:t>
            </a:r>
            <a:r>
              <a:rPr lang="en-US" sz="2800" dirty="0"/>
              <a:t> </a:t>
            </a:r>
            <a:r>
              <a:rPr lang="en-US" sz="2800" dirty="0" err="1"/>
              <a:t>materi-materi</a:t>
            </a:r>
            <a:r>
              <a:rPr lang="en-US" sz="2800" dirty="0"/>
              <a:t> </a:t>
            </a:r>
            <a:r>
              <a:rPr lang="en-US" sz="2800" dirty="0" err="1"/>
              <a:t>kuliah</a:t>
            </a:r>
            <a:r>
              <a:rPr lang="en-US" sz="2800" dirty="0"/>
              <a:t> </a:t>
            </a:r>
            <a:r>
              <a:rPr lang="en-US" sz="2800" dirty="0" err="1"/>
              <a:t>selanjutnya</a:t>
            </a:r>
            <a:r>
              <a:rPr lang="en-US" sz="2800" dirty="0"/>
              <a:t>.</a:t>
            </a:r>
          </a:p>
          <a:p>
            <a:pPr algn="just"/>
            <a:endParaRPr lang="en-US" sz="2800" dirty="0"/>
          </a:p>
          <a:p>
            <a:pPr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6418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9592" y="2132856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/>
              <a:t>Beberapa</a:t>
            </a:r>
            <a:r>
              <a:rPr lang="en-US" sz="4000" b="1" dirty="0"/>
              <a:t> </a:t>
            </a:r>
            <a:r>
              <a:rPr lang="en-US" sz="4000" b="1" dirty="0" err="1"/>
              <a:t>Contoh</a:t>
            </a:r>
            <a:r>
              <a:rPr lang="en-US" sz="4000" b="1" dirty="0"/>
              <a:t> </a:t>
            </a:r>
            <a:r>
              <a:rPr lang="id-ID" sz="4000" b="1" dirty="0"/>
              <a:t>logika</a:t>
            </a:r>
            <a:r>
              <a:rPr lang="en-US" sz="4000" b="1" dirty="0"/>
              <a:t> </a:t>
            </a:r>
            <a:r>
              <a:rPr lang="en-US" sz="4000" b="1" dirty="0" err="1"/>
              <a:t>Matematika</a:t>
            </a:r>
            <a:r>
              <a:rPr lang="en-US" sz="4000" b="1" dirty="0"/>
              <a:t> </a:t>
            </a:r>
            <a:r>
              <a:rPr lang="en-US" sz="4000" b="1" dirty="0" err="1"/>
              <a:t>dalam</a:t>
            </a:r>
            <a:r>
              <a:rPr lang="en-US" sz="4000" b="1" dirty="0"/>
              <a:t> </a:t>
            </a:r>
            <a:r>
              <a:rPr lang="en-US" sz="4000" b="1" dirty="0" err="1"/>
              <a:t>Komputer</a:t>
            </a:r>
            <a:r>
              <a:rPr lang="en-US" sz="4000" b="1" dirty="0"/>
              <a:t> </a:t>
            </a:r>
            <a:r>
              <a:rPr lang="en-US" sz="4000" b="1" dirty="0" err="1"/>
              <a:t>dan</a:t>
            </a:r>
            <a:r>
              <a:rPr lang="en-US" sz="4000" b="1" dirty="0"/>
              <a:t> </a:t>
            </a:r>
            <a:r>
              <a:rPr lang="en-US" sz="4000" b="1" dirty="0" err="1"/>
              <a:t>Informatika</a:t>
            </a:r>
            <a:endParaRPr lang="en-ID" sz="4000" b="1" dirty="0"/>
          </a:p>
        </p:txBody>
      </p:sp>
    </p:spTree>
    <p:extLst>
      <p:ext uri="{BB962C8B-B14F-4D97-AF65-F5344CB8AC3E}">
        <p14:creationId xmlns:p14="http://schemas.microsoft.com/office/powerpoint/2010/main" val="37527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Logika</a:t>
            </a:r>
            <a:r>
              <a:rPr lang="en-US" altLang="en-US" b="1" dirty="0"/>
              <a:t> </a:t>
            </a:r>
            <a:r>
              <a:rPr lang="en-US" altLang="en-US" b="1" dirty="0" err="1"/>
              <a:t>Matematika</a:t>
            </a:r>
            <a:r>
              <a:rPr lang="en-US" altLang="en-US" b="1" dirty="0"/>
              <a:t> </a:t>
            </a:r>
            <a:r>
              <a:rPr lang="en-US" altLang="en-US" b="1" dirty="0" err="1"/>
              <a:t>Sebagai</a:t>
            </a:r>
            <a:r>
              <a:rPr lang="en-US" altLang="en-US" b="1" dirty="0"/>
              <a:t> MK </a:t>
            </a:r>
            <a:r>
              <a:rPr lang="en-US" altLang="en-US" b="1" dirty="0" err="1"/>
              <a:t>Dasar</a:t>
            </a:r>
            <a:endParaRPr lang="en-US" alt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algn="just"/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yang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mendasar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matematika</a:t>
            </a:r>
            <a:r>
              <a:rPr lang="en-US" sz="2800" dirty="0"/>
              <a:t> </a:t>
            </a:r>
            <a:r>
              <a:rPr lang="en-US" sz="2800" dirty="0" err="1"/>
              <a:t>bahkan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dikatakan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nenek</a:t>
            </a:r>
            <a:r>
              <a:rPr lang="en-US" sz="2800" dirty="0"/>
              <a:t> </a:t>
            </a:r>
            <a:r>
              <a:rPr lang="en-US" sz="2800" dirty="0" err="1"/>
              <a:t>moyang</a:t>
            </a:r>
            <a:r>
              <a:rPr lang="en-US" sz="2800" dirty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.  </a:t>
            </a:r>
            <a:r>
              <a:rPr lang="en-US" sz="2800" dirty="0" err="1"/>
              <a:t>Khusunya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, </a:t>
            </a:r>
            <a:r>
              <a:rPr lang="en-US" sz="2800" dirty="0" err="1"/>
              <a:t>salah</a:t>
            </a:r>
            <a:r>
              <a:rPr lang="en-US" sz="2800" dirty="0"/>
              <a:t> </a:t>
            </a:r>
            <a:r>
              <a:rPr lang="en-US" sz="2800" dirty="0" err="1"/>
              <a:t>satunya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penerapannya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Data Base  Management System (DBMS) </a:t>
            </a:r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dirty="0" err="1"/>
              <a:t>sederhana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sebagaimana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</a:p>
          <a:p>
            <a:pPr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3852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3824"/>
            <a:ext cx="7963268" cy="1371744"/>
          </a:xfrm>
        </p:spPr>
        <p:txBody>
          <a:bodyPr>
            <a:normAutofit fontScale="90000"/>
          </a:bodyPr>
          <a:lstStyle/>
          <a:p>
            <a:r>
              <a:rPr lang="en-US" dirty="0"/>
              <a:t>Ada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data </a:t>
            </a:r>
            <a:r>
              <a:rPr lang="en-US" dirty="0" err="1"/>
              <a:t>yaitu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581611"/>
              </p:ext>
            </p:extLst>
          </p:nvPr>
        </p:nvGraphicFramePr>
        <p:xfrm>
          <a:off x="755576" y="1790225"/>
          <a:ext cx="7416823" cy="2114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6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09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61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nik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400" kern="1200">
                          <a:effectLst/>
                        </a:rPr>
                        <a:t>nama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alamat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kota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400" kern="1200">
                          <a:effectLst/>
                        </a:rPr>
                        <a:t>Jenis_kelamin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25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101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102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103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104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105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106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107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Ari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Agus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Nia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Iman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Wina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Feri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Yayat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Jl. Batu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Jl. Tangerang no.2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Jl. Nyasar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Jl. Sesat No. 601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Jl. Anggun No. 3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Jl. Alamat Palsu No. 5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Jl. Besar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Jakarta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Bandung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Bogor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Jakarta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Bogor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Bandung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jakarta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Pria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Pria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Wanita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Pria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Wanita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Pria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pria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6509" y="1345267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Himpunan</a:t>
            </a:r>
            <a:r>
              <a:rPr lang="en-US" dirty="0"/>
              <a:t> data </a:t>
            </a:r>
            <a:r>
              <a:rPr lang="en-US" dirty="0" err="1"/>
              <a:t>karyawan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058339"/>
              </p:ext>
            </p:extLst>
          </p:nvPr>
        </p:nvGraphicFramePr>
        <p:xfrm>
          <a:off x="780728" y="4561878"/>
          <a:ext cx="7247656" cy="1675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2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6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19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nik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Gaji pokok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T</a:t>
                      </a:r>
                      <a:r>
                        <a:rPr lang="id-ID" sz="1400" kern="1200">
                          <a:effectLst/>
                        </a:rPr>
                        <a:t>unjangan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beban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Totalgaji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34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101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102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103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104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105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1100000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1600000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1500000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750000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1000000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200000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150000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200000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100000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200000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100000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100000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100000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50000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100000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1200000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1650000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1600000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800000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1100000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560" y="3974889"/>
            <a:ext cx="2775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Dan </a:t>
            </a:r>
            <a:r>
              <a:rPr lang="en-US" dirty="0" err="1"/>
              <a:t>himpunan</a:t>
            </a:r>
            <a:r>
              <a:rPr lang="en-US" dirty="0"/>
              <a:t> Data </a:t>
            </a:r>
            <a:r>
              <a:rPr lang="en-US" dirty="0" err="1"/>
              <a:t>Gaji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8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08720"/>
            <a:ext cx="7992888" cy="3508977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data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digabung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query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lvl="0"/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penggabungan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memperlihatkan</a:t>
            </a:r>
            <a:r>
              <a:rPr lang="en-US" dirty="0"/>
              <a:t> NIK,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total </a:t>
            </a:r>
            <a:r>
              <a:rPr lang="en-US" dirty="0" err="1"/>
              <a:t>gaji</a:t>
            </a:r>
            <a:endParaRPr lang="en-US" dirty="0"/>
          </a:p>
          <a:p>
            <a:pPr marL="68580" indent="0">
              <a:buNone/>
            </a:pPr>
            <a:r>
              <a:rPr lang="en-US" i="1" dirty="0"/>
              <a:t>Query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endParaRPr lang="en-US" dirty="0"/>
          </a:p>
          <a:p>
            <a:pPr marL="68580" indent="0">
              <a:buNone/>
            </a:pPr>
            <a:r>
              <a:rPr lang="id-ID" dirty="0">
                <a:solidFill>
                  <a:srgbClr val="FF0000"/>
                </a:solidFill>
              </a:rPr>
              <a:t>SELECT karyawan.nik, karyawan.nama, gaji.total_gaji</a:t>
            </a:r>
            <a:endParaRPr lang="en-US" dirty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id-ID" dirty="0">
                <a:solidFill>
                  <a:srgbClr val="FF0000"/>
                </a:solidFill>
              </a:rPr>
              <a:t>FROM Karyawan, gaji</a:t>
            </a:r>
            <a:endParaRPr lang="en-US" dirty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id-ID" dirty="0">
                <a:solidFill>
                  <a:srgbClr val="FF0000"/>
                </a:solidFill>
              </a:rPr>
              <a:t>WHERE karyawan.nik = gaji.nik;</a:t>
            </a:r>
            <a:endParaRPr lang="en-US" dirty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35577"/>
              </p:ext>
            </p:extLst>
          </p:nvPr>
        </p:nvGraphicFramePr>
        <p:xfrm>
          <a:off x="899592" y="4293096"/>
          <a:ext cx="5544616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2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98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nik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Nama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Total</a:t>
                      </a:r>
                      <a:r>
                        <a:rPr lang="en-US" sz="1400" kern="1200">
                          <a:effectLst/>
                        </a:rPr>
                        <a:t>_</a:t>
                      </a:r>
                      <a:r>
                        <a:rPr lang="id-ID" sz="1400" kern="1200">
                          <a:effectLst/>
                        </a:rPr>
                        <a:t>gaji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83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101</a:t>
                      </a:r>
                      <a:endParaRPr lang="en-US" sz="14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102</a:t>
                      </a:r>
                      <a:endParaRPr lang="en-US" sz="14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103</a:t>
                      </a:r>
                      <a:endParaRPr lang="en-US" sz="14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104</a:t>
                      </a:r>
                      <a:endParaRPr lang="en-US" sz="14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>
                          <a:effectLst/>
                        </a:rPr>
                        <a:t>105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Ari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Agus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Nia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Iman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Wina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1200000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1650000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1600000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800000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200" dirty="0">
                          <a:effectLst/>
                        </a:rPr>
                        <a:t>1100000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39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/>
              <a:t>Pembuatan</a:t>
            </a:r>
            <a:r>
              <a:rPr lang="en-US" b="1" dirty="0"/>
              <a:t> PLC</a:t>
            </a:r>
            <a:endParaRPr lang="en-US" alt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algn="just"/>
            <a:r>
              <a:rPr lang="en-ID" sz="2800" dirty="0" err="1"/>
              <a:t>Logika</a:t>
            </a:r>
            <a:r>
              <a:rPr lang="en-ID" sz="2800" dirty="0"/>
              <a:t> </a:t>
            </a:r>
            <a:r>
              <a:rPr lang="en-ID" sz="2800" dirty="0" err="1"/>
              <a:t>Metematika</a:t>
            </a:r>
            <a:r>
              <a:rPr lang="en-ID" sz="2800" dirty="0"/>
              <a:t> </a:t>
            </a:r>
            <a:r>
              <a:rPr lang="en-ID" sz="2800" dirty="0" err="1"/>
              <a:t>memiliki</a:t>
            </a:r>
            <a:r>
              <a:rPr lang="en-ID" sz="2800" dirty="0"/>
              <a:t> </a:t>
            </a:r>
            <a:r>
              <a:rPr lang="en-ID" sz="2800" dirty="0" err="1"/>
              <a:t>peran</a:t>
            </a:r>
            <a:r>
              <a:rPr lang="en-ID" sz="2800" dirty="0"/>
              <a:t> </a:t>
            </a:r>
            <a:r>
              <a:rPr lang="en-ID" sz="2800" dirty="0" err="1"/>
              <a:t>penting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bidang</a:t>
            </a:r>
            <a:r>
              <a:rPr lang="en-ID" sz="2800" dirty="0"/>
              <a:t> </a:t>
            </a:r>
            <a:r>
              <a:rPr lang="en-ID" sz="2800" dirty="0" err="1"/>
              <a:t>elektronika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computer </a:t>
            </a:r>
            <a:r>
              <a:rPr lang="en-ID" sz="2800" dirty="0" err="1"/>
              <a:t>semisal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pembuatan</a:t>
            </a:r>
            <a:r>
              <a:rPr lang="en-ID" sz="2800" dirty="0"/>
              <a:t> PLC (Programmable Logic Controller) yang </a:t>
            </a:r>
            <a:r>
              <a:rPr lang="en-ID" sz="2800" dirty="0" err="1"/>
              <a:t>merupakan</a:t>
            </a:r>
            <a:r>
              <a:rPr lang="en-ID" sz="2800" dirty="0"/>
              <a:t> </a:t>
            </a:r>
            <a:r>
              <a:rPr lang="en-ID" sz="2800" dirty="0" err="1"/>
              <a:t>suatu</a:t>
            </a:r>
            <a:r>
              <a:rPr lang="en-ID" sz="2800" dirty="0"/>
              <a:t> unit </a:t>
            </a:r>
            <a:r>
              <a:rPr lang="en-ID" sz="2800" dirty="0" err="1"/>
              <a:t>khusus</a:t>
            </a:r>
            <a:r>
              <a:rPr lang="en-ID" sz="2800" dirty="0"/>
              <a:t> </a:t>
            </a:r>
            <a:r>
              <a:rPr lang="en-ID" sz="2800" dirty="0" err="1"/>
              <a:t>dibuat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pengontrol</a:t>
            </a:r>
            <a:r>
              <a:rPr lang="en-ID" sz="2800" dirty="0"/>
              <a:t> </a:t>
            </a:r>
            <a:r>
              <a:rPr lang="en-ID" sz="2800" dirty="0" err="1"/>
              <a:t>berbasis</a:t>
            </a:r>
            <a:r>
              <a:rPr lang="en-ID" sz="2800" dirty="0"/>
              <a:t> </a:t>
            </a:r>
            <a:r>
              <a:rPr lang="en-ID" sz="2800" dirty="0" err="1"/>
              <a:t>mikroprosesor</a:t>
            </a:r>
            <a:r>
              <a:rPr lang="en-ID" sz="2800" dirty="0"/>
              <a:t> yang </a:t>
            </a:r>
            <a:r>
              <a:rPr lang="en-ID" sz="2800" dirty="0" err="1"/>
              <a:t>memanfaatkan</a:t>
            </a:r>
            <a:r>
              <a:rPr lang="en-ID" sz="2800" dirty="0"/>
              <a:t> </a:t>
            </a:r>
            <a:r>
              <a:rPr lang="en-ID" sz="2800" dirty="0" err="1"/>
              <a:t>memori</a:t>
            </a:r>
            <a:r>
              <a:rPr lang="en-ID" sz="2800" dirty="0"/>
              <a:t> yang </a:t>
            </a:r>
            <a:r>
              <a:rPr lang="en-ID" sz="2800" dirty="0" err="1"/>
              <a:t>dapat</a:t>
            </a:r>
            <a:r>
              <a:rPr lang="en-ID" sz="2800" dirty="0"/>
              <a:t> </a:t>
            </a:r>
            <a:r>
              <a:rPr lang="en-ID" sz="2800" dirty="0" err="1"/>
              <a:t>diprogram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menyimpan</a:t>
            </a:r>
            <a:r>
              <a:rPr lang="en-ID" sz="2800" dirty="0"/>
              <a:t> </a:t>
            </a:r>
            <a:r>
              <a:rPr lang="en-ID" sz="2800" dirty="0" err="1"/>
              <a:t>instruksi</a:t>
            </a:r>
            <a:r>
              <a:rPr lang="en-ID" sz="2800" dirty="0"/>
              <a:t> – </a:t>
            </a:r>
            <a:r>
              <a:rPr lang="en-ID" sz="2800" dirty="0" err="1"/>
              <a:t>instruksi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mengimplementasikan</a:t>
            </a:r>
            <a:r>
              <a:rPr lang="en-ID" sz="2800" dirty="0"/>
              <a:t> </a:t>
            </a:r>
            <a:r>
              <a:rPr lang="en-ID" sz="2800" dirty="0" err="1"/>
              <a:t>fungsi</a:t>
            </a:r>
            <a:r>
              <a:rPr lang="en-ID" sz="2800" dirty="0"/>
              <a:t>–</a:t>
            </a:r>
            <a:r>
              <a:rPr lang="en-ID" sz="2800" dirty="0" err="1"/>
              <a:t>fungsi</a:t>
            </a:r>
            <a:r>
              <a:rPr lang="en-ID" sz="2800" dirty="0"/>
              <a:t> </a:t>
            </a:r>
            <a:r>
              <a:rPr lang="en-ID" sz="2800" dirty="0" err="1"/>
              <a:t>semisal</a:t>
            </a:r>
            <a:r>
              <a:rPr lang="en-ID" sz="2800" dirty="0"/>
              <a:t> </a:t>
            </a:r>
            <a:r>
              <a:rPr lang="en-ID" sz="2800" dirty="0" err="1"/>
              <a:t>logika</a:t>
            </a:r>
            <a:r>
              <a:rPr lang="en-ID" sz="2800" dirty="0"/>
              <a:t>, sequencing, </a:t>
            </a:r>
            <a:r>
              <a:rPr lang="en-ID" sz="2800" dirty="0" err="1"/>
              <a:t>pewaktu</a:t>
            </a:r>
            <a:r>
              <a:rPr lang="en-ID" sz="2800" dirty="0"/>
              <a:t> (Timing), </a:t>
            </a:r>
            <a:r>
              <a:rPr lang="en-ID" sz="2800" dirty="0" err="1"/>
              <a:t>pencacahan</a:t>
            </a:r>
            <a:r>
              <a:rPr lang="en-ID" sz="2800" dirty="0"/>
              <a:t> (counting)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aritmatika</a:t>
            </a:r>
            <a:r>
              <a:rPr lang="en-ID" sz="2800" dirty="0"/>
              <a:t> </a:t>
            </a:r>
            <a:r>
              <a:rPr lang="en-ID" sz="2800" dirty="0" err="1"/>
              <a:t>guna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mengontrol</a:t>
            </a:r>
            <a:r>
              <a:rPr lang="en-ID" sz="2800" dirty="0"/>
              <a:t> </a:t>
            </a:r>
            <a:r>
              <a:rPr lang="en-ID" sz="2800" dirty="0" err="1"/>
              <a:t>mesin</a:t>
            </a:r>
            <a:r>
              <a:rPr lang="en-ID" sz="2800" dirty="0"/>
              <a:t> – </a:t>
            </a:r>
            <a:r>
              <a:rPr lang="en-ID" sz="2800" dirty="0" err="1"/>
              <a:t>mesin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industri</a:t>
            </a:r>
            <a:endParaRPr lang="en-ID" sz="2800" dirty="0"/>
          </a:p>
          <a:p>
            <a:pPr algn="just" eaLnBrk="1" hangingPunct="1"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396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Gerbang</a:t>
            </a:r>
            <a:r>
              <a:rPr lang="en-US" b="1" dirty="0"/>
              <a:t> </a:t>
            </a:r>
            <a:r>
              <a:rPr lang="en-US" b="1" dirty="0" err="1"/>
              <a:t>Logika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D" dirty="0" err="1"/>
              <a:t>Penerapan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digital yang </a:t>
            </a:r>
            <a:r>
              <a:rPr lang="en-ID" dirty="0" err="1"/>
              <a:t>didasari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logika</a:t>
            </a:r>
            <a:r>
              <a:rPr lang="en-ID" dirty="0"/>
              <a:t> </a:t>
            </a:r>
            <a:r>
              <a:rPr lang="en-ID" dirty="0" err="1"/>
              <a:t>matematika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gerbang</a:t>
            </a:r>
            <a:r>
              <a:rPr lang="en-ID" dirty="0"/>
              <a:t> </a:t>
            </a:r>
            <a:r>
              <a:rPr lang="en-ID" dirty="0" err="1"/>
              <a:t>logika</a:t>
            </a:r>
            <a:r>
              <a:rPr lang="en-ID" dirty="0"/>
              <a:t> (logic gates)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arsitektur</a:t>
            </a:r>
            <a:r>
              <a:rPr lang="en-ID" dirty="0"/>
              <a:t> </a:t>
            </a:r>
            <a:r>
              <a:rPr lang="en-ID" dirty="0" err="1"/>
              <a:t>komputer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inti </a:t>
            </a:r>
            <a:r>
              <a:rPr lang="en-ID" dirty="0" err="1"/>
              <a:t>mikroprosesor</a:t>
            </a:r>
            <a:r>
              <a:rPr lang="en-ID" dirty="0"/>
              <a:t>, </a:t>
            </a:r>
            <a:r>
              <a:rPr lang="en-ID" dirty="0" err="1"/>
              <a:t>otak</a:t>
            </a:r>
            <a:r>
              <a:rPr lang="en-ID" dirty="0"/>
              <a:t> </a:t>
            </a:r>
            <a:r>
              <a:rPr lang="en-ID" dirty="0" err="1"/>
              <a:t>komputer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central processing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12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7755</TotalTime>
  <Words>716</Words>
  <Application>Microsoft Office PowerPoint</Application>
  <PresentationFormat>On-screen Show (4:3)</PresentationFormat>
  <Paragraphs>134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Diseño predeterminado</vt:lpstr>
      <vt:lpstr>Visio</vt:lpstr>
      <vt:lpstr>PowerPoint Presentation</vt:lpstr>
      <vt:lpstr>Mengapa Belajar Logika Matematika</vt:lpstr>
      <vt:lpstr>Logika Matematika Sebagai MK Dasar</vt:lpstr>
      <vt:lpstr>PowerPoint Presentation</vt:lpstr>
      <vt:lpstr>Logika Matematika Sebagai MK Dasar</vt:lpstr>
      <vt:lpstr>Ada Dua kelompok data yaitu  </vt:lpstr>
      <vt:lpstr>PowerPoint Presentation</vt:lpstr>
      <vt:lpstr>Pembuatan PLC</vt:lpstr>
      <vt:lpstr>Gerbang Logika</vt:lpstr>
      <vt:lpstr>PowerPoint Presentation</vt:lpstr>
      <vt:lpstr>Impelementasi Fungsi Modulo Dalam Kriptografi</vt:lpstr>
      <vt:lpstr>Impelementasi Fungsi Modulo Dalam Kriptografi</vt:lpstr>
      <vt:lpstr>Impelementasi Short Path Pada Router</vt:lpstr>
      <vt:lpstr>Impelementasi Pohon Biner Dalam Kompresi Data</vt:lpstr>
      <vt:lpstr>Impelementasi Pohon Biner Dalam Kompresi Data</vt:lpstr>
      <vt:lpstr>Question??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HERU NUGROHO</cp:lastModifiedBy>
  <cp:revision>825</cp:revision>
  <dcterms:created xsi:type="dcterms:W3CDTF">2010-05-23T14:28:12Z</dcterms:created>
  <dcterms:modified xsi:type="dcterms:W3CDTF">2016-08-22T03:56:02Z</dcterms:modified>
</cp:coreProperties>
</file>