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257" r:id="rId6"/>
    <p:sldId id="269" r:id="rId7"/>
    <p:sldId id="271" r:id="rId8"/>
    <p:sldId id="272" r:id="rId9"/>
    <p:sldId id="273" r:id="rId10"/>
    <p:sldId id="275" r:id="rId11"/>
    <p:sldId id="274" r:id="rId12"/>
    <p:sldId id="276" r:id="rId13"/>
    <p:sldId id="277" r:id="rId14"/>
    <p:sldId id="278" r:id="rId15"/>
    <p:sldId id="279" r:id="rId16"/>
    <p:sldId id="28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67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10/3/2016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10/3/2016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10/3/2016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10/3/2016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10/3/2016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10/3/2016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10/3/2016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10/3/2016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10/3/2016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10/3/2016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10/3/2016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10/3/2016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10/3/2016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anungnp@tass.telkomuniversity.ac.i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works.com/download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/>
          <a:lstStyle/>
          <a:p>
            <a:r>
              <a:rPr lang="en-US" dirty="0" err="1"/>
              <a:t>Pengantar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pengenalan</a:t>
            </a:r>
            <a:r>
              <a:rPr lang="en-US" dirty="0"/>
              <a:t> </a:t>
            </a:r>
            <a:r>
              <a:rPr lang="en-US" dirty="0" err="1"/>
              <a:t>bpmn</a:t>
            </a:r>
            <a:r>
              <a:rPr lang="en-US" dirty="0"/>
              <a:t> (Eps. 1)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Hanung </a:t>
            </a:r>
            <a:r>
              <a:rPr lang="en-US" b="1" dirty="0" err="1"/>
              <a:t>Nindito</a:t>
            </a:r>
            <a:r>
              <a:rPr lang="en-US" b="1" dirty="0"/>
              <a:t> Prasetyo, </a:t>
            </a:r>
            <a:r>
              <a:rPr lang="en-US" b="1" dirty="0" err="1"/>
              <a:t>S.Si</a:t>
            </a:r>
            <a:r>
              <a:rPr lang="en-US" b="1" dirty="0"/>
              <a:t>., M.T.</a:t>
            </a:r>
            <a:r>
              <a:rPr lang="id-ID" b="1" dirty="0"/>
              <a:t> and</a:t>
            </a:r>
            <a:r>
              <a:rPr lang="en-US" b="1" dirty="0"/>
              <a:t> Team</a:t>
            </a:r>
            <a:endParaRPr lang="id-ID" b="1" dirty="0"/>
          </a:p>
          <a:p>
            <a:endParaRPr lang="id-ID" dirty="0"/>
          </a:p>
          <a:p>
            <a:r>
              <a:rPr lang="id-ID" dirty="0"/>
              <a:t>Email : </a:t>
            </a:r>
            <a:r>
              <a:rPr lang="id-ID" dirty="0">
                <a:hlinkClick r:id="rId3"/>
              </a:rPr>
              <a:t>Hanungnp@tass.telkomuniversity.ac.id</a:t>
            </a:r>
            <a:r>
              <a:rPr lang="id-ID" dirty="0"/>
              <a:t> </a:t>
            </a:r>
            <a:endParaRPr lang="en-US" dirty="0"/>
          </a:p>
        </p:txBody>
      </p:sp>
      <p:pic>
        <p:nvPicPr>
          <p:cNvPr id="4" name="Picture Placeholder 3" descr="Open book on table, blurred shelves of books in background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503" y="91679"/>
            <a:ext cx="985727" cy="13159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4900" y="6265889"/>
            <a:ext cx="7858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Hanya digunakan di lingkungan Fakultas Ilmu Terapan Universitas Telkom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29984" y="1407675"/>
            <a:ext cx="33201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</a:t>
            </a:r>
            <a:r>
              <a:rPr lang="id-ID" b="1" dirty="0">
                <a:solidFill>
                  <a:schemeClr val="bg1"/>
                </a:solidFill>
              </a:rPr>
              <a:t>MH1D3</a:t>
            </a:r>
            <a:r>
              <a:rPr lang="en-US" b="1" dirty="0">
                <a:solidFill>
                  <a:schemeClr val="bg1"/>
                </a:solidFill>
              </a:rPr>
              <a:t>-</a:t>
            </a:r>
            <a:r>
              <a:rPr lang="id-ID" b="1" dirty="0">
                <a:solidFill>
                  <a:schemeClr val="bg1"/>
                </a:solidFill>
              </a:rPr>
              <a:t>Proses Bisnis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Semester </a:t>
            </a:r>
            <a:r>
              <a:rPr lang="en-US" b="1" dirty="0" err="1">
                <a:solidFill>
                  <a:schemeClr val="bg1"/>
                </a:solidFill>
              </a:rPr>
              <a:t>Ganjil</a:t>
            </a:r>
            <a:r>
              <a:rPr lang="en-US" b="1" dirty="0">
                <a:solidFill>
                  <a:schemeClr val="bg1"/>
                </a:solidFill>
              </a:rPr>
              <a:t> 201</a:t>
            </a:r>
            <a:r>
              <a:rPr lang="id-ID" b="1" dirty="0">
                <a:solidFill>
                  <a:schemeClr val="bg1"/>
                </a:solidFill>
              </a:rPr>
              <a:t>6</a:t>
            </a:r>
            <a:r>
              <a:rPr lang="en-US" b="1" dirty="0">
                <a:solidFill>
                  <a:schemeClr val="bg1"/>
                </a:solidFill>
              </a:rPr>
              <a:t> - 201</a:t>
            </a:r>
            <a:r>
              <a:rPr lang="id-ID" b="1" dirty="0">
                <a:solidFill>
                  <a:schemeClr val="bg1"/>
                </a:solidFill>
              </a:rPr>
              <a:t>7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Object - Event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Event : </a:t>
            </a:r>
            <a:r>
              <a:rPr lang="en-US" dirty="0" err="1"/>
              <a:t>sesuatu</a:t>
            </a:r>
            <a:r>
              <a:rPr lang="en-US" dirty="0"/>
              <a:t> yang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</a:t>
            </a:r>
            <a:r>
              <a:rPr lang="en-US" dirty="0" err="1"/>
              <a:t>rangkaian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proses </a:t>
            </a:r>
            <a:r>
              <a:rPr lang="en-US" dirty="0" err="1"/>
              <a:t>bisnis</a:t>
            </a:r>
            <a:r>
              <a:rPr lang="en-US" dirty="0"/>
              <a:t>. Event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mempengaruhi</a:t>
            </a:r>
            <a:r>
              <a:rPr lang="en-US" dirty="0"/>
              <a:t> </a:t>
            </a:r>
            <a:r>
              <a:rPr lang="en-US" dirty="0" err="1"/>
              <a:t>alur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proses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tindakan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.</a:t>
            </a:r>
          </a:p>
          <a:p>
            <a:r>
              <a:rPr lang="en-US" dirty="0" err="1"/>
              <a:t>Digambarkan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lingkaran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sesuatu</a:t>
            </a:r>
            <a:r>
              <a:rPr lang="en-US" dirty="0"/>
              <a:t> yang “</a:t>
            </a:r>
            <a:r>
              <a:rPr lang="en-US" dirty="0" err="1"/>
              <a:t>terjadi</a:t>
            </a:r>
            <a:r>
              <a:rPr lang="en-US" dirty="0"/>
              <a:t>” </a:t>
            </a:r>
            <a:r>
              <a:rPr lang="en-US" dirty="0" err="1"/>
              <a:t>selama</a:t>
            </a:r>
            <a:r>
              <a:rPr lang="en-US" dirty="0"/>
              <a:t> </a:t>
            </a:r>
            <a:r>
              <a:rPr lang="en-US" dirty="0" err="1"/>
              <a:t>berlangsungnya</a:t>
            </a:r>
            <a:r>
              <a:rPr lang="en-US" dirty="0"/>
              <a:t> proses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memungkinkan</a:t>
            </a:r>
            <a:r>
              <a:rPr lang="en-US" dirty="0"/>
              <a:t> </a:t>
            </a:r>
            <a:r>
              <a:rPr lang="en-US" dirty="0" err="1"/>
              <a:t>pembedaan</a:t>
            </a:r>
            <a:r>
              <a:rPr lang="en-US" dirty="0"/>
              <a:t> trigger </a:t>
            </a:r>
            <a:r>
              <a:rPr lang="en-US" dirty="0" err="1"/>
              <a:t>dan</a:t>
            </a:r>
            <a:r>
              <a:rPr lang="en-US" dirty="0"/>
              <a:t> result yang </a:t>
            </a:r>
            <a:r>
              <a:rPr lang="en-US" dirty="0" err="1"/>
              <a:t>berbeda</a:t>
            </a:r>
            <a:endParaRPr lang="en-US" dirty="0"/>
          </a:p>
          <a:p>
            <a:r>
              <a:rPr lang="en-US" dirty="0" err="1"/>
              <a:t>Terdapat</a:t>
            </a:r>
            <a:r>
              <a:rPr lang="en-US" dirty="0"/>
              <a:t> 3 </a:t>
            </a:r>
            <a:r>
              <a:rPr lang="en-US" dirty="0" err="1"/>
              <a:t>tipe</a:t>
            </a:r>
            <a:r>
              <a:rPr lang="en-US" dirty="0"/>
              <a:t> event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proses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berjalan</a:t>
            </a:r>
            <a:r>
              <a:rPr lang="en-US" dirty="0"/>
              <a:t> 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Start event, </a:t>
            </a:r>
            <a:r>
              <a:rPr lang="en-US" dirty="0" err="1"/>
              <a:t>Mengindikasikan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mulai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proses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Intermediate event, </a:t>
            </a:r>
            <a:r>
              <a:rPr lang="en-US" dirty="0" err="1"/>
              <a:t>terletak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start </a:t>
            </a:r>
            <a:r>
              <a:rPr lang="en-US" dirty="0" err="1"/>
              <a:t>dan</a:t>
            </a:r>
            <a:r>
              <a:rPr lang="en-US" dirty="0"/>
              <a:t> end event. </a:t>
            </a:r>
            <a:r>
              <a:rPr lang="en-US" dirty="0" err="1"/>
              <a:t>Simbol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mempengaruhi</a:t>
            </a:r>
            <a:r>
              <a:rPr lang="en-US" dirty="0"/>
              <a:t> </a:t>
            </a:r>
            <a:r>
              <a:rPr lang="en-US" dirty="0" err="1"/>
              <a:t>alur</a:t>
            </a:r>
            <a:r>
              <a:rPr lang="en-US" dirty="0"/>
              <a:t> proses,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memulai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menghentikan</a:t>
            </a:r>
            <a:r>
              <a:rPr lang="en-US" dirty="0"/>
              <a:t> proses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End event, </a:t>
            </a:r>
            <a:r>
              <a:rPr lang="en-US" dirty="0" err="1"/>
              <a:t>mengindikasikan</a:t>
            </a:r>
            <a:r>
              <a:rPr lang="en-US" dirty="0"/>
              <a:t> </a:t>
            </a:r>
            <a:r>
              <a:rPr lang="en-US" dirty="0" err="1"/>
              <a:t>akhir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proses</a:t>
            </a:r>
          </a:p>
          <a:p>
            <a:pPr marL="800100" lvl="1" indent="-342900">
              <a:buFont typeface="+mj-lt"/>
              <a:buAutoNum type="arabicPeriod"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7457" y="5447838"/>
            <a:ext cx="2409575" cy="85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24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Object –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Activities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mewakili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makna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kehidupan</a:t>
            </a:r>
            <a:r>
              <a:rPr lang="en-US" dirty="0"/>
              <a:t> </a:t>
            </a:r>
            <a:r>
              <a:rPr lang="en-US" dirty="0" err="1"/>
              <a:t>sehari-hari</a:t>
            </a:r>
            <a:r>
              <a:rPr lang="en-US" dirty="0"/>
              <a:t>. </a:t>
            </a:r>
            <a:r>
              <a:rPr lang="en-US" dirty="0" err="1"/>
              <a:t>Aktivitas</a:t>
            </a:r>
            <a:r>
              <a:rPr lang="en-US" dirty="0"/>
              <a:t> </a:t>
            </a:r>
            <a:r>
              <a:rPr lang="en-US" dirty="0" err="1"/>
              <a:t>dianggap</a:t>
            </a:r>
            <a:r>
              <a:rPr lang="en-US" dirty="0"/>
              <a:t> </a:t>
            </a:r>
            <a:r>
              <a:rPr lang="en-US" dirty="0" err="1"/>
              <a:t>mencakup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diselesaikan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5 </a:t>
            </a:r>
            <a:r>
              <a:rPr lang="en-US" dirty="0" err="1"/>
              <a:t>menit</a:t>
            </a:r>
            <a:r>
              <a:rPr lang="en-US" dirty="0"/>
              <a:t>,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minggu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.</a:t>
            </a:r>
          </a:p>
          <a:p>
            <a:r>
              <a:rPr lang="en-US" dirty="0" err="1"/>
              <a:t>Sebuah</a:t>
            </a:r>
            <a:r>
              <a:rPr lang="en-US" dirty="0"/>
              <a:t> activity </a:t>
            </a:r>
            <a:r>
              <a:rPr lang="en-US" dirty="0" err="1"/>
              <a:t>ditunjukkan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persegi</a:t>
            </a:r>
            <a:r>
              <a:rPr lang="en-US" dirty="0"/>
              <a:t> </a:t>
            </a:r>
            <a:r>
              <a:rPr lang="en-US" dirty="0" err="1"/>
              <a:t>panjang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ujung-ujung</a:t>
            </a:r>
            <a:r>
              <a:rPr lang="en-US" dirty="0"/>
              <a:t> </a:t>
            </a:r>
            <a:r>
              <a:rPr lang="en-US" dirty="0" err="1"/>
              <a:t>bulat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 yang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perusahaan</a:t>
            </a:r>
            <a:endParaRPr lang="en-US" dirty="0"/>
          </a:p>
          <a:p>
            <a:r>
              <a:rPr lang="en-US" dirty="0"/>
              <a:t>Task : </a:t>
            </a:r>
            <a:r>
              <a:rPr lang="en-US" dirty="0" err="1"/>
              <a:t>aktifitas</a:t>
            </a:r>
            <a:r>
              <a:rPr lang="en-US" dirty="0"/>
              <a:t> </a:t>
            </a:r>
            <a:r>
              <a:rPr lang="en-US" dirty="0" err="1"/>
              <a:t>biasa</a:t>
            </a:r>
            <a:endParaRPr lang="en-US" dirty="0"/>
          </a:p>
          <a:p>
            <a:r>
              <a:rPr lang="en-US" dirty="0"/>
              <a:t>Transaction : </a:t>
            </a:r>
            <a:r>
              <a:rPr lang="en-US" dirty="0" err="1"/>
              <a:t>aktifitas</a:t>
            </a:r>
            <a:r>
              <a:rPr lang="en-US" dirty="0"/>
              <a:t> yang di </a:t>
            </a:r>
            <a:r>
              <a:rPr lang="en-US" dirty="0" err="1"/>
              <a:t>dalamnya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aktifitas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 </a:t>
            </a:r>
            <a:r>
              <a:rPr lang="en-US" dirty="0" err="1"/>
              <a:t>dibedakan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garis</a:t>
            </a:r>
            <a:r>
              <a:rPr lang="en-US" dirty="0"/>
              <a:t> </a:t>
            </a:r>
            <a:r>
              <a:rPr lang="en-US" dirty="0" err="1"/>
              <a:t>persegi</a:t>
            </a:r>
            <a:r>
              <a:rPr lang="en-US" dirty="0"/>
              <a:t> </a:t>
            </a:r>
            <a:r>
              <a:rPr lang="en-US" dirty="0" err="1"/>
              <a:t>panjangnya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tebal</a:t>
            </a:r>
            <a:endParaRPr lang="en-US" dirty="0"/>
          </a:p>
          <a:p>
            <a:r>
              <a:rPr lang="en-US" dirty="0"/>
              <a:t>Sub-process : </a:t>
            </a:r>
            <a:r>
              <a:rPr lang="en-US" dirty="0" err="1"/>
              <a:t>dibedakan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tanda</a:t>
            </a:r>
            <a:r>
              <a:rPr lang="en-US" dirty="0"/>
              <a:t> +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tengah</a:t>
            </a:r>
            <a:r>
              <a:rPr lang="en-US" dirty="0"/>
              <a:t> </a:t>
            </a:r>
            <a:r>
              <a:rPr lang="en-US" dirty="0" err="1"/>
              <a:t>bawah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persegi</a:t>
            </a:r>
            <a:r>
              <a:rPr lang="en-US" dirty="0"/>
              <a:t> </a:t>
            </a:r>
            <a:r>
              <a:rPr lang="en-US" dirty="0" err="1"/>
              <a:t>panjang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5366" y="5301381"/>
            <a:ext cx="2179481" cy="11208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4847" y="5326882"/>
            <a:ext cx="1057275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88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Object - Gateway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Gateway :  </a:t>
            </a:r>
            <a:r>
              <a:rPr lang="en-US" dirty="0" err="1"/>
              <a:t>mendefinisikan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tindakan</a:t>
            </a:r>
            <a:r>
              <a:rPr lang="en-US" dirty="0"/>
              <a:t> </a:t>
            </a:r>
            <a:r>
              <a:rPr lang="en-US" dirty="0" err="1"/>
              <a:t>Arus</a:t>
            </a:r>
            <a:r>
              <a:rPr lang="en-US" dirty="0"/>
              <a:t> </a:t>
            </a:r>
            <a:r>
              <a:rPr lang="en-US" dirty="0" err="1"/>
              <a:t>Urutan</a:t>
            </a:r>
            <a:r>
              <a:rPr lang="en-US" dirty="0"/>
              <a:t> Proses </a:t>
            </a:r>
            <a:r>
              <a:rPr lang="en-US" dirty="0" err="1"/>
              <a:t>Bisnis</a:t>
            </a:r>
            <a:r>
              <a:rPr lang="en-US" dirty="0"/>
              <a:t>. </a:t>
            </a:r>
          </a:p>
          <a:p>
            <a:r>
              <a:rPr lang="en-US" dirty="0" err="1"/>
              <a:t>Sebuah</a:t>
            </a:r>
            <a:r>
              <a:rPr lang="en-US" dirty="0"/>
              <a:t> Gateway </a:t>
            </a:r>
            <a:r>
              <a:rPr lang="en-US" dirty="0" err="1"/>
              <a:t>kadang-kadang</a:t>
            </a:r>
            <a:r>
              <a:rPr lang="en-US" dirty="0"/>
              <a:t> </a:t>
            </a:r>
            <a:r>
              <a:rPr lang="en-US" dirty="0" err="1"/>
              <a:t>memainkan</a:t>
            </a:r>
            <a:r>
              <a:rPr lang="en-US" dirty="0"/>
              <a:t>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peran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kadang-kadang</a:t>
            </a:r>
            <a:r>
              <a:rPr lang="en-US" dirty="0"/>
              <a:t> </a:t>
            </a:r>
            <a:r>
              <a:rPr lang="en-US" dirty="0" err="1"/>
              <a:t>bermain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.</a:t>
            </a:r>
          </a:p>
          <a:p>
            <a:r>
              <a:rPr lang="en-US" dirty="0"/>
              <a:t>Gateway </a:t>
            </a:r>
            <a:r>
              <a:rPr lang="en-US" dirty="0" err="1"/>
              <a:t>digambarkan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wajik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mengontrol</a:t>
            </a:r>
            <a:r>
              <a:rPr lang="en-US" dirty="0"/>
              <a:t> </a:t>
            </a:r>
            <a:r>
              <a:rPr lang="en-US" dirty="0" err="1"/>
              <a:t>percabangan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penggabungan</a:t>
            </a:r>
            <a:r>
              <a:rPr lang="en-US" dirty="0"/>
              <a:t> sequence flow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0738" y="4091908"/>
            <a:ext cx="4613327" cy="8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17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Element </a:t>
            </a:r>
            <a:r>
              <a:rPr lang="en-US" sz="3600" dirty="0" err="1"/>
              <a:t>selanjutnya</a:t>
            </a:r>
            <a:r>
              <a:rPr lang="en-US" sz="3600" dirty="0"/>
              <a:t> </a:t>
            </a:r>
            <a:r>
              <a:rPr lang="en-US" sz="3600" dirty="0" err="1"/>
              <a:t>akan</a:t>
            </a:r>
            <a:r>
              <a:rPr lang="en-US" sz="3600" dirty="0"/>
              <a:t> </a:t>
            </a:r>
            <a:r>
              <a:rPr lang="en-US" sz="3600" dirty="0" err="1"/>
              <a:t>dijelaskan</a:t>
            </a:r>
            <a:r>
              <a:rPr lang="en-US" sz="3600" dirty="0"/>
              <a:t> di </a:t>
            </a:r>
            <a:r>
              <a:rPr lang="en-US" sz="3600" dirty="0" err="1"/>
              <a:t>pertemuan</a:t>
            </a:r>
            <a:r>
              <a:rPr lang="en-US" sz="3600" dirty="0"/>
              <a:t> </a:t>
            </a:r>
            <a:r>
              <a:rPr lang="en-US" sz="3600" dirty="0" err="1"/>
              <a:t>berikutnya</a:t>
            </a:r>
            <a:endParaRPr lang="en-US" sz="3600" dirty="0"/>
          </a:p>
          <a:p>
            <a:r>
              <a:rPr lang="en-US" sz="3600" dirty="0"/>
              <a:t>Download </a:t>
            </a:r>
            <a:r>
              <a:rPr lang="en-US" sz="3600" dirty="0" err="1"/>
              <a:t>dan</a:t>
            </a:r>
            <a:r>
              <a:rPr lang="en-US" sz="3600" dirty="0"/>
              <a:t> install </a:t>
            </a:r>
            <a:r>
              <a:rPr lang="en-US" sz="3600" dirty="0" err="1"/>
              <a:t>aplikasi</a:t>
            </a:r>
            <a:r>
              <a:rPr lang="en-US" sz="3600" dirty="0"/>
              <a:t> </a:t>
            </a:r>
            <a:r>
              <a:rPr lang="en-US" sz="3600" dirty="0" err="1"/>
              <a:t>yEd</a:t>
            </a:r>
            <a:r>
              <a:rPr lang="en-US" sz="3600" dirty="0"/>
              <a:t> di </a:t>
            </a:r>
            <a:r>
              <a:rPr lang="en-US" sz="3600" dirty="0">
                <a:hlinkClick r:id="rId2"/>
              </a:rPr>
              <a:t>https://www.yworks.com/downloads</a:t>
            </a:r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1336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PENGERTIAN SOP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“</a:t>
            </a:r>
            <a:r>
              <a:rPr lang="en-US" b="1" i="1" dirty="0"/>
              <a:t>Standard Operating Procedure</a:t>
            </a:r>
            <a:r>
              <a:rPr lang="en-US" b="1" dirty="0"/>
              <a:t> (SOP) </a:t>
            </a:r>
            <a:r>
              <a:rPr lang="en-US" b="1" dirty="0" err="1"/>
              <a:t>adalah</a:t>
            </a:r>
            <a:r>
              <a:rPr lang="en-US" b="1" dirty="0"/>
              <a:t> </a:t>
            </a:r>
            <a:r>
              <a:rPr lang="en-US" b="1" dirty="0" err="1"/>
              <a:t>cara</a:t>
            </a:r>
            <a:r>
              <a:rPr lang="en-US" b="1" dirty="0"/>
              <a:t> </a:t>
            </a:r>
            <a:r>
              <a:rPr lang="en-US" b="1" dirty="0" err="1"/>
              <a:t>terbaik</a:t>
            </a:r>
            <a:r>
              <a:rPr lang="en-US" b="1" dirty="0"/>
              <a:t>, </a:t>
            </a:r>
            <a:r>
              <a:rPr lang="en-US" b="1" dirty="0" err="1"/>
              <a:t>termudah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teraman</a:t>
            </a:r>
            <a:r>
              <a:rPr lang="en-US" b="1" dirty="0"/>
              <a:t> di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melakuka</a:t>
            </a:r>
            <a:r>
              <a:rPr lang="en-US" b="1" dirty="0"/>
              <a:t> </a:t>
            </a:r>
            <a:r>
              <a:rPr lang="en-US" b="1" dirty="0" err="1"/>
              <a:t>uatu</a:t>
            </a:r>
            <a:r>
              <a:rPr lang="en-US" b="1" dirty="0"/>
              <a:t> </a:t>
            </a:r>
            <a:r>
              <a:rPr lang="en-US" b="1" dirty="0" err="1"/>
              <a:t>pekerjaan</a:t>
            </a:r>
            <a:r>
              <a:rPr lang="en-US" b="1" dirty="0"/>
              <a:t> agar </a:t>
            </a:r>
            <a:r>
              <a:rPr lang="en-US" b="1" dirty="0" err="1"/>
              <a:t>menghasilkan</a:t>
            </a:r>
            <a:r>
              <a:rPr lang="en-US" b="1" dirty="0"/>
              <a:t> output yang </a:t>
            </a:r>
            <a:r>
              <a:rPr lang="en-US" b="1" dirty="0" err="1"/>
              <a:t>berkualitas</a:t>
            </a:r>
            <a:r>
              <a:rPr lang="en-US" b="1" dirty="0"/>
              <a:t> </a:t>
            </a:r>
            <a:r>
              <a:rPr lang="en-US" b="1" dirty="0" err="1"/>
              <a:t>tinggi</a:t>
            </a:r>
            <a:r>
              <a:rPr lang="en-US" b="1" dirty="0"/>
              <a:t>” (</a:t>
            </a:r>
            <a:r>
              <a:rPr lang="en-US" dirty="0"/>
              <a:t>Imai, Masaaki. </a:t>
            </a:r>
            <a:r>
              <a:rPr lang="en-US" dirty="0" err="1"/>
              <a:t>Gemba</a:t>
            </a:r>
            <a:r>
              <a:rPr lang="en-US" dirty="0"/>
              <a:t> Kaizen)</a:t>
            </a:r>
          </a:p>
          <a:p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Peraturan</a:t>
            </a:r>
            <a:r>
              <a:rPr lang="en-US" dirty="0"/>
              <a:t> </a:t>
            </a:r>
            <a:r>
              <a:rPr lang="en-US" dirty="0" err="1"/>
              <a:t>Menteri</a:t>
            </a:r>
            <a:r>
              <a:rPr lang="en-US" dirty="0"/>
              <a:t> </a:t>
            </a:r>
            <a:r>
              <a:rPr lang="en-US" dirty="0" err="1"/>
              <a:t>Pendayagunaan</a:t>
            </a:r>
            <a:r>
              <a:rPr lang="en-US" dirty="0"/>
              <a:t> </a:t>
            </a:r>
            <a:r>
              <a:rPr lang="en-US" dirty="0" err="1"/>
              <a:t>Aparaur</a:t>
            </a:r>
            <a:r>
              <a:rPr lang="en-US" dirty="0"/>
              <a:t> Negara (</a:t>
            </a:r>
            <a:r>
              <a:rPr lang="en-US" dirty="0" err="1"/>
              <a:t>Permenpan</a:t>
            </a:r>
            <a:r>
              <a:rPr lang="en-US" dirty="0"/>
              <a:t>) No. 35/2012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selaras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definisi</a:t>
            </a:r>
            <a:r>
              <a:rPr lang="en-US" dirty="0"/>
              <a:t> </a:t>
            </a:r>
            <a:r>
              <a:rPr lang="en-US" dirty="0" err="1"/>
              <a:t>menurut</a:t>
            </a:r>
            <a:r>
              <a:rPr lang="en-US" dirty="0"/>
              <a:t> </a:t>
            </a:r>
            <a:r>
              <a:rPr lang="en-US" i="1" dirty="0"/>
              <a:t>International Organization for Standardization</a:t>
            </a:r>
            <a:r>
              <a:rPr lang="en-US" dirty="0"/>
              <a:t> (ISO) : </a:t>
            </a:r>
            <a:r>
              <a:rPr lang="en-US" b="1" dirty="0"/>
              <a:t>“</a:t>
            </a:r>
            <a:r>
              <a:rPr lang="en-US" b="1" i="1" dirty="0"/>
              <a:t>Standard Operating Procedure</a:t>
            </a:r>
            <a:r>
              <a:rPr lang="en-US" b="1" dirty="0"/>
              <a:t> (SOP) </a:t>
            </a:r>
            <a:r>
              <a:rPr lang="en-US" b="1" dirty="0" err="1"/>
              <a:t>adalah</a:t>
            </a:r>
            <a:r>
              <a:rPr lang="en-US" b="1" dirty="0"/>
              <a:t> </a:t>
            </a:r>
            <a:r>
              <a:rPr lang="en-US" b="1" dirty="0" err="1"/>
              <a:t>serangakaian</a:t>
            </a:r>
            <a:r>
              <a:rPr lang="en-US" b="1" dirty="0"/>
              <a:t> </a:t>
            </a:r>
            <a:r>
              <a:rPr lang="en-US" b="1" dirty="0" err="1"/>
              <a:t>instruksi</a:t>
            </a:r>
            <a:r>
              <a:rPr lang="en-US" b="1" dirty="0"/>
              <a:t> </a:t>
            </a:r>
            <a:r>
              <a:rPr lang="en-US" b="1" dirty="0" err="1"/>
              <a:t>tertulis</a:t>
            </a:r>
            <a:r>
              <a:rPr lang="en-US" b="1" dirty="0"/>
              <a:t> yang </a:t>
            </a:r>
            <a:r>
              <a:rPr lang="en-US" b="1" dirty="0" err="1"/>
              <a:t>dibakukan</a:t>
            </a:r>
            <a:r>
              <a:rPr lang="en-US" b="1" dirty="0"/>
              <a:t> </a:t>
            </a:r>
            <a:r>
              <a:rPr lang="en-US" b="1" dirty="0" err="1"/>
              <a:t>mengenai</a:t>
            </a:r>
            <a:r>
              <a:rPr lang="en-US" b="1" dirty="0"/>
              <a:t> </a:t>
            </a:r>
            <a:r>
              <a:rPr lang="en-US" b="1" dirty="0" err="1"/>
              <a:t>berbagai</a:t>
            </a:r>
            <a:r>
              <a:rPr lang="en-US" b="1" dirty="0"/>
              <a:t> proses </a:t>
            </a:r>
            <a:r>
              <a:rPr lang="en-US" b="1" dirty="0" err="1"/>
              <a:t>penyelenggaraan</a:t>
            </a:r>
            <a:r>
              <a:rPr lang="en-US" b="1" dirty="0"/>
              <a:t> </a:t>
            </a:r>
            <a:r>
              <a:rPr lang="en-US" b="1" dirty="0" err="1"/>
              <a:t>aktivitas</a:t>
            </a:r>
            <a:r>
              <a:rPr lang="en-US" b="1" dirty="0"/>
              <a:t> </a:t>
            </a:r>
            <a:r>
              <a:rPr lang="en-US" b="1" dirty="0" err="1"/>
              <a:t>organisasi</a:t>
            </a:r>
            <a:r>
              <a:rPr lang="en-US" b="1" dirty="0"/>
              <a:t>; </a:t>
            </a:r>
            <a:r>
              <a:rPr lang="en-US" b="1" dirty="0" err="1"/>
              <a:t>bagaimana</a:t>
            </a:r>
            <a:r>
              <a:rPr lang="en-US" b="1" dirty="0"/>
              <a:t>; </a:t>
            </a:r>
            <a:r>
              <a:rPr lang="en-US" b="1" dirty="0" err="1"/>
              <a:t>kapan</a:t>
            </a:r>
            <a:r>
              <a:rPr lang="en-US" b="1" dirty="0"/>
              <a:t>; </a:t>
            </a:r>
            <a:r>
              <a:rPr lang="en-US" b="1" dirty="0" err="1"/>
              <a:t>ddi</a:t>
            </a:r>
            <a:r>
              <a:rPr lang="en-US" b="1" dirty="0"/>
              <a:t> mana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oeh</a:t>
            </a:r>
            <a:r>
              <a:rPr lang="en-US" b="1" dirty="0"/>
              <a:t> </a:t>
            </a:r>
            <a:r>
              <a:rPr lang="en-US" b="1" dirty="0" err="1"/>
              <a:t>siapa</a:t>
            </a:r>
            <a:r>
              <a:rPr lang="en-US" b="1" dirty="0"/>
              <a:t> </a:t>
            </a:r>
            <a:r>
              <a:rPr lang="en-US" b="1" dirty="0" err="1"/>
              <a:t>dilakukan</a:t>
            </a:r>
            <a:r>
              <a:rPr lang="en-US" b="1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disimpulkan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definisi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SOP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b="1" dirty="0" err="1"/>
              <a:t>referensi</a:t>
            </a:r>
            <a:r>
              <a:rPr lang="en-US" b="1" dirty="0"/>
              <a:t> </a:t>
            </a:r>
            <a:r>
              <a:rPr lang="en-US" b="1" dirty="0" err="1"/>
              <a:t>utama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bekerja</a:t>
            </a:r>
            <a:r>
              <a:rPr lang="en-US" b="1" dirty="0"/>
              <a:t>; </a:t>
            </a:r>
            <a:r>
              <a:rPr lang="en-US" dirty="0" err="1"/>
              <a:t>artinya</a:t>
            </a:r>
            <a:r>
              <a:rPr lang="en-US" dirty="0"/>
              <a:t>, SOP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pegangan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orang </a:t>
            </a:r>
            <a:r>
              <a:rPr lang="en-US" dirty="0" err="1"/>
              <a:t>bekerja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tersebut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SOP </a:t>
            </a:r>
            <a:r>
              <a:rPr lang="en-US" dirty="0" err="1"/>
              <a:t>mengatur</a:t>
            </a:r>
            <a:r>
              <a:rPr lang="en-US" dirty="0"/>
              <a:t> </a:t>
            </a:r>
            <a:r>
              <a:rPr lang="en-US" b="1" dirty="0" err="1"/>
              <a:t>bagaimana</a:t>
            </a:r>
            <a:r>
              <a:rPr lang="en-US" b="1" dirty="0"/>
              <a:t>, </a:t>
            </a:r>
            <a:r>
              <a:rPr lang="en-US" b="1" dirty="0" err="1"/>
              <a:t>kapan</a:t>
            </a:r>
            <a:r>
              <a:rPr lang="en-US" b="1" dirty="0"/>
              <a:t>, di mana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siapa</a:t>
            </a:r>
            <a:r>
              <a:rPr lang="en-US" b="1" dirty="0"/>
              <a:t> </a:t>
            </a:r>
            <a:r>
              <a:rPr lang="en-US" dirty="0"/>
              <a:t>yang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 </a:t>
            </a:r>
            <a:r>
              <a:rPr lang="en-US" dirty="0" err="1"/>
              <a:t>tertentu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SOP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b="1" dirty="0" err="1"/>
              <a:t>kesepakatan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, </a:t>
            </a:r>
            <a:r>
              <a:rPr lang="en-US" dirty="0" err="1"/>
              <a:t>artinya</a:t>
            </a:r>
            <a:r>
              <a:rPr lang="en-US" dirty="0"/>
              <a:t> </a:t>
            </a:r>
            <a:r>
              <a:rPr lang="en-US" dirty="0" err="1"/>
              <a:t>pekerja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terlibat</a:t>
            </a:r>
            <a:r>
              <a:rPr lang="en-US" dirty="0"/>
              <a:t> </a:t>
            </a:r>
            <a:r>
              <a:rPr lang="en-US" dirty="0" err="1"/>
              <a:t>dalm</a:t>
            </a:r>
            <a:r>
              <a:rPr lang="en-US" dirty="0"/>
              <a:t> </a:t>
            </a:r>
            <a:r>
              <a:rPr lang="en-US" dirty="0" err="1"/>
              <a:t>pembuatan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bersama-sama</a:t>
            </a:r>
            <a:r>
              <a:rPr lang="en-US" dirty="0"/>
              <a:t> </a:t>
            </a:r>
            <a:r>
              <a:rPr lang="en-US" dirty="0" err="1"/>
              <a:t>menyetujui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akhirnya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SOP </a:t>
            </a:r>
            <a:r>
              <a:rPr lang="en-US" b="1" dirty="0" err="1"/>
              <a:t>bukanlah</a:t>
            </a:r>
            <a:r>
              <a:rPr lang="en-US" b="1" dirty="0"/>
              <a:t> </a:t>
            </a:r>
            <a:r>
              <a:rPr lang="en-US" b="1" dirty="0" err="1"/>
              <a:t>produk</a:t>
            </a:r>
            <a:r>
              <a:rPr lang="en-US" b="1" dirty="0"/>
              <a:t> </a:t>
            </a:r>
            <a:r>
              <a:rPr lang="en-US" b="1" dirty="0" err="1"/>
              <a:t>statis</a:t>
            </a:r>
            <a:r>
              <a:rPr lang="en-US" dirty="0"/>
              <a:t>; </a:t>
            </a:r>
            <a:r>
              <a:rPr lang="en-US" dirty="0" err="1"/>
              <a:t>dokumen</a:t>
            </a:r>
            <a:r>
              <a:rPr lang="en-US" dirty="0"/>
              <a:t> yang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yang </a:t>
            </a:r>
            <a:r>
              <a:rPr lang="en-US" dirty="0" err="1"/>
              <a:t>terbaik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u="sng" dirty="0" err="1"/>
              <a:t>saat</a:t>
            </a:r>
            <a:r>
              <a:rPr lang="en-US" u="sng" dirty="0"/>
              <a:t> </a:t>
            </a:r>
            <a:r>
              <a:rPr lang="en-US" u="sng" dirty="0" err="1"/>
              <a:t>ini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b="1" dirty="0"/>
              <a:t>SOP </a:t>
            </a:r>
            <a:r>
              <a:rPr lang="en-US" b="1" dirty="0" err="1"/>
              <a:t>tidak</a:t>
            </a:r>
            <a:r>
              <a:rPr lang="en-US" b="1" dirty="0"/>
              <a:t> </a:t>
            </a:r>
            <a:r>
              <a:rPr lang="en-US" b="1" dirty="0" err="1"/>
              <a:t>boleh</a:t>
            </a:r>
            <a:r>
              <a:rPr lang="en-US" b="1" dirty="0"/>
              <a:t> </a:t>
            </a:r>
            <a:r>
              <a:rPr lang="en-US" b="1" dirty="0" err="1"/>
              <a:t>sering</a:t>
            </a:r>
            <a:r>
              <a:rPr lang="en-US" b="1" dirty="0"/>
              <a:t> </a:t>
            </a:r>
            <a:r>
              <a:rPr lang="en-US" b="1" dirty="0" err="1"/>
              <a:t>berubah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proses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pernah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</a:t>
            </a:r>
            <a:r>
              <a:rPr lang="en-US" dirty="0" err="1"/>
              <a:t>standar</a:t>
            </a:r>
            <a:r>
              <a:rPr lang="en-US" dirty="0"/>
              <a:t> yang </a:t>
            </a:r>
            <a:r>
              <a:rPr lang="en-US" dirty="0" err="1"/>
              <a:t>diingikan</a:t>
            </a:r>
            <a:r>
              <a:rPr lang="en-US" dirty="0"/>
              <a:t>. </a:t>
            </a:r>
            <a:r>
              <a:rPr lang="en-US" i="1" dirty="0"/>
              <a:t>(moving target</a:t>
            </a:r>
            <a:r>
              <a:rPr lang="en-US" dirty="0"/>
              <a:t>). </a:t>
            </a:r>
            <a:r>
              <a:rPr lang="en-US" dirty="0" err="1"/>
              <a:t>Seagai</a:t>
            </a:r>
            <a:r>
              <a:rPr lang="en-US" dirty="0"/>
              <a:t> </a:t>
            </a:r>
            <a:r>
              <a:rPr lang="en-US" dirty="0" err="1"/>
              <a:t>panduan</a:t>
            </a:r>
            <a:r>
              <a:rPr lang="en-US" dirty="0"/>
              <a:t> </a:t>
            </a:r>
            <a:r>
              <a:rPr lang="en-US" dirty="0" err="1"/>
              <a:t>praktis</a:t>
            </a:r>
            <a:r>
              <a:rPr lang="en-US" dirty="0"/>
              <a:t>, SOP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direvisi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sekali</a:t>
            </a:r>
            <a:endParaRPr lang="en-US" dirty="0"/>
          </a:p>
          <a:p>
            <a:pPr marL="457200" lvl="1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8598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HAL YANG HARUS ADA DALAM SOP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96" y="1598346"/>
            <a:ext cx="5865652" cy="21797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43737" y="3815301"/>
            <a:ext cx="3826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Urutan</a:t>
            </a:r>
            <a:r>
              <a:rPr lang="en-US" dirty="0"/>
              <a:t> </a:t>
            </a:r>
            <a:r>
              <a:rPr lang="en-US" dirty="0" err="1"/>
              <a:t>langkah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proses </a:t>
            </a:r>
            <a:r>
              <a:rPr lang="en-US" dirty="0" err="1"/>
              <a:t>kerja</a:t>
            </a:r>
            <a:r>
              <a:rPr lang="en-US" dirty="0"/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52"/>
          <a:stretch/>
        </p:blipFill>
        <p:spPr>
          <a:xfrm>
            <a:off x="7100427" y="2178867"/>
            <a:ext cx="3695393" cy="25030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797776" y="4723976"/>
            <a:ext cx="2300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Durasi</a:t>
            </a:r>
            <a:r>
              <a:rPr lang="en-US" dirty="0"/>
              <a:t> </a:t>
            </a:r>
            <a:r>
              <a:rPr lang="en-US" dirty="0" err="1"/>
              <a:t>Tiap</a:t>
            </a:r>
            <a:r>
              <a:rPr lang="en-US" dirty="0"/>
              <a:t> </a:t>
            </a:r>
            <a:r>
              <a:rPr lang="en-US" dirty="0" err="1"/>
              <a:t>Langkah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345" y="4406240"/>
            <a:ext cx="3714721" cy="200960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05084" y="5411042"/>
            <a:ext cx="45833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perhatian</a:t>
            </a:r>
            <a:r>
              <a:rPr lang="en-US" dirty="0"/>
              <a:t> / parameter</a:t>
            </a:r>
            <a:br>
              <a:rPr lang="en-US" dirty="0"/>
            </a:br>
            <a:r>
              <a:rPr lang="en-US" dirty="0" err="1"/>
              <a:t>Perhatian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pengukuran</a:t>
            </a:r>
            <a:r>
              <a:rPr lang="en-US" dirty="0"/>
              <a:t>, </a:t>
            </a:r>
            <a:r>
              <a:rPr lang="en-US" dirty="0" err="1"/>
              <a:t>keahlian</a:t>
            </a:r>
            <a:r>
              <a:rPr lang="en-US" dirty="0"/>
              <a:t>, </a:t>
            </a:r>
          </a:p>
          <a:p>
            <a:r>
              <a:rPr lang="en-US" dirty="0" err="1"/>
              <a:t>pelaksana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peralatan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melakukan</a:t>
            </a:r>
            <a:endParaRPr lang="en-US" dirty="0"/>
          </a:p>
          <a:p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langkah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27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Mengapa</a:t>
            </a:r>
            <a:r>
              <a:rPr lang="en-US" dirty="0"/>
              <a:t> </a:t>
            </a:r>
            <a:r>
              <a:rPr lang="en-US" dirty="0" err="1"/>
              <a:t>butuh</a:t>
            </a:r>
            <a:r>
              <a:rPr lang="en-US" dirty="0"/>
              <a:t> SOP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standar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terbaik</a:t>
            </a:r>
            <a:r>
              <a:rPr lang="en-US" dirty="0"/>
              <a:t>, </a:t>
            </a:r>
            <a:r>
              <a:rPr lang="en-US" dirty="0" err="1"/>
              <a:t>termudah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teraman</a:t>
            </a:r>
            <a:endParaRPr lang="en-US" dirty="0"/>
          </a:p>
          <a:p>
            <a:r>
              <a:rPr lang="en-US" dirty="0" err="1"/>
              <a:t>Mengurangi</a:t>
            </a:r>
            <a:r>
              <a:rPr lang="en-US" dirty="0"/>
              <a:t> </a:t>
            </a:r>
            <a:r>
              <a:rPr lang="en-US" dirty="0" err="1"/>
              <a:t>ketergantungan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orang</a:t>
            </a:r>
          </a:p>
          <a:p>
            <a:r>
              <a:rPr lang="en-US" dirty="0" err="1"/>
              <a:t>Mendukung</a:t>
            </a:r>
            <a:r>
              <a:rPr lang="en-US" dirty="0"/>
              <a:t> program training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pegawai</a:t>
            </a:r>
            <a:r>
              <a:rPr lang="en-US" dirty="0"/>
              <a:t> </a:t>
            </a:r>
            <a:r>
              <a:rPr lang="en-US" dirty="0" err="1"/>
              <a:t>baru</a:t>
            </a:r>
            <a:endParaRPr lang="en-US" dirty="0"/>
          </a:p>
          <a:p>
            <a:r>
              <a:rPr lang="en-US" dirty="0" err="1"/>
              <a:t>Pedoman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evaluasi</a:t>
            </a:r>
            <a:r>
              <a:rPr lang="en-US" dirty="0"/>
              <a:t>, </a:t>
            </a:r>
            <a:r>
              <a:rPr lang="en-US" i="1" dirty="0"/>
              <a:t>troubleshooting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audit</a:t>
            </a:r>
          </a:p>
          <a:p>
            <a:r>
              <a:rPr lang="en-US" dirty="0" err="1"/>
              <a:t>Sebuah</a:t>
            </a:r>
            <a:r>
              <a:rPr lang="en-US" dirty="0"/>
              <a:t> media </a:t>
            </a:r>
            <a:r>
              <a:rPr lang="en-US" dirty="0" err="1"/>
              <a:t>kolaborasi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874" y="3306248"/>
            <a:ext cx="2865951" cy="286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53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 </a:t>
            </a:r>
            <a:r>
              <a:rPr lang="en-US" dirty="0" err="1"/>
              <a:t>Penyebab</a:t>
            </a:r>
            <a:r>
              <a:rPr lang="en-US" dirty="0"/>
              <a:t> SOP (</a:t>
            </a:r>
            <a:r>
              <a:rPr lang="en-US" dirty="0" err="1"/>
              <a:t>sering</a:t>
            </a:r>
            <a:r>
              <a:rPr lang="en-US" dirty="0"/>
              <a:t>)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Dilaksanakan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67" y="1552267"/>
            <a:ext cx="2847975" cy="1600200"/>
          </a:xfrm>
        </p:spPr>
      </p:pic>
      <p:sp>
        <p:nvSpPr>
          <p:cNvPr id="5" name="TextBox 4"/>
          <p:cNvSpPr txBox="1"/>
          <p:nvPr/>
        </p:nvSpPr>
        <p:spPr>
          <a:xfrm>
            <a:off x="1487495" y="3152467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Kurang</a:t>
            </a:r>
            <a:r>
              <a:rPr lang="en-US" dirty="0"/>
              <a:t> </a:t>
            </a:r>
            <a:r>
              <a:rPr lang="en-US" dirty="0" err="1"/>
              <a:t>Menarik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470" y="1679783"/>
            <a:ext cx="2762250" cy="16573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42503" y="3337133"/>
            <a:ext cx="2715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diawasi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diukur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4542503" y="1887794"/>
            <a:ext cx="2094271" cy="144933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669460" y="2094271"/>
            <a:ext cx="2428260" cy="105819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873" y="1753525"/>
            <a:ext cx="2992225" cy="1368385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>
            <a:off x="8564456" y="1895167"/>
            <a:ext cx="1755058" cy="85893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8564456" y="1577858"/>
            <a:ext cx="1621475" cy="1719719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291220" y="3150078"/>
            <a:ext cx="2646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Internal Process Driven,</a:t>
            </a:r>
          </a:p>
          <a:p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kolaborasi</a:t>
            </a:r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109" y="3619803"/>
            <a:ext cx="1968351" cy="2265728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498999" y="5968440"/>
            <a:ext cx="2638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Tidak</a:t>
            </a:r>
            <a:r>
              <a:rPr lang="en-US" dirty="0"/>
              <a:t>/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dimengerti</a:t>
            </a:r>
            <a:r>
              <a:rPr lang="en-US" dirty="0"/>
              <a:t> </a:t>
            </a:r>
          </a:p>
          <a:p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pelaksana</a:t>
            </a:r>
            <a:r>
              <a:rPr lang="en-US" dirty="0"/>
              <a:t>/</a:t>
            </a:r>
            <a:r>
              <a:rPr lang="en-US" dirty="0" err="1"/>
              <a:t>pekerja</a:t>
            </a:r>
            <a:endParaRPr lang="en-US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398" y="3796409"/>
            <a:ext cx="2466975" cy="184785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484764" y="5783774"/>
            <a:ext cx="3612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instruksi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/checklist</a:t>
            </a:r>
          </a:p>
        </p:txBody>
      </p:sp>
    </p:spTree>
    <p:extLst>
      <p:ext uri="{BB962C8B-B14F-4D97-AF65-F5344CB8AC3E}">
        <p14:creationId xmlns:p14="http://schemas.microsoft.com/office/powerpoint/2010/main" val="349236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Membuat</a:t>
            </a:r>
            <a:r>
              <a:rPr lang="en-US" dirty="0"/>
              <a:t> SOP yang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dimengerti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Video Tutorial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Animasi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/</a:t>
            </a:r>
            <a:r>
              <a:rPr lang="en-US" i="1" dirty="0"/>
              <a:t>software</a:t>
            </a:r>
            <a:r>
              <a:rPr lang="en-US" dirty="0"/>
              <a:t> yang </a:t>
            </a:r>
            <a:r>
              <a:rPr lang="en-US" dirty="0" err="1"/>
              <a:t>tersedia</a:t>
            </a:r>
            <a:r>
              <a:rPr lang="en-US" dirty="0"/>
              <a:t>, </a:t>
            </a:r>
            <a:r>
              <a:rPr lang="en-US" dirty="0" err="1"/>
              <a:t>contoh</a:t>
            </a:r>
            <a:r>
              <a:rPr lang="en-US" dirty="0"/>
              <a:t> Trello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/</a:t>
            </a:r>
            <a:r>
              <a:rPr lang="en-US" i="1" dirty="0"/>
              <a:t>software</a:t>
            </a:r>
            <a:r>
              <a:rPr lang="en-US" dirty="0"/>
              <a:t> </a:t>
            </a:r>
            <a:r>
              <a:rPr lang="en-US" dirty="0" err="1"/>
              <a:t>khusus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SOP Perusahaan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Visualisasi</a:t>
            </a:r>
            <a:r>
              <a:rPr lang="en-US" dirty="0"/>
              <a:t> </a:t>
            </a:r>
            <a:r>
              <a:rPr lang="en-US" dirty="0" err="1"/>
              <a:t>gambar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128" y="3528339"/>
            <a:ext cx="5002008" cy="307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78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Process Model and Notation (BPMN)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900" y="1437967"/>
            <a:ext cx="9982200" cy="4572000"/>
          </a:xfrm>
        </p:spPr>
        <p:txBody>
          <a:bodyPr/>
          <a:lstStyle/>
          <a:p>
            <a:r>
              <a:rPr lang="en-US" b="1" i="1" dirty="0"/>
              <a:t>Business Process Model and Notation </a:t>
            </a:r>
            <a:r>
              <a:rPr lang="en-US" dirty="0"/>
              <a:t>(BPMN),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standar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representasi</a:t>
            </a:r>
            <a:r>
              <a:rPr lang="en-US" dirty="0"/>
              <a:t> </a:t>
            </a:r>
            <a:r>
              <a:rPr lang="en-US" dirty="0" err="1"/>
              <a:t>grafis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menggambarkan</a:t>
            </a:r>
            <a:r>
              <a:rPr lang="en-US" dirty="0"/>
              <a:t> proses </a:t>
            </a:r>
            <a:r>
              <a:rPr lang="en-US" dirty="0" err="1"/>
              <a:t>bisnis</a:t>
            </a:r>
            <a:r>
              <a:rPr lang="en-US" dirty="0"/>
              <a:t> yang </a:t>
            </a:r>
            <a:r>
              <a:rPr lang="en-US" dirty="0" err="1"/>
              <a:t>dikeluarkan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Open Management Group (omg.org). </a:t>
            </a:r>
          </a:p>
          <a:p>
            <a:r>
              <a:rPr lang="en-US" dirty="0"/>
              <a:t>BPMN </a:t>
            </a:r>
            <a:r>
              <a:rPr lang="en-US" dirty="0" err="1"/>
              <a:t>versi</a:t>
            </a:r>
            <a:r>
              <a:rPr lang="en-US" dirty="0"/>
              <a:t> </a:t>
            </a:r>
            <a:r>
              <a:rPr lang="en-US" dirty="0" err="1"/>
              <a:t>terakhir</a:t>
            </a:r>
            <a:r>
              <a:rPr lang="en-US" dirty="0"/>
              <a:t> </a:t>
            </a:r>
            <a:r>
              <a:rPr lang="en-US" dirty="0" err="1"/>
              <a:t>hingga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BPMN 2.0.1 yang </a:t>
            </a:r>
            <a:r>
              <a:rPr lang="en-US" dirty="0" err="1"/>
              <a:t>dirilis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bulan</a:t>
            </a:r>
            <a:r>
              <a:rPr lang="en-US" dirty="0"/>
              <a:t> September 2013. </a:t>
            </a:r>
            <a:r>
              <a:rPr lang="en-US" dirty="0" err="1"/>
              <a:t>Hingga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,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yang </a:t>
            </a:r>
            <a:r>
              <a:rPr lang="en-US" dirty="0" err="1"/>
              <a:t>menerapkan</a:t>
            </a:r>
            <a:r>
              <a:rPr lang="en-US" dirty="0"/>
              <a:t> </a:t>
            </a:r>
            <a:r>
              <a:rPr lang="en-US" dirty="0" err="1"/>
              <a:t>standar</a:t>
            </a:r>
            <a:r>
              <a:rPr lang="en-US" dirty="0"/>
              <a:t> BPMN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mewujudkan</a:t>
            </a:r>
            <a:r>
              <a:rPr lang="en-US" dirty="0"/>
              <a:t> proses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sepertinya</a:t>
            </a:r>
            <a:r>
              <a:rPr lang="en-US" dirty="0"/>
              <a:t>, BPMN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standar</a:t>
            </a:r>
            <a:r>
              <a:rPr lang="en-US" dirty="0"/>
              <a:t> </a:t>
            </a:r>
            <a:r>
              <a:rPr lang="en-US" dirty="0" err="1"/>
              <a:t>internasional</a:t>
            </a:r>
            <a:r>
              <a:rPr lang="en-US" dirty="0"/>
              <a:t> yang </a:t>
            </a:r>
            <a:r>
              <a:rPr lang="en-US" dirty="0" err="1"/>
              <a:t>baku</a:t>
            </a:r>
            <a:r>
              <a:rPr lang="en-US" dirty="0"/>
              <a:t>.</a:t>
            </a:r>
          </a:p>
          <a:p>
            <a:r>
              <a:rPr lang="en-US" dirty="0" err="1"/>
              <a:t>Penggunan</a:t>
            </a:r>
            <a:r>
              <a:rPr lang="en-US" dirty="0"/>
              <a:t> Business Process  </a:t>
            </a:r>
            <a:r>
              <a:rPr lang="en-US" dirty="0" err="1"/>
              <a:t>diatur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peraturan</a:t>
            </a:r>
            <a:r>
              <a:rPr lang="en-US" dirty="0"/>
              <a:t> </a:t>
            </a:r>
            <a:r>
              <a:rPr lang="en-US" dirty="0" err="1"/>
              <a:t>Kementerian</a:t>
            </a:r>
            <a:r>
              <a:rPr lang="en-US" dirty="0"/>
              <a:t> </a:t>
            </a:r>
            <a:r>
              <a:rPr lang="en-US" dirty="0" err="1"/>
              <a:t>Pendayagunaan</a:t>
            </a:r>
            <a:r>
              <a:rPr lang="en-US" dirty="0"/>
              <a:t> </a:t>
            </a:r>
            <a:r>
              <a:rPr lang="en-US" dirty="0" err="1"/>
              <a:t>Aparatur</a:t>
            </a:r>
            <a:r>
              <a:rPr lang="en-US" dirty="0"/>
              <a:t> Negara Dan </a:t>
            </a:r>
            <a:r>
              <a:rPr lang="en-US" dirty="0" err="1"/>
              <a:t>Reformasi</a:t>
            </a:r>
            <a:r>
              <a:rPr lang="en-US" dirty="0"/>
              <a:t> </a:t>
            </a:r>
            <a:r>
              <a:rPr lang="en-US" dirty="0" err="1"/>
              <a:t>Birokrasi</a:t>
            </a:r>
            <a:r>
              <a:rPr lang="en-US" dirty="0"/>
              <a:t> </a:t>
            </a:r>
            <a:r>
              <a:rPr lang="en-US" dirty="0" err="1"/>
              <a:t>Nomor</a:t>
            </a:r>
            <a:r>
              <a:rPr lang="en-US" dirty="0"/>
              <a:t> 12 </a:t>
            </a:r>
            <a:r>
              <a:rPr lang="en-US" dirty="0" err="1"/>
              <a:t>Tahun</a:t>
            </a:r>
            <a:r>
              <a:rPr lang="en-US" dirty="0"/>
              <a:t> 2011, yang </a:t>
            </a:r>
            <a:r>
              <a:rPr lang="en-US" dirty="0" err="1"/>
              <a:t>isinya</a:t>
            </a:r>
            <a:r>
              <a:rPr lang="en-US" dirty="0"/>
              <a:t>, Business Process Modeling Notation (BPMN)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acuan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kementrian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lembaga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menyusun</a:t>
            </a:r>
            <a:r>
              <a:rPr lang="en-US" dirty="0"/>
              <a:t> Standard Operating Procedures (SOP).</a:t>
            </a:r>
          </a:p>
        </p:txBody>
      </p:sp>
    </p:spTree>
    <p:extLst>
      <p:ext uri="{BB962C8B-B14F-4D97-AF65-F5344CB8AC3E}">
        <p14:creationId xmlns:p14="http://schemas.microsoft.com/office/powerpoint/2010/main" val="125632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Kategori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BPMN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Flow Objects : element </a:t>
            </a:r>
            <a:r>
              <a:rPr lang="en-US" dirty="0" err="1"/>
              <a:t>utama</a:t>
            </a:r>
            <a:r>
              <a:rPr lang="en-US" dirty="0"/>
              <a:t> yang </a:t>
            </a:r>
            <a:r>
              <a:rPr lang="en-US" dirty="0" err="1"/>
              <a:t>menggambarkan</a:t>
            </a:r>
            <a:r>
              <a:rPr lang="en-US" dirty="0"/>
              <a:t> </a:t>
            </a:r>
            <a:r>
              <a:rPr lang="en-US" dirty="0" err="1"/>
              <a:t>karakteristik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proses </a:t>
            </a:r>
            <a:r>
              <a:rPr lang="en-US" dirty="0" err="1"/>
              <a:t>bisnis</a:t>
            </a:r>
            <a:r>
              <a:rPr lang="en-US" dirty="0"/>
              <a:t>.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3 </a:t>
            </a:r>
            <a:r>
              <a:rPr lang="en-US" dirty="0" err="1"/>
              <a:t>elemen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: </a:t>
            </a:r>
            <a:r>
              <a:rPr lang="en-US" i="1" dirty="0"/>
              <a:t>Event, Activities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i="1" dirty="0"/>
              <a:t>Gateway</a:t>
            </a:r>
            <a:endParaRPr lang="en-US" dirty="0"/>
          </a:p>
          <a:p>
            <a:r>
              <a:rPr lang="en-US" dirty="0"/>
              <a:t>Connecting Objects : </a:t>
            </a:r>
            <a:r>
              <a:rPr lang="en-US" dirty="0" err="1"/>
              <a:t>elemen</a:t>
            </a:r>
            <a:r>
              <a:rPr lang="en-US" dirty="0"/>
              <a:t> yang </a:t>
            </a:r>
            <a:r>
              <a:rPr lang="en-US" dirty="0" err="1"/>
              <a:t>menghubungkan</a:t>
            </a:r>
            <a:r>
              <a:rPr lang="en-US" dirty="0"/>
              <a:t> flow object.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3 </a:t>
            </a:r>
            <a:r>
              <a:rPr lang="en-US" dirty="0" err="1"/>
              <a:t>elemen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: </a:t>
            </a:r>
            <a:r>
              <a:rPr lang="en-US" dirty="0" err="1"/>
              <a:t>alur</a:t>
            </a:r>
            <a:r>
              <a:rPr lang="en-US" dirty="0"/>
              <a:t> </a:t>
            </a:r>
            <a:r>
              <a:rPr lang="en-US" dirty="0" err="1"/>
              <a:t>sekuen</a:t>
            </a:r>
            <a:r>
              <a:rPr lang="en-US" dirty="0"/>
              <a:t> (</a:t>
            </a:r>
            <a:r>
              <a:rPr lang="en-US" i="1" dirty="0"/>
              <a:t>Sequence flow), </a:t>
            </a:r>
            <a:r>
              <a:rPr lang="en-US" dirty="0" err="1"/>
              <a:t>Alur</a:t>
            </a:r>
            <a:r>
              <a:rPr lang="en-US" dirty="0"/>
              <a:t> </a:t>
            </a:r>
            <a:r>
              <a:rPr lang="en-US" dirty="0" err="1"/>
              <a:t>Pesan</a:t>
            </a:r>
            <a:r>
              <a:rPr lang="en-US" dirty="0"/>
              <a:t> (</a:t>
            </a:r>
            <a:r>
              <a:rPr lang="en-US" i="1" dirty="0"/>
              <a:t>Message Flow</a:t>
            </a:r>
            <a:r>
              <a:rPr lang="en-US" dirty="0"/>
              <a:t>),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Asosiasi</a:t>
            </a:r>
            <a:r>
              <a:rPr lang="en-US" dirty="0"/>
              <a:t> (</a:t>
            </a:r>
            <a:r>
              <a:rPr lang="en-US" i="1" dirty="0"/>
              <a:t>Association</a:t>
            </a:r>
            <a:r>
              <a:rPr lang="en-US" dirty="0"/>
              <a:t>)</a:t>
            </a:r>
          </a:p>
          <a:p>
            <a:r>
              <a:rPr lang="en-US" dirty="0" err="1"/>
              <a:t>Swimlanes</a:t>
            </a:r>
            <a:r>
              <a:rPr lang="en-US" dirty="0"/>
              <a:t> : </a:t>
            </a:r>
            <a:r>
              <a:rPr lang="en-US" dirty="0" err="1"/>
              <a:t>pengelompokkan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model </a:t>
            </a:r>
            <a:r>
              <a:rPr lang="en-US" dirty="0" err="1"/>
              <a:t>elemen</a:t>
            </a:r>
            <a:r>
              <a:rPr lang="en-US" dirty="0"/>
              <a:t>. </a:t>
            </a:r>
            <a:r>
              <a:rPr lang="en-US" dirty="0" err="1"/>
              <a:t>Swimlanes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memisahkan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mengatur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peserta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memahami</a:t>
            </a:r>
            <a:r>
              <a:rPr lang="en-US" dirty="0"/>
              <a:t> </a:t>
            </a:r>
            <a:r>
              <a:rPr lang="en-US" dirty="0" err="1"/>
              <a:t>siapa</a:t>
            </a:r>
            <a:r>
              <a:rPr lang="en-US" dirty="0"/>
              <a:t> yang </a:t>
            </a:r>
            <a:r>
              <a:rPr lang="en-US" dirty="0" err="1"/>
              <a:t>bertanggung</a:t>
            </a:r>
            <a:r>
              <a:rPr lang="en-US" dirty="0"/>
              <a:t> </a:t>
            </a:r>
            <a:r>
              <a:rPr lang="en-US" dirty="0" err="1"/>
              <a:t>jawab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event.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2 </a:t>
            </a:r>
            <a:r>
              <a:rPr lang="en-US" dirty="0" err="1"/>
              <a:t>jenis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: Pools </a:t>
            </a:r>
            <a:r>
              <a:rPr lang="en-US" dirty="0" err="1"/>
              <a:t>dan</a:t>
            </a:r>
            <a:r>
              <a:rPr lang="en-US" dirty="0"/>
              <a:t> Lanes</a:t>
            </a:r>
          </a:p>
          <a:p>
            <a:r>
              <a:rPr lang="en-US" dirty="0"/>
              <a:t>Artifacts : </a:t>
            </a:r>
            <a:r>
              <a:rPr lang="en-US" dirty="0" err="1"/>
              <a:t>elemen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tambahan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proses. </a:t>
            </a:r>
            <a:r>
              <a:rPr lang="en-US" dirty="0" err="1"/>
              <a:t>Terdapat</a:t>
            </a:r>
            <a:r>
              <a:rPr lang="en-US" dirty="0"/>
              <a:t> 3 </a:t>
            </a:r>
            <a:r>
              <a:rPr lang="en-US" dirty="0" err="1"/>
              <a:t>settingan</a:t>
            </a:r>
            <a:r>
              <a:rPr lang="en-US" dirty="0"/>
              <a:t> </a:t>
            </a:r>
            <a:r>
              <a:rPr lang="en-US" dirty="0" err="1"/>
              <a:t>pengaturan</a:t>
            </a:r>
            <a:r>
              <a:rPr lang="en-US" dirty="0"/>
              <a:t> </a:t>
            </a:r>
            <a:r>
              <a:rPr lang="en-US" dirty="0" err="1"/>
              <a:t>artifak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: </a:t>
            </a:r>
            <a:r>
              <a:rPr lang="en-US" i="1" dirty="0"/>
              <a:t>Data Object, Group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i="1" dirty="0"/>
              <a:t>Annotations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83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DDBB83-77C1-4099-A0AA-289882E745E2}">
  <ds:schemaRefs>
    <ds:schemaRef ds:uri="http://purl.org/dc/terms/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presentation, pinstripe and ribbon design (widescreen)</Template>
  <TotalTime>222</TotalTime>
  <Words>850</Words>
  <Application>Microsoft Office PowerPoint</Application>
  <PresentationFormat>Widescreen</PresentationFormat>
  <Paragraphs>73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Euphemia</vt:lpstr>
      <vt:lpstr>Plantagenet Cherokee</vt:lpstr>
      <vt:lpstr>Wingdings</vt:lpstr>
      <vt:lpstr>Academic Literature 16x9</vt:lpstr>
      <vt:lpstr>Pengantar dan pengenalan bpmn (Eps. 1)</vt:lpstr>
      <vt:lpstr>PENGERTIAN SOP</vt:lpstr>
      <vt:lpstr>PowerPoint Presentation</vt:lpstr>
      <vt:lpstr>3 HAL YANG HARUS ADA DALAM SOP</vt:lpstr>
      <vt:lpstr>Mengapa butuh SOP</vt:lpstr>
      <vt:lpstr>5 Penyebab SOP (sering) Tidak Dilaksanakan</vt:lpstr>
      <vt:lpstr>Membuat SOP yang Mudah dimengerti</vt:lpstr>
      <vt:lpstr>Business Process Model and Notation (BPMN)</vt:lpstr>
      <vt:lpstr>Kategori Elemen Dasar BPMN</vt:lpstr>
      <vt:lpstr>Flow Object - Event</vt:lpstr>
      <vt:lpstr>Flow Object – Activities</vt:lpstr>
      <vt:lpstr>Flow Object - Gateway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With Picture Layout</dc:title>
  <dc:creator>FERRA ARIK</dc:creator>
  <cp:lastModifiedBy>Hanung Prasetyo</cp:lastModifiedBy>
  <cp:revision>21</cp:revision>
  <dcterms:created xsi:type="dcterms:W3CDTF">2016-10-03T01:23:36Z</dcterms:created>
  <dcterms:modified xsi:type="dcterms:W3CDTF">2016-10-03T06:26:16Z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