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44" r:id="rId2"/>
    <p:sldId id="256" r:id="rId3"/>
    <p:sldId id="341" r:id="rId4"/>
    <p:sldId id="281" r:id="rId5"/>
    <p:sldId id="293" r:id="rId6"/>
    <p:sldId id="278" r:id="rId7"/>
    <p:sldId id="315" r:id="rId8"/>
    <p:sldId id="317" r:id="rId9"/>
    <p:sldId id="301" r:id="rId10"/>
    <p:sldId id="314" r:id="rId11"/>
    <p:sldId id="302" r:id="rId12"/>
    <p:sldId id="300" r:id="rId13"/>
    <p:sldId id="291" r:id="rId14"/>
    <p:sldId id="303" r:id="rId15"/>
    <p:sldId id="319" r:id="rId16"/>
    <p:sldId id="299" r:id="rId17"/>
    <p:sldId id="297" r:id="rId18"/>
    <p:sldId id="298" r:id="rId19"/>
    <p:sldId id="313" r:id="rId20"/>
    <p:sldId id="336" r:id="rId21"/>
    <p:sldId id="322" r:id="rId22"/>
    <p:sldId id="325" r:id="rId23"/>
    <p:sldId id="323" r:id="rId24"/>
    <p:sldId id="324" r:id="rId25"/>
    <p:sldId id="326" r:id="rId26"/>
    <p:sldId id="327" r:id="rId27"/>
    <p:sldId id="328" r:id="rId28"/>
    <p:sldId id="337" r:id="rId29"/>
    <p:sldId id="279" r:id="rId30"/>
    <p:sldId id="307" r:id="rId31"/>
    <p:sldId id="266" r:id="rId3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025198"/>
    <a:srgbClr val="3366FF"/>
    <a:srgbClr val="0C788E"/>
    <a:srgbClr val="422C16"/>
    <a:srgbClr val="1C1C1C"/>
    <a:srgbClr val="9900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62" autoAdjust="0"/>
    <p:restoredTop sz="94434" autoAdjust="0"/>
  </p:normalViewPr>
  <p:slideViewPr>
    <p:cSldViewPr>
      <p:cViewPr varScale="1">
        <p:scale>
          <a:sx n="83" d="100"/>
          <a:sy n="83" d="100"/>
        </p:scale>
        <p:origin x="155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8A186-419D-4BA7-933A-7D4FA82DC086}" type="datetimeFigureOut">
              <a:rPr lang="en-US" smtClean="0"/>
              <a:t>3/6/2017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9C08BC-CA1C-4464-91AB-B0B23FB09388}" type="slidenum">
              <a:rPr lang="en-US" smtClean="0"/>
              <a:t>‹#›</a:t>
            </a:fld>
            <a:endParaRPr lang="en-US"/>
          </a:p>
        </p:txBody>
      </p:sp>
    </p:spTree>
    <p:extLst>
      <p:ext uri="{BB962C8B-B14F-4D97-AF65-F5344CB8AC3E}">
        <p14:creationId xmlns:p14="http://schemas.microsoft.com/office/powerpoint/2010/main" val="141923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4</a:t>
            </a:fld>
            <a:endParaRPr lang="en-US"/>
          </a:p>
        </p:txBody>
      </p:sp>
    </p:spTree>
    <p:extLst>
      <p:ext uri="{BB962C8B-B14F-4D97-AF65-F5344CB8AC3E}">
        <p14:creationId xmlns:p14="http://schemas.microsoft.com/office/powerpoint/2010/main" val="1064451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14</a:t>
            </a:fld>
            <a:endParaRPr lang="en-US"/>
          </a:p>
        </p:txBody>
      </p:sp>
    </p:spTree>
    <p:extLst>
      <p:ext uri="{BB962C8B-B14F-4D97-AF65-F5344CB8AC3E}">
        <p14:creationId xmlns:p14="http://schemas.microsoft.com/office/powerpoint/2010/main" val="49442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15</a:t>
            </a:fld>
            <a:endParaRPr lang="en-US"/>
          </a:p>
        </p:txBody>
      </p:sp>
    </p:spTree>
    <p:extLst>
      <p:ext uri="{BB962C8B-B14F-4D97-AF65-F5344CB8AC3E}">
        <p14:creationId xmlns:p14="http://schemas.microsoft.com/office/powerpoint/2010/main" val="49442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Spektrum : sebuah keadaan atau harga yang tidak terbatas hanya pada suatu set harga saja tetapi dapat berubah secara tak terbatas di dalam sebuah kontiyum;</a:t>
            </a:r>
            <a:r>
              <a:rPr lang="en-US" baseline="0"/>
              <a:t> </a:t>
            </a:r>
            <a:r>
              <a:rPr lang="en-US"/>
              <a:t>menggambarkan rentang keadaan atau kelakuan yang luas yang dikelompokkan bersama dan dipelajari di bawah sebuah topik untuk kemudahan diskusi, misalnya 'spektrum opini politik', atau 'spektrum kerja dari sebuah obat', dan lain sebagainya. Pada penggunaan ini, harga-harga di dalam sebuah spektrum tidak perlu digambarkan secara tepat sebagai sebuah bilangan sebagaimana dalam bidang optik.</a:t>
            </a:r>
          </a:p>
        </p:txBody>
      </p:sp>
      <p:sp>
        <p:nvSpPr>
          <p:cNvPr id="4" name="Slide Number Placeholder 3"/>
          <p:cNvSpPr>
            <a:spLocks noGrp="1"/>
          </p:cNvSpPr>
          <p:nvPr>
            <p:ph type="sldNum" sz="quarter" idx="10"/>
          </p:nvPr>
        </p:nvSpPr>
        <p:spPr/>
        <p:txBody>
          <a:bodyPr/>
          <a:lstStyle/>
          <a:p>
            <a:fld id="{8A9C08BC-CA1C-4464-91AB-B0B23FB09388}" type="slidenum">
              <a:rPr lang="en-US" smtClean="0"/>
              <a:t>17</a:t>
            </a:fld>
            <a:endParaRPr lang="en-US"/>
          </a:p>
        </p:txBody>
      </p:sp>
    </p:spTree>
    <p:extLst>
      <p:ext uri="{BB962C8B-B14F-4D97-AF65-F5344CB8AC3E}">
        <p14:creationId xmlns:p14="http://schemas.microsoft.com/office/powerpoint/2010/main" val="2810787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5760" indent="-365760" eaLnBrk="1" hangingPunct="1">
              <a:spcBef>
                <a:spcPts val="0"/>
              </a:spcBef>
              <a:buFont typeface="Wingdings" pitchFamily="2" charset="2"/>
              <a:buAutoNum type="arabicPeriod"/>
            </a:pPr>
            <a:r>
              <a:rPr lang="en-US" sz="1100" b="1">
                <a:solidFill>
                  <a:srgbClr val="FF0000"/>
                </a:solidFill>
              </a:rPr>
              <a:t>Pemain</a:t>
            </a:r>
          </a:p>
          <a:p>
            <a:pPr marL="765810" lvl="1" indent="-365760" eaLnBrk="1" hangingPunct="1">
              <a:spcBef>
                <a:spcPts val="0"/>
              </a:spcBef>
              <a:buFont typeface="+mj-lt"/>
              <a:buAutoNum type="alphaLcPeriod"/>
            </a:pPr>
            <a:r>
              <a:rPr lang="en-US" sz="1100">
                <a:solidFill>
                  <a:srgbClr val="FF0000"/>
                </a:solidFill>
              </a:rPr>
              <a:t>Manajer senior</a:t>
            </a:r>
          </a:p>
          <a:p>
            <a:pPr marL="765810" lvl="2" indent="0" eaLnBrk="1" hangingPunct="1">
              <a:spcBef>
                <a:spcPts val="0"/>
              </a:spcBef>
              <a:buNone/>
            </a:pPr>
            <a:r>
              <a:rPr lang="en-US" sz="1100"/>
              <a:t>Menentukan isu-isu bisnis yang sering memiliki pengaruh penting di dalam proyek.</a:t>
            </a:r>
          </a:p>
          <a:p>
            <a:pPr marL="765810" lvl="1" indent="-365760" eaLnBrk="1" hangingPunct="1">
              <a:spcBef>
                <a:spcPts val="0"/>
              </a:spcBef>
              <a:buFont typeface="+mj-lt"/>
              <a:buAutoNum type="alphaLcPeriod"/>
            </a:pPr>
            <a:r>
              <a:rPr lang="en-US" sz="1100">
                <a:solidFill>
                  <a:srgbClr val="FF0000"/>
                </a:solidFill>
              </a:rPr>
              <a:t>Manajer teknik</a:t>
            </a:r>
          </a:p>
          <a:p>
            <a:pPr marL="765810" lvl="1" indent="-365760" eaLnBrk="1" hangingPunct="1">
              <a:spcBef>
                <a:spcPts val="0"/>
              </a:spcBef>
              <a:buNone/>
            </a:pPr>
            <a:r>
              <a:rPr lang="en-US" sz="1100"/>
              <a:t>	Merencanakan,memotivasi,mengorganisir dan mengontrol sebuah produk atau aplikasi</a:t>
            </a:r>
          </a:p>
          <a:p>
            <a:pPr marL="765810" lvl="1" indent="-365760" eaLnBrk="1" hangingPunct="1">
              <a:spcBef>
                <a:spcPts val="0"/>
              </a:spcBef>
              <a:buNone/>
            </a:pPr>
            <a:r>
              <a:rPr lang="en-US" sz="1100">
                <a:solidFill>
                  <a:srgbClr val="FF0000"/>
                </a:solidFill>
              </a:rPr>
              <a:t>c.   Pelaksana</a:t>
            </a:r>
          </a:p>
          <a:p>
            <a:pPr marL="765810" lvl="2" indent="0" eaLnBrk="1" hangingPunct="1">
              <a:spcBef>
                <a:spcPts val="0"/>
              </a:spcBef>
              <a:buNone/>
            </a:pPr>
            <a:r>
              <a:rPr lang="en-US" sz="1100"/>
              <a:t>Menyampaikan ketrampilan teknik yang diperlukan untuk merekayasa sebuah produk atau aplikasi</a:t>
            </a:r>
          </a:p>
          <a:p>
            <a:pPr marL="400050" lvl="1" indent="0" eaLnBrk="1" hangingPunct="1">
              <a:buNone/>
            </a:pPr>
            <a:r>
              <a:rPr lang="en-US" sz="1100">
                <a:solidFill>
                  <a:srgbClr val="FF0000"/>
                </a:solidFill>
              </a:rPr>
              <a:t>d.   Pelanggan</a:t>
            </a:r>
          </a:p>
          <a:p>
            <a:pPr marL="765810" lvl="1" indent="-365760" eaLnBrk="1" hangingPunct="1">
              <a:spcBef>
                <a:spcPts val="0"/>
              </a:spcBef>
              <a:buNone/>
            </a:pPr>
            <a:r>
              <a:rPr lang="en-US" sz="1100"/>
              <a:t>	Menentukan jenis kebutuhan bagi perangkat lunak yang akan direkayasa</a:t>
            </a:r>
          </a:p>
          <a:p>
            <a:pPr marL="400050" lvl="1" indent="0" eaLnBrk="1" hangingPunct="1">
              <a:buNone/>
            </a:pPr>
            <a:r>
              <a:rPr lang="en-US" sz="1100">
                <a:solidFill>
                  <a:srgbClr val="FF0000"/>
                </a:solidFill>
              </a:rPr>
              <a:t>e.   Pemakai Akhir</a:t>
            </a:r>
          </a:p>
          <a:p>
            <a:pPr marL="765810" lvl="1" indent="-365760" eaLnBrk="1" hangingPunct="1">
              <a:spcBef>
                <a:spcPts val="0"/>
              </a:spcBef>
              <a:buNone/>
            </a:pPr>
            <a:r>
              <a:rPr lang="en-US" sz="1100"/>
              <a:t>	Berinteraksi dengan perangkat lunak bila perangkat lunak telah dikeluarkan untuk digunakan</a:t>
            </a:r>
          </a:p>
          <a:p>
            <a:endParaRPr lang="en-US" sz="1100"/>
          </a:p>
        </p:txBody>
      </p:sp>
      <p:sp>
        <p:nvSpPr>
          <p:cNvPr id="4" name="Slide Number Placeholder 3"/>
          <p:cNvSpPr>
            <a:spLocks noGrp="1"/>
          </p:cNvSpPr>
          <p:nvPr>
            <p:ph type="sldNum" sz="quarter" idx="10"/>
          </p:nvPr>
        </p:nvSpPr>
        <p:spPr/>
        <p:txBody>
          <a:bodyPr/>
          <a:lstStyle/>
          <a:p>
            <a:fld id="{8A9C08BC-CA1C-4464-91AB-B0B23FB09388}" type="slidenum">
              <a:rPr lang="en-US" smtClean="0"/>
              <a:t>18</a:t>
            </a:fld>
            <a:endParaRPr lang="en-US"/>
          </a:p>
        </p:txBody>
      </p:sp>
    </p:spTree>
    <p:extLst>
      <p:ext uri="{BB962C8B-B14F-4D97-AF65-F5344CB8AC3E}">
        <p14:creationId xmlns:p14="http://schemas.microsoft.com/office/powerpoint/2010/main" val="2124930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lnSpc>
                <a:spcPct val="90000"/>
              </a:lnSpc>
              <a:buFont typeface="Wingdings" pitchFamily="2" charset="2"/>
              <a:buNone/>
            </a:pPr>
            <a:r>
              <a:rPr lang="en-US" sz="1800" b="1"/>
              <a:t>2. Pimpinan Tim</a:t>
            </a:r>
          </a:p>
          <a:p>
            <a:pPr marL="765810" lvl="1" indent="-365760" eaLnBrk="1" hangingPunct="1">
              <a:lnSpc>
                <a:spcPct val="90000"/>
              </a:lnSpc>
              <a:spcBef>
                <a:spcPts val="0"/>
              </a:spcBef>
              <a:buFont typeface="+mj-lt"/>
              <a:buAutoNum type="alphaLcPeriod"/>
            </a:pPr>
            <a:r>
              <a:rPr lang="en-US" sz="1800"/>
              <a:t>Mampu melakukan </a:t>
            </a:r>
            <a:r>
              <a:rPr lang="en-US" sz="1800">
                <a:solidFill>
                  <a:srgbClr val="FF0000"/>
                </a:solidFill>
              </a:rPr>
              <a:t>pemecahan masalah</a:t>
            </a:r>
          </a:p>
          <a:p>
            <a:pPr marL="765810" lvl="1" indent="-365760" eaLnBrk="1" hangingPunct="1">
              <a:lnSpc>
                <a:spcPct val="90000"/>
              </a:lnSpc>
              <a:spcBef>
                <a:spcPts val="0"/>
              </a:spcBef>
              <a:buFont typeface="+mj-lt"/>
              <a:buAutoNum type="alphaLcPeriod"/>
            </a:pPr>
            <a:r>
              <a:rPr lang="en-US" sz="1800"/>
              <a:t>Mempunyai</a:t>
            </a:r>
            <a:r>
              <a:rPr lang="en-US" sz="1800">
                <a:solidFill>
                  <a:srgbClr val="FF0000"/>
                </a:solidFill>
              </a:rPr>
              <a:t> rasa percaya diri</a:t>
            </a:r>
            <a:r>
              <a:rPr lang="en-US" sz="1800"/>
              <a:t> untuk melakukan kontrol terhadap proyek</a:t>
            </a:r>
          </a:p>
          <a:p>
            <a:pPr marL="765810" lvl="1" indent="-365760" eaLnBrk="1" hangingPunct="1">
              <a:lnSpc>
                <a:spcPct val="90000"/>
              </a:lnSpc>
              <a:spcBef>
                <a:spcPts val="0"/>
              </a:spcBef>
              <a:buFont typeface="+mj-lt"/>
              <a:buAutoNum type="alphaLcPeriod"/>
            </a:pPr>
            <a:r>
              <a:rPr lang="en-US" sz="1800">
                <a:solidFill>
                  <a:srgbClr val="FF0000"/>
                </a:solidFill>
              </a:rPr>
              <a:t>Mengoptimasi produktivitas</a:t>
            </a:r>
            <a:r>
              <a:rPr lang="en-US" sz="1800"/>
              <a:t> sebuah proyek,</a:t>
            </a:r>
          </a:p>
          <a:p>
            <a:pPr marL="765810" lvl="1" indent="-365760" eaLnBrk="1" hangingPunct="1">
              <a:lnSpc>
                <a:spcPct val="90000"/>
              </a:lnSpc>
              <a:spcBef>
                <a:spcPts val="0"/>
              </a:spcBef>
              <a:buFont typeface="+mj-lt"/>
              <a:buAutoNum type="alphaLcPeriod"/>
            </a:pPr>
            <a:r>
              <a:rPr lang="en-US" sz="1800"/>
              <a:t>Memiliki</a:t>
            </a:r>
            <a:r>
              <a:rPr lang="en-US" sz="1800">
                <a:solidFill>
                  <a:srgbClr val="FF0000"/>
                </a:solidFill>
              </a:rPr>
              <a:t> inisiatif dan prestasi</a:t>
            </a:r>
          </a:p>
          <a:p>
            <a:pPr marL="765810" lvl="1" indent="-365760" eaLnBrk="1" hangingPunct="1">
              <a:lnSpc>
                <a:spcPct val="90000"/>
              </a:lnSpc>
              <a:spcBef>
                <a:spcPts val="0"/>
              </a:spcBef>
              <a:buFont typeface="+mj-lt"/>
              <a:buAutoNum type="alphaLcPeriod"/>
            </a:pPr>
            <a:r>
              <a:rPr lang="en-US" sz="1800"/>
              <a:t>Memiliki </a:t>
            </a:r>
            <a:r>
              <a:rPr lang="en-US" sz="1800">
                <a:solidFill>
                  <a:srgbClr val="FF0000"/>
                </a:solidFill>
              </a:rPr>
              <a:t>pengaruh dan mampu membentuk TIM yang solid, serta mampu menguasai diri</a:t>
            </a:r>
            <a:r>
              <a:rPr lang="en-US" sz="1800"/>
              <a:t> meskipun berada pada situasi tekanan yang tinggi.</a:t>
            </a:r>
          </a:p>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19</a:t>
            </a:fld>
            <a:endParaRPr lang="en-US"/>
          </a:p>
        </p:txBody>
      </p:sp>
    </p:spTree>
    <p:extLst>
      <p:ext uri="{BB962C8B-B14F-4D97-AF65-F5344CB8AC3E}">
        <p14:creationId xmlns:p14="http://schemas.microsoft.com/office/powerpoint/2010/main" val="2552769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1. Siapa? (Who?)</a:t>
            </a:r>
          </a:p>
          <a:p>
            <a:r>
              <a:rPr lang="en-US"/>
              <a:t>Informasi tentang siapa yang akan menjadi penanggungjawab dan juga pelaksana proyek harus diketahui secara jelas. Tujuannya adalah supaya alur kendali proyek dapat diketahui secara jelas. Salah satu jabatan penting dalam kegiatan proyek adalah proyek Manajer (PM). Tugas PM adalah mendefinisikan kebutuhan proyek, bersama-sama dengan para pemangku kepentingan </a:t>
            </a:r>
            <a:r>
              <a:rPr lang="en-US" i="1"/>
              <a:t>(stakeholder)</a:t>
            </a:r>
            <a:r>
              <a:rPr lang="en-US"/>
              <a:t>.</a:t>
            </a:r>
            <a:br>
              <a:rPr lang="en-US"/>
            </a:br>
            <a:br>
              <a:rPr lang="en-US"/>
            </a:br>
            <a:r>
              <a:rPr lang="en-US"/>
              <a:t>Pertanyaan berikutnya adalah, siapa sajakah pihak-pihak yang dimaksud dengan </a:t>
            </a:r>
            <a:r>
              <a:rPr lang="en-US" i="1"/>
              <a:t>stakeholder</a:t>
            </a:r>
            <a:r>
              <a:rPr lang="en-US"/>
              <a:t>? Jawabannya adalah, pihak manajemen selaku pemiliki kegiatan proyek, proyek manajer sebagai penanggungjawab, pengguna </a:t>
            </a:r>
            <a:r>
              <a:rPr lang="en-US" i="1"/>
              <a:t>(user)</a:t>
            </a:r>
            <a:r>
              <a:rPr lang="en-US"/>
              <a:t>, pelanggan </a:t>
            </a:r>
            <a:r>
              <a:rPr lang="en-US" i="1"/>
              <a:t>(customer)</a:t>
            </a:r>
            <a:r>
              <a:rPr lang="en-US"/>
              <a:t>, komunitas dan pihak-pihak lainnya yang memiliki kepentingan secara langsung dengan hasil proyek.</a:t>
            </a:r>
          </a:p>
          <a:p>
            <a:br>
              <a:rPr lang="en-US"/>
            </a:br>
            <a:r>
              <a:rPr lang="en-US" b="1"/>
              <a:t>2. Kenapa? (Why?)</a:t>
            </a:r>
          </a:p>
          <a:p>
            <a:br>
              <a:rPr lang="en-US"/>
            </a:br>
            <a:r>
              <a:rPr lang="en-US"/>
              <a:t>Alasan atau latar belakang bahwa suatu proyek harus dilaksanakan adalah adanya kebutuhan organisasi untuk berkembang, meningkatkan performansi pegawai atau organisasi secara umum, meningkatkan layanan terhadap customer (perbaikan atau pengadaan layanan baru), meningkatkan kualitas produk yang dihasilkan, atau menciptakan produk baru.</a:t>
            </a:r>
            <a:br>
              <a:rPr lang="en-US"/>
            </a:br>
            <a:br>
              <a:rPr lang="en-US"/>
            </a:br>
            <a:r>
              <a:rPr lang="en-US"/>
              <a:t>Dalam rangka mendapatkan informasi untuk alasan-alasan tersebut, perlu memperhatikan masukan atau saran dari para stakeholder. Seperti telah disampaikan sebelumnya, bahwa stakeholder adalah orang-orang atau pihak-pihak yang memiliki kepentingan terhadap luaran (outcome) dari kesuksesan pelaksanaan proyek.</a:t>
            </a:r>
            <a:br>
              <a:rPr lang="en-US"/>
            </a:br>
            <a:br>
              <a:rPr lang="en-US"/>
            </a:br>
            <a:r>
              <a:rPr lang="en-US"/>
              <a:t>Di sisi lain, masukan dari para stakeholder dapat menambah tingkat kesuksesan pelaksanaan proyek. Komunikasi yang baik dengan para </a:t>
            </a:r>
            <a:r>
              <a:rPr lang="en-US" i="1"/>
              <a:t>stakeholder</a:t>
            </a:r>
            <a:r>
              <a:rPr lang="en-US"/>
              <a:t> dapat memperjelas keinginan atau </a:t>
            </a:r>
            <a:r>
              <a:rPr lang="en-US" i="1"/>
              <a:t>outcome</a:t>
            </a:r>
            <a:r>
              <a:rPr lang="en-US"/>
              <a:t> yang nantinya akan dihasilkan. Kebanyakan proyek yang gagal dalam pelaksanaannya adalah akibat kurangnya komunikasi dengan para pemangku kepentingan tersebut.</a:t>
            </a:r>
            <a:br>
              <a:rPr lang="en-US"/>
            </a:br>
            <a:endParaRPr lang="en-US" b="1"/>
          </a:p>
          <a:p>
            <a:r>
              <a:rPr lang="en-US" b="1"/>
              <a:t>3. Apa? (What?)</a:t>
            </a:r>
          </a:p>
          <a:p>
            <a:r>
              <a:rPr lang="en-US"/>
              <a:t>Terdapat beberapa hal yang harus tersedia atau terdefinisi supaya proyek dapat berjalan dengan baik. Berikut ini adalah hal-hal yang harus terdefinisi dengan baik, supaya pelaksanaan proyek dapat berjalan dengan lancar:</a:t>
            </a:r>
            <a:br>
              <a:rPr lang="en-US"/>
            </a:br>
            <a:r>
              <a:rPr lang="en-US"/>
              <a:t>- Sponsor proyek</a:t>
            </a:r>
            <a:br>
              <a:rPr lang="en-US"/>
            </a:br>
            <a:r>
              <a:rPr lang="en-US"/>
              <a:t>- proyek </a:t>
            </a:r>
            <a:r>
              <a:rPr lang="en-US" i="1"/>
              <a:t>outcome</a:t>
            </a:r>
            <a:br>
              <a:rPr lang="en-US"/>
            </a:br>
            <a:r>
              <a:rPr lang="en-US"/>
              <a:t>- Waktu mulai dan berakhirnya proyek</a:t>
            </a:r>
            <a:br>
              <a:rPr lang="en-US"/>
            </a:br>
            <a:r>
              <a:rPr lang="en-US"/>
              <a:t>- Komitmen financial</a:t>
            </a:r>
            <a:br>
              <a:rPr lang="en-US"/>
            </a:br>
            <a:r>
              <a:rPr lang="en-US"/>
              <a:t>- Aturan yang berlaku</a:t>
            </a:r>
          </a:p>
          <a:p>
            <a:r>
              <a:rPr lang="en-US"/>
              <a:t>-</a:t>
            </a:r>
            <a:r>
              <a:rPr lang="en-US" baseline="0"/>
              <a:t> </a:t>
            </a:r>
            <a:r>
              <a:rPr lang="en-US"/>
              <a:t>Kebaruan proyek</a:t>
            </a:r>
            <a:br>
              <a:rPr lang="en-US"/>
            </a:br>
            <a:endParaRPr lang="en-US"/>
          </a:p>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21</a:t>
            </a:fld>
            <a:endParaRPr lang="en-US"/>
          </a:p>
        </p:txBody>
      </p:sp>
    </p:spTree>
    <p:extLst>
      <p:ext uri="{BB962C8B-B14F-4D97-AF65-F5344CB8AC3E}">
        <p14:creationId xmlns:p14="http://schemas.microsoft.com/office/powerpoint/2010/main" val="1169798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Salah satu jabatan penting dalam kegiatan proyek adalah proyek Manajer (PM). </a:t>
            </a:r>
          </a:p>
          <a:p>
            <a:endParaRPr lang="en-US"/>
          </a:p>
          <a:p>
            <a:r>
              <a:rPr lang="en-US"/>
              <a:t>Tugas PM adalah mendefinisikan kebutuhan proyek, bersama-sama dengan para pemangku kepentingan </a:t>
            </a:r>
            <a:r>
              <a:rPr lang="en-US" i="1"/>
              <a:t>(stakeholder)</a:t>
            </a:r>
            <a:r>
              <a:rPr lang="en-US"/>
              <a:t>.</a:t>
            </a:r>
            <a:br>
              <a:rPr lang="en-US"/>
            </a:br>
            <a:br>
              <a:rPr lang="en-US"/>
            </a:br>
            <a:r>
              <a:rPr lang="en-US"/>
              <a:t>Pertanyaan berikutnya adalah, siapa sajakah pihak-pihak yang dimaksud dengan </a:t>
            </a:r>
            <a:r>
              <a:rPr lang="en-US" i="1"/>
              <a:t>stakeholder</a:t>
            </a:r>
            <a:r>
              <a:rPr lang="en-US"/>
              <a:t>? </a:t>
            </a:r>
          </a:p>
          <a:p>
            <a:r>
              <a:rPr lang="en-US"/>
              <a:t>- Pihak manajemen selaku pemiliki kegiatan proyek, </a:t>
            </a:r>
          </a:p>
          <a:p>
            <a:r>
              <a:rPr lang="en-US"/>
              <a:t>- proyek manajer sebagai penanggungjawab, </a:t>
            </a:r>
          </a:p>
          <a:p>
            <a:r>
              <a:rPr lang="en-US"/>
              <a:t>- Pengguna </a:t>
            </a:r>
            <a:r>
              <a:rPr lang="en-US" i="1"/>
              <a:t>(user)</a:t>
            </a:r>
            <a:r>
              <a:rPr lang="en-US"/>
              <a:t>, pelanggan </a:t>
            </a:r>
            <a:r>
              <a:rPr lang="en-US" i="1"/>
              <a:t>(customer)</a:t>
            </a:r>
            <a:r>
              <a:rPr lang="en-US"/>
              <a:t>, </a:t>
            </a:r>
          </a:p>
          <a:p>
            <a:r>
              <a:rPr lang="en-US"/>
              <a:t>- Komunitas dan pihak-pihak lainnya yang memiliki   </a:t>
            </a:r>
          </a:p>
          <a:p>
            <a:r>
              <a:rPr lang="en-US"/>
              <a:t>  kepentingan secara langsung dengan hasil proyek.</a:t>
            </a:r>
          </a:p>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22</a:t>
            </a:fld>
            <a:endParaRPr lang="en-US"/>
          </a:p>
        </p:txBody>
      </p:sp>
    </p:spTree>
    <p:extLst>
      <p:ext uri="{BB962C8B-B14F-4D97-AF65-F5344CB8AC3E}">
        <p14:creationId xmlns:p14="http://schemas.microsoft.com/office/powerpoint/2010/main" val="1169798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Dalam mendefinisikan outcome proyek, dibutuhkan penggambaran tentang target atau hasil yang jelas dan dipahami oleh semua pihak yang terlibat dalam proyek tersebut. Pendefinisian </a:t>
            </a:r>
            <a:r>
              <a:rPr lang="en-US" i="1"/>
              <a:t>outcome</a:t>
            </a:r>
            <a:r>
              <a:rPr lang="en-US"/>
              <a:t> proyek yang buruk, seringkali menyebabkan terjadinya perubahan pada saat proyek sedang berjalan (di tengah-tengah). Perubahan ini bisa mengakibatkan dampak yang berbeda-beda, tergantung banyaknya perubahan yang terjadi.</a:t>
            </a:r>
            <a:br>
              <a:rPr lang="en-US"/>
            </a:br>
            <a:br>
              <a:rPr lang="en-US"/>
            </a:br>
            <a:r>
              <a:rPr lang="en-US"/>
              <a:t>Oleh karena itu, muncul paradigma baru tentang kapan suatu proyek benar-benar dimulai, yaitu berkaitan dengan penjelasan tentang </a:t>
            </a:r>
            <a:r>
              <a:rPr lang="en-US" i="1"/>
              <a:t>outcome</a:t>
            </a:r>
            <a:r>
              <a:rPr lang="en-US"/>
              <a:t> yang hendak dicapai. proyek benar-benar dimulai </a:t>
            </a:r>
            <a:r>
              <a:rPr lang="en-US" i="1"/>
              <a:t>(project kick-off)</a:t>
            </a:r>
            <a:r>
              <a:rPr lang="en-US"/>
              <a:t> adalah pada saat diketahui dengan pasti apa yang akan dihasilkan</a:t>
            </a:r>
          </a:p>
        </p:txBody>
      </p:sp>
      <p:sp>
        <p:nvSpPr>
          <p:cNvPr id="4" name="Slide Number Placeholder 3"/>
          <p:cNvSpPr>
            <a:spLocks noGrp="1"/>
          </p:cNvSpPr>
          <p:nvPr>
            <p:ph type="sldNum" sz="quarter" idx="10"/>
          </p:nvPr>
        </p:nvSpPr>
        <p:spPr/>
        <p:txBody>
          <a:bodyPr/>
          <a:lstStyle/>
          <a:p>
            <a:fld id="{8A9C08BC-CA1C-4464-91AB-B0B23FB09388}" type="slidenum">
              <a:rPr lang="en-US" smtClean="0"/>
              <a:t>23</a:t>
            </a:fld>
            <a:endParaRPr lang="en-US"/>
          </a:p>
        </p:txBody>
      </p:sp>
    </p:spTree>
    <p:extLst>
      <p:ext uri="{BB962C8B-B14F-4D97-AF65-F5344CB8AC3E}">
        <p14:creationId xmlns:p14="http://schemas.microsoft.com/office/powerpoint/2010/main" val="1169798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Setelah outcome proyek diketahui dan ditetapkan, maka langkah berikutnya adalah menentukan jadwal pelaksanaan proyek. Perkiraan waktu penyelesaian proyek dapat disusun berdasarkan target yang telah diketahui sebelumnya, sehingga dalam penyusunan jadwal dapat diusahakan untuk tetap realistis.</a:t>
            </a:r>
            <a:br>
              <a:rPr lang="en-US"/>
            </a:br>
            <a:br>
              <a:rPr lang="en-US"/>
            </a:br>
            <a:r>
              <a:rPr lang="en-US"/>
              <a:t>Berikut adalah beberapa hal yang harus dipertimbangkan dalam menyusun jadwal pelaksanaan proyek:</a:t>
            </a:r>
            <a:br>
              <a:rPr lang="en-US"/>
            </a:br>
            <a:br>
              <a:rPr lang="en-US"/>
            </a:br>
            <a:r>
              <a:rPr lang="en-US" b="1"/>
              <a:t>Total jam kerja karyawan</a:t>
            </a:r>
            <a:br>
              <a:rPr lang="en-US"/>
            </a:br>
            <a:r>
              <a:rPr lang="en-US"/>
              <a:t>Pada saat melakukan penyusunan jadwal proyek, total jam kerja karyawan seringkali tidak diperhitungkan dan mengakibatkan pembebanan jam kerja yang tidak seimbang antar divisi yang satu dengan yang lainnya. Total jam kerja karyawan secara normal adalah 8 (delapan) jam per hari dan dilakukan selama 5 (lima) hari dalam seminggu. Berikutnya adalah pembebanan waktu lembur karyawan, dimana hal ini haruslah sesuai dengan kebijakan perusahaan dalam penerapan maksimal jam lembur per minggu.</a:t>
            </a:r>
            <a:br>
              <a:rPr lang="en-US"/>
            </a:br>
            <a:br>
              <a:rPr lang="en-US"/>
            </a:br>
            <a:r>
              <a:rPr lang="en-US" b="1" i="1"/>
              <a:t>Vacations</a:t>
            </a:r>
            <a:r>
              <a:rPr lang="en-US" b="1"/>
              <a:t> (hari libur)</a:t>
            </a:r>
            <a:br>
              <a:rPr lang="en-US"/>
            </a:br>
            <a:r>
              <a:rPr lang="en-US"/>
              <a:t>Dalam pelaksanaan proyek berskala besar, biasanya akan menggunakan durasi waktu yang panjang (dengan satuan bulan atau tahun). Pada saat menyusun jadwal perlu memperhatikan adanya hari libur (hari Minggu) dan hari-hari besar nasional yang biasanya dijadikan sebagai hari libur untuk memperingatinya.</a:t>
            </a:r>
            <a:br>
              <a:rPr lang="en-US"/>
            </a:br>
            <a:br>
              <a:rPr lang="en-US"/>
            </a:br>
            <a:r>
              <a:rPr lang="en-US" b="1" i="1"/>
              <a:t>Company’s holidays</a:t>
            </a:r>
            <a:r>
              <a:rPr lang="en-US" b="1"/>
              <a:t> (hari libur perusahaan)</a:t>
            </a:r>
            <a:br>
              <a:rPr lang="en-US" b="1"/>
            </a:br>
            <a:r>
              <a:rPr lang="en-US"/>
              <a:t>Perusahaan biasanya juga memiliki kebijakan tersendiri yang berkaitan dengan jam kerja karyawannya. Kebijakan perusahaan seringkali dibuat berdasarkan anjuran pemerintah, misalnya dalam memberikan waktu libur (cuti bersama) untuk merayakan hari besar. Perusahaan juga dapat memberikan waktu libur bagi karyawan yang telah bekerja secara lembur, dengan harapan dapat memberikan waktu istirahat yang layak.</a:t>
            </a:r>
            <a:br>
              <a:rPr lang="en-US"/>
            </a:br>
            <a:br>
              <a:rPr lang="en-US"/>
            </a:br>
            <a:r>
              <a:rPr lang="en-US"/>
              <a:t>Segala hal yang berkaitan dengan jam kerja karyawan menjadi isu yang sensitive di sisi karyawan. Jika hal ini kurang mendapatkan perhatian atau bahkan tidak diperhitungkan, maka akan memberikan dampak yang negatif bagi karyawan, khususnya dalam hal moral. Moral karyawan merupakan hal yang paling sulit dijaga karena sudah merupakan suatu hal yang lumrah karena manusia memiliki emosi.</a:t>
            </a:r>
          </a:p>
        </p:txBody>
      </p:sp>
      <p:sp>
        <p:nvSpPr>
          <p:cNvPr id="4" name="Slide Number Placeholder 3"/>
          <p:cNvSpPr>
            <a:spLocks noGrp="1"/>
          </p:cNvSpPr>
          <p:nvPr>
            <p:ph type="sldNum" sz="quarter" idx="10"/>
          </p:nvPr>
        </p:nvSpPr>
        <p:spPr/>
        <p:txBody>
          <a:bodyPr/>
          <a:lstStyle/>
          <a:p>
            <a:fld id="{8A9C08BC-CA1C-4464-91AB-B0B23FB09388}" type="slidenum">
              <a:rPr lang="en-US" smtClean="0"/>
              <a:t>24</a:t>
            </a:fld>
            <a:endParaRPr lang="en-US"/>
          </a:p>
        </p:txBody>
      </p:sp>
    </p:spTree>
    <p:extLst>
      <p:ext uri="{BB962C8B-B14F-4D97-AF65-F5344CB8AC3E}">
        <p14:creationId xmlns:p14="http://schemas.microsoft.com/office/powerpoint/2010/main" val="1169798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Investasi dalam bidang teknologi informasi bisa merupakan kegiatan pengadaan. Namun kadangkala dari pihak manajemen memahami sebagai kegiatan pengadaan yang sederhana. Pengadaan atau investasi dalam bidang TI sebenarnya mencakup 3 (tiga) hal, yakni: pengadaan perangkat keras (hardware), perangkat lunak (software), dan juga sumber daya manusianya (talent).</a:t>
            </a:r>
            <a:br>
              <a:rPr lang="en-US"/>
            </a:br>
            <a:br>
              <a:rPr lang="en-US"/>
            </a:br>
            <a:r>
              <a:rPr lang="en-US"/>
              <a:t>Perusahaan atau organisasi biasanya berhati-hati dalam memberikan komitmen keuangan, karena komponen terpenting dalam suatu kegiatan bisnis organisasi adalah keuangan. Trend saat ini menunjukkan bahwa pihak manajemen cenderung untuk tidak berinvestasi dalam bidang TI karena mereka tidak yakin bahwa TI dapat meningkatkan kinerja organisasi dan meningkatkan pendapatan. Alasan utama yang mendasari ketidakyakinan mereka adalah bahwa investasi TI itu mahal. Padahal, jika dilihat lebih dalam lagi, investasi teknologi memang mahal, namun dengan adanya penerapan teknologi dalam organisasi justru dapat meningkatkan pendapatan.</a:t>
            </a:r>
            <a:br>
              <a:rPr lang="en-US"/>
            </a:br>
            <a:br>
              <a:rPr lang="en-US"/>
            </a:br>
            <a:br>
              <a:rPr lang="en-US"/>
            </a:br>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25</a:t>
            </a:fld>
            <a:endParaRPr lang="en-US"/>
          </a:p>
        </p:txBody>
      </p:sp>
    </p:spTree>
    <p:extLst>
      <p:ext uri="{BB962C8B-B14F-4D97-AF65-F5344CB8AC3E}">
        <p14:creationId xmlns:p14="http://schemas.microsoft.com/office/powerpoint/2010/main" val="116979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8A9C08BC-CA1C-4464-91AB-B0B23FB09388}" type="slidenum">
              <a:rPr lang="en-US" smtClean="0"/>
              <a:t>5</a:t>
            </a:fld>
            <a:endParaRPr lang="en-US"/>
          </a:p>
        </p:txBody>
      </p:sp>
    </p:spTree>
    <p:extLst>
      <p:ext uri="{BB962C8B-B14F-4D97-AF65-F5344CB8AC3E}">
        <p14:creationId xmlns:p14="http://schemas.microsoft.com/office/powerpoint/2010/main" val="414050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Kegiatan proyek, dalam pelaksanaannya tidak luput dari aturan. Bahkan pemerintah menyatakan bahwa proyek merupakan lahan yang subur untuk terjadinya korupsi, kolusi dan nepotisme (KKN). Namun porsi yang terbesar adalah korupsi, karena biasanya korupsi terjadi dengan cara menaikkan harga secara sengaja sehingga mendapatkan keuntungan pribadi atau kelompok (mark-up).</a:t>
            </a:r>
            <a:br>
              <a:rPr lang="en-US"/>
            </a:br>
            <a:br>
              <a:rPr lang="en-US"/>
            </a:br>
            <a:r>
              <a:rPr lang="en-US"/>
              <a:t>Terdapat 2 (dua) produk aturan yang harus diperhatikan, yakni:</a:t>
            </a:r>
            <a:br>
              <a:rPr lang="en-US"/>
            </a:br>
            <a:br>
              <a:rPr lang="en-US"/>
            </a:br>
            <a:r>
              <a:rPr lang="en-US" b="1"/>
              <a:t>Regulasi</a:t>
            </a:r>
            <a:br>
              <a:rPr lang="en-US" b="1"/>
            </a:br>
            <a:r>
              <a:rPr lang="en-US"/>
              <a:t>Merupakan aturan yang wajib ditaati, karena biasanya produk regulasi dikeluarkan oleh pemerintah melalui undang-undang atau keputusan presiden (keppres) atau peraturan daerah (perda) memiliki landasan hukum yang kuat dan tetap. Sehingga apabila pelanggaran terjadi, maka dampaknya akan terbawa ke jalur hukum dan memperburuk citra organisasi. Perusahaan juga dapat mengeluarkan aturan berbentuk regulasi secara internal. Biasanya regulasi yang dikeluarkan oleh perusahaan atau organisasi sudah selaras dengan regulasi yang dikeluarkan oleh pemerintah.</a:t>
            </a:r>
            <a:br>
              <a:rPr lang="en-US"/>
            </a:br>
            <a:br>
              <a:rPr lang="en-US"/>
            </a:br>
            <a:r>
              <a:rPr lang="en-US" b="1"/>
              <a:t>Standar</a:t>
            </a:r>
            <a:br>
              <a:rPr lang="en-US"/>
            </a:br>
            <a:r>
              <a:rPr lang="en-US"/>
              <a:t>Merupakan aturan yang terbentuk atau dibangun berdasarkan pengalaman proyek sebelumnya. Biasanya tidak tertulis dan berupa hasil </a:t>
            </a:r>
            <a:r>
              <a:rPr lang="en-US" i="1"/>
              <a:t>trial and error (rule of thumb)</a:t>
            </a:r>
            <a:r>
              <a:rPr lang="en-US"/>
              <a:t>. Aturan berupa standar ini dapat berbeda-beda tergantung dari karakteristik proyeknya (biasanya berdasarkan target yang ingin dicapai). Standar boleh untuk tidak ditaati namun tetap wajib untuk dipertimbangkan.</a:t>
            </a:r>
            <a:br>
              <a:rPr lang="en-US"/>
            </a:br>
            <a:br>
              <a:rPr lang="en-US"/>
            </a:br>
            <a:br>
              <a:rPr lang="en-US"/>
            </a:br>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26</a:t>
            </a:fld>
            <a:endParaRPr lang="en-US"/>
          </a:p>
        </p:txBody>
      </p:sp>
    </p:spTree>
    <p:extLst>
      <p:ext uri="{BB962C8B-B14F-4D97-AF65-F5344CB8AC3E}">
        <p14:creationId xmlns:p14="http://schemas.microsoft.com/office/powerpoint/2010/main" val="1169798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Seperti telah disampaikan sebelumnya bahwa proyek merupakan jawaban dari 2 (dua) hal: kebutuhan atau ide. Terdapat isu utama dalam hal pelaksanaan proyek, yaitu tingkat kebaruan outcome proyek. proyek yang dilaksanakan untuk menjawab kebutuhan organisasi masih dapat dimaklumi jika pernah dilaksanakan oleh pihak lain dalam organisasi. Untuk proyek yang dilaksanakan dalam rangka menjawab ide, maka perlu dipastikan bahwa ide tersebut belum pernah dilakukan oleh siapapun. Namun tidak dapat dipungkiri bahwa keterbatasan informasi memang dapat mendorong terjadinya dua proyek yang memiliki kemiripan.</a:t>
            </a:r>
            <a:br>
              <a:rPr lang="en-US"/>
            </a:br>
            <a:br>
              <a:rPr lang="en-US"/>
            </a:br>
            <a:r>
              <a:rPr lang="en-US"/>
              <a:t>Perusahaan kadangkala justru sengaja mengadakan beberapa proyek secara bersamaan yang bertujuan untuk memberikan ujian bagi para karyawan yang sedang dipromosikan untuk menduduki suatu jabatan tertentu. Hal ini perlu dilakukan sebagai usaha untuk menentukan siapa kandidat yang layak menduduki jabatan tersebut, dinilai dari proses dan hasil pelaksanaan proyek tersebut. Dalam hal ini, perusahaan mendapatkan dua buah keuntungan sekaligus, yakni mendapatkan </a:t>
            </a:r>
            <a:r>
              <a:rPr lang="en-US" i="1"/>
              <a:t>outcome</a:t>
            </a:r>
            <a:r>
              <a:rPr lang="en-US"/>
              <a:t> dari pelaksanaan proyek dan kandidat karyawan yang potensial.</a:t>
            </a:r>
            <a:br>
              <a:rPr lang="en-US"/>
            </a:br>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27</a:t>
            </a:fld>
            <a:endParaRPr lang="en-US"/>
          </a:p>
        </p:txBody>
      </p:sp>
    </p:spTree>
    <p:extLst>
      <p:ext uri="{BB962C8B-B14F-4D97-AF65-F5344CB8AC3E}">
        <p14:creationId xmlns:p14="http://schemas.microsoft.com/office/powerpoint/2010/main" val="1169798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30</a:t>
            </a:fld>
            <a:endParaRPr lang="en-US"/>
          </a:p>
        </p:txBody>
      </p:sp>
    </p:spTree>
    <p:extLst>
      <p:ext uri="{BB962C8B-B14F-4D97-AF65-F5344CB8AC3E}">
        <p14:creationId xmlns:p14="http://schemas.microsoft.com/office/powerpoint/2010/main" val="31385716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31</a:t>
            </a:fld>
            <a:endParaRPr lang="en-US"/>
          </a:p>
        </p:txBody>
      </p:sp>
    </p:spTree>
    <p:extLst>
      <p:ext uri="{BB962C8B-B14F-4D97-AF65-F5344CB8AC3E}">
        <p14:creationId xmlns:p14="http://schemas.microsoft.com/office/powerpoint/2010/main" val="351515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a:solidFill>
                  <a:schemeClr val="tx1"/>
                </a:solidFill>
                <a:latin typeface="+mn-lt"/>
                <a:ea typeface="+mn-ea"/>
                <a:cs typeface="+mn-cs"/>
              </a:rPr>
              <a:t>Proyek adalah upaya temporer untuk menghasilkan produk, jasa, atau hasil yang tertentu/unik. </a:t>
            </a:r>
          </a:p>
          <a:p>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Proyek bersifat temporer artinya waktu berlangsungnya dibatasi, ada awal dan ada akhir untuk pekerjaan yang dilakukan dan tim yang dibentuk. </a:t>
            </a:r>
          </a:p>
          <a:p>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Proyek menghasilkan yang unik berarti hasil dari proyek merupakan suatu entitas baru yang memiliki karakteristik yang berbeda dengan hasil yang sudah ada. </a:t>
            </a:r>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6</a:t>
            </a:fld>
            <a:endParaRPr lang="en-US"/>
          </a:p>
        </p:txBody>
      </p:sp>
    </p:spTree>
    <p:extLst>
      <p:ext uri="{BB962C8B-B14F-4D97-AF65-F5344CB8AC3E}">
        <p14:creationId xmlns:p14="http://schemas.microsoft.com/office/powerpoint/2010/main" val="2543345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7</a:t>
            </a:fld>
            <a:endParaRPr lang="en-US"/>
          </a:p>
        </p:txBody>
      </p:sp>
    </p:spTree>
    <p:extLst>
      <p:ext uri="{BB962C8B-B14F-4D97-AF65-F5344CB8AC3E}">
        <p14:creationId xmlns:p14="http://schemas.microsoft.com/office/powerpoint/2010/main" val="1278300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8</a:t>
            </a:fld>
            <a:endParaRPr lang="en-US"/>
          </a:p>
        </p:txBody>
      </p:sp>
    </p:spTree>
    <p:extLst>
      <p:ext uri="{BB962C8B-B14F-4D97-AF65-F5344CB8AC3E}">
        <p14:creationId xmlns:p14="http://schemas.microsoft.com/office/powerpoint/2010/main" val="920761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9</a:t>
            </a:fld>
            <a:endParaRPr lang="en-US"/>
          </a:p>
        </p:txBody>
      </p:sp>
    </p:spTree>
    <p:extLst>
      <p:ext uri="{BB962C8B-B14F-4D97-AF65-F5344CB8AC3E}">
        <p14:creationId xmlns:p14="http://schemas.microsoft.com/office/powerpoint/2010/main" val="2544315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Wujud tanggungjawab dari seorang manajer proyek lebih bersifat operasional, seperti: mengelola sumber daya, membuat jadwal, memotivasi tim pelaksana proyek, menjamin kualitas hasil akhir baik dalam bentuk produk ataupun jasa, dan bersama-sama dengan pemilik proyek memutuskan kapan proyek benar-benar berakhir.</a:t>
            </a:r>
          </a:p>
          <a:p>
            <a:endParaRPr lang="en-US"/>
          </a:p>
          <a:p>
            <a:r>
              <a:rPr lang="en-US"/>
              <a:t>Tim pelaksana proyek ini dapat dibentuk dari lingkup internal organisasi ataupun dari pihak ketiga </a:t>
            </a:r>
            <a:r>
              <a:rPr lang="en-US" i="1"/>
              <a:t>(outsource)</a:t>
            </a:r>
            <a:r>
              <a:rPr lang="en-US"/>
              <a:t>. Tim ini biasanya dibagi-bagi menjadi beberapa bagian dengan tugas dan fungsi yang spesifik.</a:t>
            </a:r>
          </a:p>
        </p:txBody>
      </p:sp>
      <p:sp>
        <p:nvSpPr>
          <p:cNvPr id="4" name="Slide Number Placeholder 3"/>
          <p:cNvSpPr>
            <a:spLocks noGrp="1"/>
          </p:cNvSpPr>
          <p:nvPr>
            <p:ph type="sldNum" sz="quarter" idx="10"/>
          </p:nvPr>
        </p:nvSpPr>
        <p:spPr/>
        <p:txBody>
          <a:bodyPr/>
          <a:lstStyle/>
          <a:p>
            <a:fld id="{8A9C08BC-CA1C-4464-91AB-B0B23FB09388}" type="slidenum">
              <a:rPr lang="en-US" smtClean="0"/>
              <a:t>10</a:t>
            </a:fld>
            <a:endParaRPr lang="en-US"/>
          </a:p>
        </p:txBody>
      </p:sp>
    </p:spTree>
    <p:extLst>
      <p:ext uri="{BB962C8B-B14F-4D97-AF65-F5344CB8AC3E}">
        <p14:creationId xmlns:p14="http://schemas.microsoft.com/office/powerpoint/2010/main" val="1606222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None/>
            </a:pPr>
            <a:r>
              <a:rPr lang="en-US" sz="2400" kern="1200" dirty="0">
                <a:solidFill>
                  <a:schemeClr val="tx1"/>
                </a:solidFill>
                <a:latin typeface="+mn-lt"/>
                <a:ea typeface="+mn-ea"/>
                <a:cs typeface="+mn-cs"/>
              </a:rPr>
              <a:t>1. Time, </a:t>
            </a:r>
            <a:r>
              <a:rPr lang="en-US" sz="2400" b="0" kern="1200" dirty="0" err="1">
                <a:solidFill>
                  <a:schemeClr val="tx1"/>
                </a:solidFill>
                <a:latin typeface="+mn-lt"/>
                <a:ea typeface="+mn-ea"/>
                <a:cs typeface="+mn-cs"/>
              </a:rPr>
              <a:t>waktu</a:t>
            </a:r>
            <a:r>
              <a:rPr lang="en-US" sz="2400" b="0" kern="1200" dirty="0">
                <a:solidFill>
                  <a:schemeClr val="tx1"/>
                </a:solidFill>
                <a:latin typeface="+mn-lt"/>
                <a:ea typeface="+mn-ea"/>
                <a:cs typeface="+mn-cs"/>
              </a:rPr>
              <a:t> yang </a:t>
            </a:r>
            <a:r>
              <a:rPr lang="en-US" sz="2400" b="0" kern="1200" dirty="0" err="1">
                <a:solidFill>
                  <a:schemeClr val="tx1"/>
                </a:solidFill>
                <a:latin typeface="+mn-lt"/>
                <a:ea typeface="+mn-ea"/>
                <a:cs typeface="+mn-cs"/>
              </a:rPr>
              <a:t>dibutuhkan</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dalam</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menyelesaikan</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proyek</a:t>
            </a:r>
            <a:r>
              <a:rPr lang="en-US" sz="2400" b="0" kern="1200" dirty="0">
                <a:solidFill>
                  <a:schemeClr val="tx1"/>
                </a:solidFill>
                <a:latin typeface="+mn-lt"/>
                <a:ea typeface="+mn-ea"/>
                <a:cs typeface="+mn-cs"/>
              </a:rPr>
              <a:t>. </a:t>
            </a:r>
          </a:p>
          <a:p>
            <a:pPr marL="457200" indent="-457200">
              <a:buNone/>
            </a:pPr>
            <a:r>
              <a:rPr lang="nn-NO" sz="2400" b="0" kern="1200" dirty="0">
                <a:solidFill>
                  <a:schemeClr val="tx1"/>
                </a:solidFill>
                <a:latin typeface="+mn-lt"/>
                <a:ea typeface="+mn-ea"/>
                <a:cs typeface="+mn-cs"/>
              </a:rPr>
              <a:t>	Ada beberapa event yang ‘</a:t>
            </a:r>
            <a:r>
              <a:rPr lang="nn-NO" sz="2400" kern="1200" dirty="0">
                <a:solidFill>
                  <a:schemeClr val="tx1"/>
                </a:solidFill>
                <a:latin typeface="+mn-lt"/>
                <a:ea typeface="+mn-ea"/>
                <a:cs typeface="+mn-cs"/>
              </a:rPr>
              <a:t>memaksa</a:t>
            </a:r>
            <a:r>
              <a:rPr lang="nn-NO" sz="2400" b="0" kern="1200" dirty="0">
                <a:solidFill>
                  <a:schemeClr val="tx1"/>
                </a:solidFill>
                <a:latin typeface="+mn-lt"/>
                <a:ea typeface="+mn-ea"/>
                <a:cs typeface="+mn-cs"/>
              </a:rPr>
              <a:t>’ dalam </a:t>
            </a:r>
            <a:r>
              <a:rPr lang="nn-NO" sz="2400" i="1" kern="1200" dirty="0">
                <a:solidFill>
                  <a:schemeClr val="tx1"/>
                </a:solidFill>
                <a:latin typeface="+mn-lt"/>
                <a:ea typeface="+mn-ea"/>
                <a:cs typeface="+mn-cs"/>
              </a:rPr>
              <a:t>Timeline proyek</a:t>
            </a:r>
            <a:r>
              <a:rPr lang="nn-NO" sz="2400" b="0" i="1" kern="1200" dirty="0">
                <a:solidFill>
                  <a:schemeClr val="tx1"/>
                </a:solidFill>
                <a:latin typeface="+mn-lt"/>
                <a:ea typeface="+mn-ea"/>
                <a:cs typeface="+mn-cs"/>
              </a:rPr>
              <a:t>, </a:t>
            </a:r>
            <a:r>
              <a:rPr lang="en-US" sz="2400" b="0" kern="1200" dirty="0" err="1">
                <a:solidFill>
                  <a:schemeClr val="tx1"/>
                </a:solidFill>
                <a:latin typeface="+mn-lt"/>
                <a:ea typeface="+mn-ea"/>
                <a:cs typeface="+mn-cs"/>
              </a:rPr>
              <a:t>yaitu</a:t>
            </a:r>
            <a:r>
              <a:rPr lang="en-US" sz="2400" b="0" kern="1200" dirty="0">
                <a:solidFill>
                  <a:schemeClr val="tx1"/>
                </a:solidFill>
                <a:latin typeface="+mn-lt"/>
                <a:ea typeface="+mn-ea"/>
                <a:cs typeface="+mn-cs"/>
              </a:rPr>
              <a:t> ;</a:t>
            </a:r>
          </a:p>
          <a:p>
            <a:pPr marL="1257300" lvl="2" indent="-457200"/>
            <a:r>
              <a:rPr lang="en-US" sz="1200" b="1" i="1" kern="1200" dirty="0">
                <a:solidFill>
                  <a:schemeClr val="tx1"/>
                </a:solidFill>
                <a:latin typeface="+mn-lt"/>
                <a:ea typeface="+mn-ea"/>
                <a:cs typeface="+mn-cs"/>
              </a:rPr>
              <a:t>opportunity</a:t>
            </a:r>
            <a:r>
              <a:rPr lang="en-US" sz="1200" b="0" i="1" kern="1200" dirty="0">
                <a:solidFill>
                  <a:schemeClr val="tx1"/>
                </a:solidFill>
                <a:latin typeface="+mn-lt"/>
                <a:ea typeface="+mn-ea"/>
                <a:cs typeface="+mn-cs"/>
              </a:rPr>
              <a:t> (</a:t>
            </a:r>
            <a:r>
              <a:rPr lang="en-US" sz="1200" b="0" i="1" kern="1200" dirty="0" err="1">
                <a:solidFill>
                  <a:schemeClr val="tx1"/>
                </a:solidFill>
                <a:latin typeface="+mn-lt"/>
                <a:ea typeface="+mn-ea"/>
                <a:cs typeface="+mn-cs"/>
              </a:rPr>
              <a:t>kesempatan</a:t>
            </a:r>
            <a:r>
              <a:rPr lang="en-US" sz="1200" b="0" i="1" kern="1200" dirty="0">
                <a:solidFill>
                  <a:schemeClr val="tx1"/>
                </a:solidFill>
                <a:latin typeface="+mn-lt"/>
                <a:ea typeface="+mn-ea"/>
                <a:cs typeface="+mn-cs"/>
              </a:rPr>
              <a:t>), </a:t>
            </a:r>
          </a:p>
          <a:p>
            <a:pPr marL="1257300" lvl="2" indent="-457200"/>
            <a:r>
              <a:rPr lang="en-US" sz="1200" b="1" i="1" kern="1200" dirty="0">
                <a:solidFill>
                  <a:schemeClr val="tx1"/>
                </a:solidFill>
                <a:latin typeface="+mn-lt"/>
                <a:ea typeface="+mn-ea"/>
                <a:cs typeface="+mn-cs"/>
              </a:rPr>
              <a:t>limitations</a:t>
            </a:r>
            <a:r>
              <a:rPr lang="en-US" sz="1200" b="0" i="1" kern="1200" dirty="0">
                <a:solidFill>
                  <a:schemeClr val="tx1"/>
                </a:solidFill>
                <a:latin typeface="+mn-lt"/>
                <a:ea typeface="+mn-ea"/>
                <a:cs typeface="+mn-cs"/>
              </a:rPr>
              <a:t> (</a:t>
            </a:r>
            <a:r>
              <a:rPr lang="en-US" sz="1200" b="0" i="1" kern="1200" dirty="0" err="1">
                <a:solidFill>
                  <a:schemeClr val="tx1"/>
                </a:solidFill>
                <a:latin typeface="+mn-lt"/>
                <a:ea typeface="+mn-ea"/>
                <a:cs typeface="+mn-cs"/>
              </a:rPr>
              <a:t>Keterbatasan</a:t>
            </a:r>
            <a:r>
              <a:rPr lang="en-US" sz="1200" b="0" i="1" kern="1200" dirty="0">
                <a:solidFill>
                  <a:schemeClr val="tx1"/>
                </a:solidFill>
                <a:latin typeface="+mn-lt"/>
                <a:ea typeface="+mn-ea"/>
                <a:cs typeface="+mn-cs"/>
              </a:rPr>
              <a:t>), </a:t>
            </a:r>
          </a:p>
          <a:p>
            <a:pPr marL="1257300" lvl="2" indent="-457200"/>
            <a:r>
              <a:rPr lang="en-US" sz="1200" b="1" i="1" kern="1200" dirty="0">
                <a:solidFill>
                  <a:schemeClr val="tx1"/>
                </a:solidFill>
                <a:latin typeface="+mn-lt"/>
                <a:ea typeface="+mn-ea"/>
                <a:cs typeface="+mn-cs"/>
              </a:rPr>
              <a:t>competition</a:t>
            </a:r>
            <a:r>
              <a:rPr lang="en-US" sz="1200" b="0" i="1" kern="1200" dirty="0">
                <a:solidFill>
                  <a:schemeClr val="tx1"/>
                </a:solidFill>
                <a:latin typeface="+mn-lt"/>
                <a:ea typeface="+mn-ea"/>
                <a:cs typeface="+mn-cs"/>
              </a:rPr>
              <a:t> (</a:t>
            </a:r>
            <a:r>
              <a:rPr lang="en-US" sz="1200" b="0" i="1" kern="1200" dirty="0" err="1">
                <a:solidFill>
                  <a:schemeClr val="tx1"/>
                </a:solidFill>
                <a:latin typeface="+mn-lt"/>
                <a:ea typeface="+mn-ea"/>
                <a:cs typeface="+mn-cs"/>
              </a:rPr>
              <a:t>kompetensi</a:t>
            </a:r>
            <a:r>
              <a:rPr lang="en-US" sz="1200" b="0" i="1" kern="1200" dirty="0">
                <a:solidFill>
                  <a:schemeClr val="tx1"/>
                </a:solidFill>
                <a:latin typeface="+mn-lt"/>
                <a:ea typeface="+mn-ea"/>
                <a:cs typeface="+mn-cs"/>
              </a:rPr>
              <a:t>).</a:t>
            </a:r>
          </a:p>
          <a:p>
            <a:pPr marL="1257300" lvl="2" indent="-457200"/>
            <a:endParaRPr lang="en-US" sz="1200" b="0" i="0" kern="1200" dirty="0">
              <a:solidFill>
                <a:schemeClr val="tx1"/>
              </a:solidFill>
              <a:latin typeface="+mn-lt"/>
              <a:ea typeface="+mn-ea"/>
              <a:cs typeface="+mn-cs"/>
            </a:endParaRPr>
          </a:p>
          <a:p>
            <a:pPr>
              <a:buNone/>
            </a:pPr>
            <a:r>
              <a:rPr lang="en-US" sz="2400" kern="1200" dirty="0">
                <a:solidFill>
                  <a:schemeClr val="tx1"/>
                </a:solidFill>
                <a:latin typeface="+mn-lt"/>
                <a:ea typeface="+mn-ea"/>
                <a:cs typeface="+mn-cs"/>
              </a:rPr>
              <a:t>2. Cost</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Semua</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biaya</a:t>
            </a:r>
            <a:r>
              <a:rPr lang="en-US" sz="2400" b="0" kern="1200" dirty="0">
                <a:solidFill>
                  <a:schemeClr val="tx1"/>
                </a:solidFill>
                <a:latin typeface="+mn-lt"/>
                <a:ea typeface="+mn-ea"/>
                <a:cs typeface="+mn-cs"/>
              </a:rPr>
              <a:t> yang </a:t>
            </a:r>
            <a:r>
              <a:rPr lang="en-US" sz="2400" b="0" kern="1200" dirty="0" err="1">
                <a:solidFill>
                  <a:schemeClr val="tx1"/>
                </a:solidFill>
                <a:latin typeface="+mn-lt"/>
                <a:ea typeface="+mn-ea"/>
                <a:cs typeface="+mn-cs"/>
              </a:rPr>
              <a:t>dibutuhkan</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dalam</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proyek</a:t>
            </a:r>
            <a:r>
              <a:rPr lang="en-US" sz="2400" b="0" kern="1200" dirty="0">
                <a:solidFill>
                  <a:schemeClr val="tx1"/>
                </a:solidFill>
                <a:latin typeface="+mn-lt"/>
                <a:ea typeface="+mn-ea"/>
                <a:cs typeface="+mn-cs"/>
              </a:rPr>
              <a:t>. </a:t>
            </a:r>
          </a:p>
          <a:p>
            <a:pPr>
              <a:buNone/>
            </a:pPr>
            <a:r>
              <a:rPr lang="en-US" sz="2400" b="0" kern="1200" baseline="0" dirty="0">
                <a:solidFill>
                  <a:schemeClr val="tx1"/>
                </a:solidFill>
                <a:latin typeface="+mn-lt"/>
                <a:ea typeface="+mn-ea"/>
                <a:cs typeface="+mn-cs"/>
              </a:rPr>
              <a:t>    </a:t>
            </a:r>
            <a:r>
              <a:rPr lang="en-US" sz="2400" b="0" kern="1200" dirty="0" err="1">
                <a:solidFill>
                  <a:schemeClr val="tx1"/>
                </a:solidFill>
                <a:latin typeface="+mn-lt"/>
                <a:ea typeface="+mn-ea"/>
                <a:cs typeface="+mn-cs"/>
              </a:rPr>
              <a:t>Semua</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sumber</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daya</a:t>
            </a:r>
            <a:r>
              <a:rPr lang="en-US" sz="2400" b="0" kern="1200" dirty="0">
                <a:solidFill>
                  <a:schemeClr val="tx1"/>
                </a:solidFill>
                <a:latin typeface="+mn-lt"/>
                <a:ea typeface="+mn-ea"/>
                <a:cs typeface="+mn-cs"/>
              </a:rPr>
              <a:t> yang </a:t>
            </a:r>
            <a:r>
              <a:rPr lang="en-US" sz="2400" b="0" kern="1200" dirty="0" err="1">
                <a:solidFill>
                  <a:schemeClr val="tx1"/>
                </a:solidFill>
                <a:latin typeface="+mn-lt"/>
                <a:ea typeface="+mn-ea"/>
                <a:cs typeface="+mn-cs"/>
              </a:rPr>
              <a:t>dibutuhkan</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untuk</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menyelesaikan</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proyek</a:t>
            </a:r>
            <a:r>
              <a:rPr lang="en-US" sz="2400" b="0" kern="1200" dirty="0">
                <a:solidFill>
                  <a:schemeClr val="tx1"/>
                </a:solidFill>
                <a:latin typeface="+mn-lt"/>
                <a:ea typeface="+mn-ea"/>
                <a:cs typeface="+mn-cs"/>
              </a:rPr>
              <a:t> </a:t>
            </a:r>
          </a:p>
          <a:p>
            <a:pPr>
              <a:buNone/>
            </a:pP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tergantung</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pada</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biaya</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pentingnya</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manajer</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proyek</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disini</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adalah</a:t>
            </a:r>
            <a:r>
              <a:rPr lang="en-US" sz="2400" b="0" kern="1200" dirty="0">
                <a:solidFill>
                  <a:schemeClr val="tx1"/>
                </a:solidFill>
                <a:latin typeface="+mn-lt"/>
                <a:ea typeface="+mn-ea"/>
                <a:cs typeface="+mn-cs"/>
              </a:rPr>
              <a:t> </a:t>
            </a:r>
          </a:p>
          <a:p>
            <a:pPr>
              <a:buNone/>
            </a:pP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melakukan</a:t>
            </a:r>
            <a:r>
              <a:rPr lang="en-US" sz="2400" b="0" kern="1200" dirty="0">
                <a:solidFill>
                  <a:schemeClr val="tx1"/>
                </a:solidFill>
                <a:latin typeface="+mn-lt"/>
                <a:ea typeface="+mn-ea"/>
                <a:cs typeface="+mn-cs"/>
              </a:rPr>
              <a:t> </a:t>
            </a:r>
            <a:r>
              <a:rPr lang="en-US" sz="2400" i="1" kern="1200" dirty="0" err="1">
                <a:solidFill>
                  <a:schemeClr val="tx1"/>
                </a:solidFill>
                <a:latin typeface="+mn-lt"/>
                <a:ea typeface="+mn-ea"/>
                <a:cs typeface="+mn-cs"/>
              </a:rPr>
              <a:t>estimasi</a:t>
            </a:r>
            <a:r>
              <a:rPr lang="en-US" sz="2400" b="0" kern="1200" dirty="0">
                <a:solidFill>
                  <a:schemeClr val="tx1"/>
                </a:solidFill>
                <a:latin typeface="+mn-lt"/>
                <a:ea typeface="+mn-ea"/>
                <a:cs typeface="+mn-cs"/>
              </a:rPr>
              <a:t>. </a:t>
            </a:r>
          </a:p>
          <a:p>
            <a:pPr>
              <a:buNone/>
            </a:pPr>
            <a:endParaRPr lang="en-US" sz="2400" b="0" kern="1200" dirty="0">
              <a:solidFill>
                <a:schemeClr val="tx1"/>
              </a:solidFill>
              <a:latin typeface="+mn-lt"/>
              <a:ea typeface="+mn-ea"/>
              <a:cs typeface="+mn-cs"/>
            </a:endParaRPr>
          </a:p>
          <a:p>
            <a:pPr>
              <a:buNone/>
            </a:pPr>
            <a:r>
              <a:rPr lang="en-US" sz="2400" b="0" kern="1200" baseline="0" dirty="0">
                <a:solidFill>
                  <a:schemeClr val="tx1"/>
                </a:solidFill>
                <a:latin typeface="+mn-lt"/>
                <a:ea typeface="+mn-ea"/>
                <a:cs typeface="+mn-cs"/>
              </a:rPr>
              <a:t>    </a:t>
            </a:r>
            <a:r>
              <a:rPr lang="en-US" sz="2400" b="0" kern="1200" dirty="0" err="1">
                <a:solidFill>
                  <a:schemeClr val="tx1"/>
                </a:solidFill>
                <a:latin typeface="+mn-lt"/>
                <a:ea typeface="+mn-ea"/>
                <a:cs typeface="+mn-cs"/>
              </a:rPr>
              <a:t>Setelah</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itu</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adalah</a:t>
            </a:r>
            <a:r>
              <a:rPr lang="en-US" sz="2400" b="0" kern="1200" dirty="0">
                <a:solidFill>
                  <a:schemeClr val="tx1"/>
                </a:solidFill>
                <a:latin typeface="+mn-lt"/>
                <a:ea typeface="+mn-ea"/>
                <a:cs typeface="+mn-cs"/>
              </a:rPr>
              <a:t> </a:t>
            </a:r>
            <a:r>
              <a:rPr lang="en-US" sz="2400" b="0" kern="1200" dirty="0" err="1">
                <a:solidFill>
                  <a:schemeClr val="tx1"/>
                </a:solidFill>
                <a:latin typeface="+mn-lt"/>
                <a:ea typeface="+mn-ea"/>
                <a:cs typeface="+mn-cs"/>
              </a:rPr>
              <a:t>memonitor</a:t>
            </a:r>
            <a:r>
              <a:rPr lang="en-US" sz="2400" b="0" kern="1200" dirty="0">
                <a:solidFill>
                  <a:schemeClr val="tx1"/>
                </a:solidFill>
                <a:latin typeface="+mn-lt"/>
                <a:ea typeface="+mn-ea"/>
                <a:cs typeface="+mn-cs"/>
              </a:rPr>
              <a:t> </a:t>
            </a:r>
            <a:r>
              <a:rPr lang="it-IT" sz="2400" b="0" kern="1200" dirty="0">
                <a:solidFill>
                  <a:schemeClr val="tx1"/>
                </a:solidFill>
                <a:latin typeface="+mn-lt"/>
                <a:ea typeface="+mn-ea"/>
                <a:cs typeface="+mn-cs"/>
              </a:rPr>
              <a:t>semua limitasi ini, supaya proyek ’</a:t>
            </a:r>
            <a:r>
              <a:rPr lang="it-IT" sz="2400" i="1" kern="1200" dirty="0">
                <a:solidFill>
                  <a:schemeClr val="tx1"/>
                </a:solidFill>
                <a:latin typeface="+mn-lt"/>
                <a:ea typeface="+mn-ea"/>
                <a:cs typeface="+mn-cs"/>
              </a:rPr>
              <a:t>aman</a:t>
            </a:r>
            <a:r>
              <a:rPr lang="it-IT" sz="2400" b="0" kern="1200" dirty="0">
                <a:solidFill>
                  <a:schemeClr val="tx1"/>
                </a:solidFill>
                <a:latin typeface="+mn-lt"/>
                <a:ea typeface="+mn-ea"/>
                <a:cs typeface="+mn-cs"/>
              </a:rPr>
              <a:t>’</a:t>
            </a:r>
          </a:p>
          <a:p>
            <a:pPr>
              <a:buNone/>
            </a:pPr>
            <a:endParaRPr lang="it-IT" sz="2400" b="0" kern="1200" dirty="0">
              <a:solidFill>
                <a:schemeClr val="tx1"/>
              </a:solidFill>
              <a:latin typeface="+mn-lt"/>
              <a:ea typeface="+mn-ea"/>
              <a:cs typeface="+mn-cs"/>
            </a:endParaRPr>
          </a:p>
          <a:p>
            <a:pPr>
              <a:buNone/>
            </a:pPr>
            <a:r>
              <a:rPr lang="it-IT" sz="2400" b="0" kern="1200" dirty="0">
                <a:solidFill>
                  <a:schemeClr val="tx1"/>
                </a:solidFill>
                <a:latin typeface="+mn-lt"/>
                <a:ea typeface="+mn-ea"/>
                <a:cs typeface="+mn-cs"/>
              </a:rPr>
              <a:t>3. Batasan/lingkup</a:t>
            </a:r>
            <a:r>
              <a:rPr lang="it-IT" sz="2400" b="0" kern="1200" baseline="0" dirty="0">
                <a:solidFill>
                  <a:schemeClr val="tx1"/>
                </a:solidFill>
                <a:latin typeface="+mn-lt"/>
                <a:ea typeface="+mn-ea"/>
                <a:cs typeface="+mn-cs"/>
              </a:rPr>
              <a:t> pekerjaan merupakan area utama dari permintaan </a:t>
            </a:r>
            <a:r>
              <a:rPr lang="it-IT" sz="2400" b="0" i="1" kern="1200" baseline="0" dirty="0">
                <a:solidFill>
                  <a:schemeClr val="tx1"/>
                </a:solidFill>
                <a:latin typeface="+mn-lt"/>
                <a:ea typeface="+mn-ea"/>
                <a:cs typeface="+mn-cs"/>
              </a:rPr>
              <a:t>user</a:t>
            </a:r>
            <a:r>
              <a:rPr lang="it-IT" sz="2400" b="0" i="0" kern="1200" baseline="0" dirty="0">
                <a:solidFill>
                  <a:schemeClr val="tx1"/>
                </a:solidFill>
                <a:latin typeface="+mn-lt"/>
                <a:ea typeface="+mn-ea"/>
                <a:cs typeface="+mn-cs"/>
              </a:rPr>
              <a:t> </a:t>
            </a:r>
          </a:p>
          <a:p>
            <a:pPr>
              <a:buNone/>
            </a:pPr>
            <a:r>
              <a:rPr lang="it-IT" sz="2400" b="0" i="0" kern="1200" baseline="0" dirty="0">
                <a:solidFill>
                  <a:schemeClr val="tx1"/>
                </a:solidFill>
                <a:latin typeface="+mn-lt"/>
                <a:ea typeface="+mn-ea"/>
                <a:cs typeface="+mn-cs"/>
              </a:rPr>
              <a:t>    untuk dipenuhi sebagai bagian dari tanggung jawab manajemen proyek</a:t>
            </a:r>
            <a:endParaRPr lang="it-IT" sz="2400" b="0" i="1" kern="1200" dirty="0">
              <a:solidFill>
                <a:schemeClr val="tx1"/>
              </a:solidFill>
              <a:latin typeface="+mn-lt"/>
              <a:ea typeface="+mn-ea"/>
              <a:cs typeface="+mn-cs"/>
            </a:endParaRPr>
          </a:p>
          <a:p>
            <a:pPr>
              <a:buNone/>
            </a:pPr>
            <a:endParaRPr lang="it-IT" sz="2400" b="0" kern="1200" dirty="0">
              <a:solidFill>
                <a:schemeClr val="tx1"/>
              </a:solidFill>
              <a:latin typeface="+mn-lt"/>
              <a:ea typeface="+mn-ea"/>
              <a:cs typeface="+mn-cs"/>
            </a:endParaRPr>
          </a:p>
          <a:p>
            <a:pPr>
              <a:buNone/>
            </a:pPr>
            <a:r>
              <a:rPr lang="en-US" sz="2400" baseline="0" dirty="0"/>
              <a:t>    </a:t>
            </a:r>
            <a:r>
              <a:rPr lang="en-US" sz="2400" dirty="0"/>
              <a:t>Quality</a:t>
            </a:r>
            <a:r>
              <a:rPr lang="en-US" sz="2400" b="0" dirty="0"/>
              <a:t> , </a:t>
            </a:r>
            <a:r>
              <a:rPr lang="en-US" sz="2400" b="0" dirty="0" err="1"/>
              <a:t>Semua</a:t>
            </a:r>
            <a:r>
              <a:rPr lang="en-US" sz="2400" b="0" dirty="0"/>
              <a:t> </a:t>
            </a:r>
            <a:r>
              <a:rPr lang="en-US" sz="2400" b="0" dirty="0" err="1"/>
              <a:t>hal</a:t>
            </a:r>
            <a:r>
              <a:rPr lang="en-US" sz="2400" b="0" dirty="0"/>
              <a:t> yang </a:t>
            </a:r>
            <a:r>
              <a:rPr lang="en-US" sz="2400" b="0" dirty="0" err="1"/>
              <a:t>dikerjakan</a:t>
            </a:r>
            <a:r>
              <a:rPr lang="en-US" sz="2400" b="0" dirty="0"/>
              <a:t> </a:t>
            </a:r>
            <a:r>
              <a:rPr lang="en-US" sz="2400" b="0" dirty="0" err="1"/>
              <a:t>dalam</a:t>
            </a:r>
            <a:r>
              <a:rPr lang="en-US" sz="2400" b="0" dirty="0"/>
              <a:t> </a:t>
            </a:r>
            <a:r>
              <a:rPr lang="en-US" sz="2400" b="0" dirty="0" err="1"/>
              <a:t>proyek</a:t>
            </a:r>
            <a:r>
              <a:rPr lang="en-US" sz="2400" b="0" dirty="0"/>
              <a:t> </a:t>
            </a:r>
            <a:r>
              <a:rPr lang="en-US" sz="2400" b="0" dirty="0" err="1"/>
              <a:t>harus</a:t>
            </a:r>
            <a:r>
              <a:rPr lang="en-US" sz="2400" b="0" dirty="0"/>
              <a:t> </a:t>
            </a:r>
            <a:r>
              <a:rPr lang="en-US" sz="2400" b="0" dirty="0" err="1"/>
              <a:t>menghasilkan</a:t>
            </a:r>
            <a:r>
              <a:rPr lang="en-US" sz="2400" b="0" dirty="0"/>
              <a:t> </a:t>
            </a:r>
          </a:p>
          <a:p>
            <a:pPr>
              <a:buNone/>
            </a:pPr>
            <a:r>
              <a:rPr lang="en-US" sz="2400" b="0" dirty="0"/>
              <a:t>    </a:t>
            </a:r>
            <a:r>
              <a:rPr lang="en-US" sz="2400" b="0" dirty="0" err="1"/>
              <a:t>sistem</a:t>
            </a:r>
            <a:r>
              <a:rPr lang="en-US" sz="2400" b="0" dirty="0"/>
              <a:t> </a:t>
            </a:r>
            <a:r>
              <a:rPr lang="en-US" sz="2400" b="0" dirty="0" err="1"/>
              <a:t>pada</a:t>
            </a:r>
            <a:r>
              <a:rPr lang="en-US" sz="2400" b="0" dirty="0"/>
              <a:t> </a:t>
            </a:r>
            <a:r>
              <a:rPr lang="en-US" sz="2400" i="1" dirty="0" err="1"/>
              <a:t>waktu</a:t>
            </a:r>
            <a:r>
              <a:rPr lang="en-US" sz="2400" b="0" dirty="0"/>
              <a:t> </a:t>
            </a:r>
            <a:r>
              <a:rPr lang="en-US" sz="2400" b="0" dirty="0" err="1"/>
              <a:t>dan</a:t>
            </a:r>
            <a:r>
              <a:rPr lang="en-US" sz="2400" b="0" dirty="0"/>
              <a:t> </a:t>
            </a:r>
            <a:r>
              <a:rPr lang="en-US" sz="2400" b="0" dirty="0" err="1"/>
              <a:t>dalam</a:t>
            </a:r>
            <a:r>
              <a:rPr lang="en-US" sz="2400" b="0" dirty="0"/>
              <a:t> </a:t>
            </a:r>
            <a:r>
              <a:rPr lang="en-US" sz="2400" i="1" dirty="0"/>
              <a:t>budget</a:t>
            </a:r>
            <a:r>
              <a:rPr lang="en-US" sz="2400" b="0" dirty="0"/>
              <a:t> yang </a:t>
            </a:r>
            <a:r>
              <a:rPr lang="en-US" sz="2400" b="0" dirty="0" err="1"/>
              <a:t>ditentukan</a:t>
            </a:r>
            <a:r>
              <a:rPr lang="en-US" sz="2400" b="0" dirty="0"/>
              <a:t> </a:t>
            </a:r>
            <a:r>
              <a:rPr lang="en-US" sz="2400" b="0" dirty="0" err="1"/>
              <a:t>namun</a:t>
            </a:r>
            <a:r>
              <a:rPr lang="en-US" sz="2400" b="0" dirty="0"/>
              <a:t> </a:t>
            </a:r>
            <a:r>
              <a:rPr lang="en-US" sz="2400" b="0" dirty="0" err="1"/>
              <a:t>tetap</a:t>
            </a:r>
            <a:r>
              <a:rPr lang="en-US" sz="2400" b="0" dirty="0"/>
              <a:t> </a:t>
            </a:r>
          </a:p>
          <a:p>
            <a:pPr>
              <a:buNone/>
            </a:pPr>
            <a:r>
              <a:rPr lang="en-US" sz="2400" b="0" dirty="0"/>
              <a:t>    </a:t>
            </a:r>
            <a:r>
              <a:rPr lang="en-US" sz="2400" b="0" dirty="0" err="1"/>
              <a:t>dalam</a:t>
            </a:r>
            <a:r>
              <a:rPr lang="en-US" sz="2400" b="0" dirty="0"/>
              <a:t> </a:t>
            </a:r>
            <a:r>
              <a:rPr lang="en-US" sz="2400" i="1" dirty="0" err="1"/>
              <a:t>kualitas</a:t>
            </a:r>
            <a:r>
              <a:rPr lang="en-US" sz="2400" b="0" dirty="0"/>
              <a:t> </a:t>
            </a:r>
            <a:r>
              <a:rPr lang="en-US" sz="2400" b="0" dirty="0" err="1"/>
              <a:t>terbaik</a:t>
            </a:r>
            <a:r>
              <a:rPr lang="en-US" sz="2400" b="0" dirty="0"/>
              <a:t> yang </a:t>
            </a:r>
            <a:r>
              <a:rPr lang="en-US" sz="2400" b="0" dirty="0" err="1"/>
              <a:t>dapat</a:t>
            </a:r>
            <a:r>
              <a:rPr lang="en-US" sz="2400" b="0" dirty="0"/>
              <a:t> </a:t>
            </a:r>
            <a:r>
              <a:rPr lang="en-US" sz="2400" b="0" dirty="0" err="1"/>
              <a:t>dicapai</a:t>
            </a:r>
            <a:r>
              <a:rPr lang="en-US" sz="2400" b="0" dirty="0"/>
              <a:t>.</a:t>
            </a: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A9C08BC-CA1C-4464-91AB-B0B23FB09388}" type="slidenum">
              <a:rPr lang="en-US" smtClean="0"/>
              <a:t>11</a:t>
            </a:fld>
            <a:endParaRPr lang="en-US"/>
          </a:p>
        </p:txBody>
      </p:sp>
    </p:spTree>
    <p:extLst>
      <p:ext uri="{BB962C8B-B14F-4D97-AF65-F5344CB8AC3E}">
        <p14:creationId xmlns:p14="http://schemas.microsoft.com/office/powerpoint/2010/main" val="1845370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C08BC-CA1C-4464-91AB-B0B23FB09388}" type="slidenum">
              <a:rPr lang="en-US" smtClean="0"/>
              <a:t>12</a:t>
            </a:fld>
            <a:endParaRPr lang="en-US"/>
          </a:p>
        </p:txBody>
      </p:sp>
    </p:spTree>
    <p:extLst>
      <p:ext uri="{BB962C8B-B14F-4D97-AF65-F5344CB8AC3E}">
        <p14:creationId xmlns:p14="http://schemas.microsoft.com/office/powerpoint/2010/main" val="335323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9F2A0AA-D9DF-4896-99A3-B76F9046E03D}" type="slidenum">
              <a:rPr lang="es-ES"/>
              <a:pPr>
                <a:defRPr/>
              </a:pPr>
              <a:t>‹#›</a:t>
            </a:fld>
            <a:endParaRPr lang="es-ES"/>
          </a:p>
        </p:txBody>
      </p:sp>
    </p:spTree>
    <p:extLst>
      <p:ext uri="{BB962C8B-B14F-4D97-AF65-F5344CB8AC3E}">
        <p14:creationId xmlns:p14="http://schemas.microsoft.com/office/powerpoint/2010/main" val="2721397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CF5E35F-782D-4B60-A766-86B73AC4011E}" type="slidenum">
              <a:rPr lang="es-ES"/>
              <a:pPr>
                <a:defRPr/>
              </a:pPr>
              <a:t>‹#›</a:t>
            </a:fld>
            <a:endParaRPr lang="es-ES"/>
          </a:p>
        </p:txBody>
      </p:sp>
    </p:spTree>
    <p:extLst>
      <p:ext uri="{BB962C8B-B14F-4D97-AF65-F5344CB8AC3E}">
        <p14:creationId xmlns:p14="http://schemas.microsoft.com/office/powerpoint/2010/main" val="156292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C432C7F-BD75-4205-9620-96BDBC97C52B}" type="slidenum">
              <a:rPr lang="es-ES"/>
              <a:pPr>
                <a:defRPr/>
              </a:pPr>
              <a:t>‹#›</a:t>
            </a:fld>
            <a:endParaRPr lang="es-ES"/>
          </a:p>
        </p:txBody>
      </p:sp>
    </p:spTree>
    <p:extLst>
      <p:ext uri="{BB962C8B-B14F-4D97-AF65-F5344CB8AC3E}">
        <p14:creationId xmlns:p14="http://schemas.microsoft.com/office/powerpoint/2010/main" val="116095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6AD212B-29F6-4FA4-B01F-DD17CE928CB9}" type="slidenum">
              <a:rPr lang="es-ES"/>
              <a:pPr>
                <a:defRPr/>
              </a:pPr>
              <a:t>‹#›</a:t>
            </a:fld>
            <a:endParaRPr lang="es-ES"/>
          </a:p>
        </p:txBody>
      </p:sp>
    </p:spTree>
    <p:extLst>
      <p:ext uri="{BB962C8B-B14F-4D97-AF65-F5344CB8AC3E}">
        <p14:creationId xmlns:p14="http://schemas.microsoft.com/office/powerpoint/2010/main" val="1886064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479DD1B-D56A-42CB-AD7A-6BEBCEB91327}" type="slidenum">
              <a:rPr lang="es-ES"/>
              <a:pPr>
                <a:defRPr/>
              </a:pPr>
              <a:t>‹#›</a:t>
            </a:fld>
            <a:endParaRPr lang="es-ES"/>
          </a:p>
        </p:txBody>
      </p:sp>
    </p:spTree>
    <p:extLst>
      <p:ext uri="{BB962C8B-B14F-4D97-AF65-F5344CB8AC3E}">
        <p14:creationId xmlns:p14="http://schemas.microsoft.com/office/powerpoint/2010/main" val="3449174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F27656C-AAEE-406E-8BB4-821FCD3EC7D8}" type="slidenum">
              <a:rPr lang="es-ES"/>
              <a:pPr>
                <a:defRPr/>
              </a:pPr>
              <a:t>‹#›</a:t>
            </a:fld>
            <a:endParaRPr lang="es-ES"/>
          </a:p>
        </p:txBody>
      </p:sp>
    </p:spTree>
    <p:extLst>
      <p:ext uri="{BB962C8B-B14F-4D97-AF65-F5344CB8AC3E}">
        <p14:creationId xmlns:p14="http://schemas.microsoft.com/office/powerpoint/2010/main" val="358611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CB85BE6D-4F20-4641-8295-0A12A1E57C90}" type="slidenum">
              <a:rPr lang="es-ES"/>
              <a:pPr>
                <a:defRPr/>
              </a:pPr>
              <a:t>‹#›</a:t>
            </a:fld>
            <a:endParaRPr lang="es-ES"/>
          </a:p>
        </p:txBody>
      </p:sp>
    </p:spTree>
    <p:extLst>
      <p:ext uri="{BB962C8B-B14F-4D97-AF65-F5344CB8AC3E}">
        <p14:creationId xmlns:p14="http://schemas.microsoft.com/office/powerpoint/2010/main" val="381033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585A15CE-4A69-4424-A924-E60D28E297F6}" type="slidenum">
              <a:rPr lang="es-ES"/>
              <a:pPr>
                <a:defRPr/>
              </a:pPr>
              <a:t>‹#›</a:t>
            </a:fld>
            <a:endParaRPr lang="es-ES"/>
          </a:p>
        </p:txBody>
      </p:sp>
    </p:spTree>
    <p:extLst>
      <p:ext uri="{BB962C8B-B14F-4D97-AF65-F5344CB8AC3E}">
        <p14:creationId xmlns:p14="http://schemas.microsoft.com/office/powerpoint/2010/main" val="16642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F7165485-4790-4404-AF7A-4E618D244B22}" type="slidenum">
              <a:rPr lang="es-ES"/>
              <a:pPr>
                <a:defRPr/>
              </a:pPr>
              <a:t>‹#›</a:t>
            </a:fld>
            <a:endParaRPr lang="es-ES"/>
          </a:p>
        </p:txBody>
      </p:sp>
    </p:spTree>
    <p:extLst>
      <p:ext uri="{BB962C8B-B14F-4D97-AF65-F5344CB8AC3E}">
        <p14:creationId xmlns:p14="http://schemas.microsoft.com/office/powerpoint/2010/main" val="202623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BE473E6-5B85-4969-819B-383FA92A0841}" type="slidenum">
              <a:rPr lang="es-ES"/>
              <a:pPr>
                <a:defRPr/>
              </a:pPr>
              <a:t>‹#›</a:t>
            </a:fld>
            <a:endParaRPr lang="es-ES"/>
          </a:p>
        </p:txBody>
      </p:sp>
    </p:spTree>
    <p:extLst>
      <p:ext uri="{BB962C8B-B14F-4D97-AF65-F5344CB8AC3E}">
        <p14:creationId xmlns:p14="http://schemas.microsoft.com/office/powerpoint/2010/main" val="4048431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3F4023D-9728-4763-A8E0-49065A83F509}" type="slidenum">
              <a:rPr lang="es-ES"/>
              <a:pPr>
                <a:defRPr/>
              </a:pPr>
              <a:t>‹#›</a:t>
            </a:fld>
            <a:endParaRPr lang="es-ES"/>
          </a:p>
        </p:txBody>
      </p:sp>
    </p:spTree>
    <p:extLst>
      <p:ext uri="{BB962C8B-B14F-4D97-AF65-F5344CB8AC3E}">
        <p14:creationId xmlns:p14="http://schemas.microsoft.com/office/powerpoint/2010/main" val="3950910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627A479-AA82-4C5D-B4A4-8CCCCBD504FE}"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60648"/>
            <a:ext cx="9144000" cy="6336704"/>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9592" r="7034"/>
          <a:stretch/>
        </p:blipFill>
        <p:spPr>
          <a:xfrm>
            <a:off x="3833992" y="1340768"/>
            <a:ext cx="1440873" cy="1728192"/>
          </a:xfrm>
          <a:prstGeom prst="rect">
            <a:avLst/>
          </a:prstGeom>
        </p:spPr>
      </p:pic>
      <p:sp>
        <p:nvSpPr>
          <p:cNvPr id="4" name="Rectangle 3"/>
          <p:cNvSpPr/>
          <p:nvPr/>
        </p:nvSpPr>
        <p:spPr>
          <a:xfrm>
            <a:off x="576416" y="3690898"/>
            <a:ext cx="7956024" cy="1754326"/>
          </a:xfrm>
          <a:prstGeom prst="rect">
            <a:avLst/>
          </a:prstGeom>
          <a:noFill/>
        </p:spPr>
        <p:txBody>
          <a:bodyPr wrap="none" lIns="91440" tIns="45720" rIns="91440" bIns="45720">
            <a:spAutoFit/>
          </a:bodyPr>
          <a:lstStyle/>
          <a:p>
            <a:pPr algn="ctr"/>
            <a:r>
              <a:rPr lang="id-ID" sz="5400" b="1" dirty="0">
                <a:ln w="9525">
                  <a:solidFill>
                    <a:schemeClr val="bg1"/>
                  </a:solidFill>
                  <a:prstDash val="solid"/>
                </a:ln>
                <a:effectLst>
                  <a:outerShdw blurRad="12700" dist="38100" dir="2700000" algn="tl" rotWithShape="0">
                    <a:schemeClr val="bg1">
                      <a:lumMod val="50000"/>
                    </a:schemeClr>
                  </a:outerShdw>
                </a:effectLst>
              </a:rPr>
              <a:t>MANAJEMEN PROYEK </a:t>
            </a:r>
          </a:p>
          <a:p>
            <a:pPr algn="ctr"/>
            <a:r>
              <a:rPr lang="id-ID" sz="5400" b="1" dirty="0">
                <a:ln w="9525">
                  <a:solidFill>
                    <a:schemeClr val="bg1"/>
                  </a:solidFill>
                  <a:prstDash val="solid"/>
                </a:ln>
                <a:effectLst>
                  <a:outerShdw blurRad="12700" dist="38100" dir="2700000" algn="tl" rotWithShape="0">
                    <a:schemeClr val="bg1">
                      <a:lumMod val="50000"/>
                    </a:schemeClr>
                  </a:outerShdw>
                </a:effectLst>
              </a:rPr>
              <a:t>SISTEM INFORMASI</a:t>
            </a:r>
            <a:endParaRPr lang="en-US" sz="54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81471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475656" y="476672"/>
            <a:ext cx="7416824"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r>
              <a:rPr lang="en-US" sz="2800" b="1">
                <a:solidFill>
                  <a:schemeClr val="bg1"/>
                </a:solidFill>
              </a:rPr>
              <a:t>Pengantar Manajemen Proyek</a:t>
            </a:r>
          </a:p>
        </p:txBody>
      </p:sp>
      <p:sp>
        <p:nvSpPr>
          <p:cNvPr id="2" name="Rectangle 1"/>
          <p:cNvSpPr/>
          <p:nvPr/>
        </p:nvSpPr>
        <p:spPr>
          <a:xfrm>
            <a:off x="437908" y="1916832"/>
            <a:ext cx="4572000" cy="369332"/>
          </a:xfrm>
          <a:prstGeom prst="rect">
            <a:avLst/>
          </a:prstGeom>
        </p:spPr>
        <p:txBody>
          <a:bodyPr>
            <a:spAutoFit/>
          </a:bodyPr>
          <a:lstStyle/>
          <a:p>
            <a:pPr marL="0" lvl="1"/>
            <a:r>
              <a:rPr lang="en-US"/>
              <a:t>Pihak-pihak yang terlibat dalam proyek :</a:t>
            </a:r>
          </a:p>
        </p:txBody>
      </p:sp>
      <p:sp>
        <p:nvSpPr>
          <p:cNvPr id="3" name="Rectangle 2"/>
          <p:cNvSpPr/>
          <p:nvPr/>
        </p:nvSpPr>
        <p:spPr>
          <a:xfrm>
            <a:off x="3491880" y="2411010"/>
            <a:ext cx="5256584" cy="3970318"/>
          </a:xfrm>
          <a:prstGeom prst="rect">
            <a:avLst/>
          </a:prstGeom>
        </p:spPr>
        <p:txBody>
          <a:bodyPr wrap="square">
            <a:spAutoFit/>
          </a:bodyPr>
          <a:lstStyle/>
          <a:p>
            <a:pPr lvl="0"/>
            <a:r>
              <a:rPr lang="en-US" b="1">
                <a:solidFill>
                  <a:srgbClr val="FF0000"/>
                </a:solidFill>
              </a:rPr>
              <a:t>Pemilik proyek</a:t>
            </a:r>
          </a:p>
          <a:p>
            <a:r>
              <a:rPr lang="en-US"/>
              <a:t>Berperan sebagai </a:t>
            </a:r>
            <a:r>
              <a:rPr lang="en-US">
                <a:solidFill>
                  <a:srgbClr val="FF0000"/>
                </a:solidFill>
              </a:rPr>
              <a:t>penanggungjawab akhir </a:t>
            </a:r>
            <a:r>
              <a:rPr lang="en-US"/>
              <a:t>dari kegiatan proyek dan juga sebagai </a:t>
            </a:r>
            <a:r>
              <a:rPr lang="en-US">
                <a:solidFill>
                  <a:srgbClr val="FF0000"/>
                </a:solidFill>
              </a:rPr>
              <a:t>penyandang dana </a:t>
            </a:r>
            <a:r>
              <a:rPr lang="en-US"/>
              <a:t>pelaksanaan proyek.</a:t>
            </a:r>
          </a:p>
          <a:p>
            <a:pPr lvl="0"/>
            <a:endParaRPr lang="en-US"/>
          </a:p>
          <a:p>
            <a:pPr lvl="0"/>
            <a:r>
              <a:rPr lang="en-US" b="1">
                <a:solidFill>
                  <a:srgbClr val="FF0000"/>
                </a:solidFill>
              </a:rPr>
              <a:t>Manajer proyek</a:t>
            </a:r>
          </a:p>
          <a:p>
            <a:r>
              <a:rPr lang="en-US"/>
              <a:t>Seseorang yang </a:t>
            </a:r>
            <a:r>
              <a:rPr lang="en-US">
                <a:solidFill>
                  <a:srgbClr val="FF0000"/>
                </a:solidFill>
              </a:rPr>
              <a:t>diberi tanggungjawab </a:t>
            </a:r>
            <a:r>
              <a:rPr lang="en-US"/>
              <a:t>untuk menjamin kesuksesan </a:t>
            </a:r>
            <a:r>
              <a:rPr lang="en-US">
                <a:solidFill>
                  <a:srgbClr val="FF0000"/>
                </a:solidFill>
              </a:rPr>
              <a:t>pelaksanaan kegiatan proyek</a:t>
            </a:r>
            <a:r>
              <a:rPr lang="en-US"/>
              <a:t>. </a:t>
            </a:r>
          </a:p>
          <a:p>
            <a:pPr lvl="0"/>
            <a:endParaRPr lang="en-US"/>
          </a:p>
          <a:p>
            <a:pPr lvl="0"/>
            <a:r>
              <a:rPr lang="en-US" b="1">
                <a:solidFill>
                  <a:srgbClr val="FF0000"/>
                </a:solidFill>
              </a:rPr>
              <a:t>Tim pelaksana</a:t>
            </a:r>
          </a:p>
          <a:p>
            <a:r>
              <a:rPr lang="en-US"/>
              <a:t>Sekelompok orang yang </a:t>
            </a:r>
            <a:r>
              <a:rPr lang="en-US">
                <a:solidFill>
                  <a:srgbClr val="FF0000"/>
                </a:solidFill>
              </a:rPr>
              <a:t>bekerja di bawah tanggungjawab manajer proyek </a:t>
            </a:r>
            <a:r>
              <a:rPr lang="en-US"/>
              <a:t>untuk merealisasikan tujuan akhir proyek (produk/jasa). </a:t>
            </a:r>
          </a:p>
        </p:txBody>
      </p:sp>
      <p:sp>
        <p:nvSpPr>
          <p:cNvPr id="26"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9218" name="Picture 2" descr="E:\T Informatika S-1\1 Buku Manajemen Proyek IT\Gambar MPSI\Project Management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891" y="3235569"/>
            <a:ext cx="2828032" cy="21210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7321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619672" y="476672"/>
            <a:ext cx="6264696"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endParaRPr lang="en-US" sz="3600" b="1">
              <a:solidFill>
                <a:schemeClr val="bg1"/>
              </a:solidFill>
            </a:endParaRPr>
          </a:p>
        </p:txBody>
      </p:sp>
      <p:pic>
        <p:nvPicPr>
          <p:cNvPr id="2050" name="Picture 2" descr="http://dm-consulting.biz/wp-content/uploads/2013/03/project-management.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3576" y="2992654"/>
            <a:ext cx="3270592" cy="274060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9552" y="2276872"/>
            <a:ext cx="184731" cy="369332"/>
          </a:xfrm>
          <a:prstGeom prst="rect">
            <a:avLst/>
          </a:prstGeom>
        </p:spPr>
        <p:txBody>
          <a:bodyPr wrap="none">
            <a:spAutoFit/>
          </a:bodyPr>
          <a:lstStyle/>
          <a:p>
            <a:endParaRPr lang="en-US"/>
          </a:p>
        </p:txBody>
      </p:sp>
      <p:sp>
        <p:nvSpPr>
          <p:cNvPr id="9" name="Rectangle 8"/>
          <p:cNvSpPr/>
          <p:nvPr/>
        </p:nvSpPr>
        <p:spPr>
          <a:xfrm>
            <a:off x="1614879" y="260648"/>
            <a:ext cx="5261377" cy="954107"/>
          </a:xfrm>
          <a:prstGeom prst="rect">
            <a:avLst/>
          </a:prstGeom>
        </p:spPr>
        <p:txBody>
          <a:bodyPr wrap="none">
            <a:spAutoFit/>
          </a:bodyPr>
          <a:lstStyle/>
          <a:p>
            <a:r>
              <a:rPr lang="en-US" sz="2800" b="1">
                <a:solidFill>
                  <a:schemeClr val="bg1"/>
                </a:solidFill>
              </a:rPr>
              <a:t>Keterbatasan Lingkup Proyek</a:t>
            </a:r>
          </a:p>
          <a:p>
            <a:r>
              <a:rPr lang="en-US" sz="2800">
                <a:solidFill>
                  <a:schemeClr val="bg1"/>
                </a:solidFill>
              </a:rPr>
              <a:t>(Project Constrain)</a:t>
            </a:r>
            <a:endParaRPr lang="en-US" sz="2800" baseline="30000">
              <a:solidFill>
                <a:schemeClr val="bg1"/>
              </a:solidFill>
            </a:endParaRPr>
          </a:p>
        </p:txBody>
      </p:sp>
      <p:sp>
        <p:nvSpPr>
          <p:cNvPr id="4" name="Rectangle 3"/>
          <p:cNvSpPr/>
          <p:nvPr/>
        </p:nvSpPr>
        <p:spPr>
          <a:xfrm>
            <a:off x="539552" y="4604935"/>
            <a:ext cx="2089293" cy="1200329"/>
          </a:xfrm>
          <a:prstGeom prst="rect">
            <a:avLst/>
          </a:prstGeom>
        </p:spPr>
        <p:txBody>
          <a:bodyPr wrap="square">
            <a:spAutoFit/>
          </a:bodyPr>
          <a:lstStyle/>
          <a:p>
            <a:pPr algn="ctr"/>
            <a:r>
              <a:rPr lang="en-US"/>
              <a:t>Waktu yang dibutuhkan dalam menyelesaikan proyek</a:t>
            </a:r>
          </a:p>
        </p:txBody>
      </p:sp>
      <p:sp>
        <p:nvSpPr>
          <p:cNvPr id="5" name="Rectangle 4"/>
          <p:cNvSpPr/>
          <p:nvPr/>
        </p:nvSpPr>
        <p:spPr>
          <a:xfrm>
            <a:off x="6228184" y="4737918"/>
            <a:ext cx="2018750" cy="923330"/>
          </a:xfrm>
          <a:prstGeom prst="rect">
            <a:avLst/>
          </a:prstGeom>
        </p:spPr>
        <p:txBody>
          <a:bodyPr wrap="square">
            <a:spAutoFit/>
          </a:bodyPr>
          <a:lstStyle/>
          <a:p>
            <a:pPr algn="ctr"/>
            <a:r>
              <a:rPr lang="en-US"/>
              <a:t>Semua biaya yang dibutuhkan dalam proyek</a:t>
            </a:r>
          </a:p>
        </p:txBody>
      </p:sp>
      <p:sp>
        <p:nvSpPr>
          <p:cNvPr id="11" name="Rectangle 10"/>
          <p:cNvSpPr/>
          <p:nvPr/>
        </p:nvSpPr>
        <p:spPr>
          <a:xfrm>
            <a:off x="3425688" y="1929606"/>
            <a:ext cx="2082416" cy="923330"/>
          </a:xfrm>
          <a:prstGeom prst="rect">
            <a:avLst/>
          </a:prstGeom>
        </p:spPr>
        <p:txBody>
          <a:bodyPr wrap="square">
            <a:spAutoFit/>
          </a:bodyPr>
          <a:lstStyle/>
          <a:p>
            <a:pPr algn="ctr"/>
            <a:r>
              <a:rPr lang="en-US"/>
              <a:t>Batasan/lingkup pekerjaan sesuai user requirement</a:t>
            </a:r>
          </a:p>
        </p:txBody>
      </p:sp>
      <p:sp>
        <p:nvSpPr>
          <p:cNvPr id="13"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5265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619672" y="476672"/>
            <a:ext cx="6264696"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endParaRPr lang="en-US" sz="3600" b="1">
              <a:solidFill>
                <a:schemeClr val="bg1"/>
              </a:solidFill>
            </a:endParaRPr>
          </a:p>
        </p:txBody>
      </p:sp>
      <p:sp>
        <p:nvSpPr>
          <p:cNvPr id="9" name="Rectangle 8"/>
          <p:cNvSpPr/>
          <p:nvPr/>
        </p:nvSpPr>
        <p:spPr>
          <a:xfrm>
            <a:off x="1475656" y="529516"/>
            <a:ext cx="6604317" cy="523220"/>
          </a:xfrm>
          <a:prstGeom prst="rect">
            <a:avLst/>
          </a:prstGeom>
        </p:spPr>
        <p:txBody>
          <a:bodyPr wrap="square">
            <a:spAutoFit/>
          </a:bodyPr>
          <a:lstStyle/>
          <a:p>
            <a:pPr lvl="0"/>
            <a:r>
              <a:rPr lang="en-US" sz="2800" b="1">
                <a:solidFill>
                  <a:schemeClr val="bg1"/>
                </a:solidFill>
              </a:rPr>
              <a:t>Fase Manajemen Proyek</a:t>
            </a:r>
            <a:endParaRPr lang="en-US" sz="2800" baseline="30000">
              <a:solidFill>
                <a:schemeClr val="bg1"/>
              </a:solidFill>
            </a:endParaRPr>
          </a:p>
        </p:txBody>
      </p:sp>
      <p:grpSp>
        <p:nvGrpSpPr>
          <p:cNvPr id="2" name="Group 1"/>
          <p:cNvGrpSpPr/>
          <p:nvPr/>
        </p:nvGrpSpPr>
        <p:grpSpPr>
          <a:xfrm>
            <a:off x="179512" y="2132856"/>
            <a:ext cx="8784976" cy="936104"/>
            <a:chOff x="179512" y="2132856"/>
            <a:chExt cx="8784976" cy="936104"/>
          </a:xfrm>
        </p:grpSpPr>
        <p:grpSp>
          <p:nvGrpSpPr>
            <p:cNvPr id="10" name="Group 9"/>
            <p:cNvGrpSpPr/>
            <p:nvPr/>
          </p:nvGrpSpPr>
          <p:grpSpPr>
            <a:xfrm>
              <a:off x="179512" y="2132856"/>
              <a:ext cx="2091271" cy="936104"/>
              <a:chOff x="1488" y="1767085"/>
              <a:chExt cx="1324570" cy="529828"/>
            </a:xfrm>
          </p:grpSpPr>
          <p:sp>
            <p:nvSpPr>
              <p:cNvPr id="23" name="Chevron 22"/>
              <p:cNvSpPr/>
              <p:nvPr/>
            </p:nvSpPr>
            <p:spPr>
              <a:xfrm>
                <a:off x="1488" y="1767085"/>
                <a:ext cx="1324570" cy="529828"/>
              </a:xfrm>
              <a:prstGeom prst="chevron">
                <a:avLst/>
              </a:prstGeom>
              <a:solidFill>
                <a:srgbClr val="002060"/>
              </a:solidFill>
            </p:spPr>
            <p:style>
              <a:lnRef idx="0">
                <a:schemeClr val="accent2"/>
              </a:lnRef>
              <a:fillRef idx="3">
                <a:schemeClr val="accent2"/>
              </a:fillRef>
              <a:effectRef idx="3">
                <a:schemeClr val="accent2"/>
              </a:effectRef>
              <a:fontRef idx="minor">
                <a:schemeClr val="lt1"/>
              </a:fontRef>
            </p:style>
          </p:sp>
          <p:sp>
            <p:nvSpPr>
              <p:cNvPr id="24" name="Chevron 4"/>
              <p:cNvSpPr/>
              <p:nvPr/>
            </p:nvSpPr>
            <p:spPr>
              <a:xfrm>
                <a:off x="266402"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1600" kern="1200"/>
                  <a:t>Fase Inisialisasi</a:t>
                </a:r>
              </a:p>
            </p:txBody>
          </p:sp>
        </p:grpSp>
        <p:grpSp>
          <p:nvGrpSpPr>
            <p:cNvPr id="11" name="Group 10"/>
            <p:cNvGrpSpPr/>
            <p:nvPr/>
          </p:nvGrpSpPr>
          <p:grpSpPr>
            <a:xfrm>
              <a:off x="1852938" y="2132856"/>
              <a:ext cx="2091271" cy="936104"/>
              <a:chOff x="1193601" y="1767085"/>
              <a:chExt cx="1324570" cy="529828"/>
            </a:xfrm>
          </p:grpSpPr>
          <p:sp>
            <p:nvSpPr>
              <p:cNvPr id="21" name="Chevron 20"/>
              <p:cNvSpPr/>
              <p:nvPr/>
            </p:nvSpPr>
            <p:spPr>
              <a:xfrm>
                <a:off x="1193601" y="1767085"/>
                <a:ext cx="1324570" cy="529828"/>
              </a:xfrm>
              <a:prstGeom prst="chevron">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sp>
          <p:sp>
            <p:nvSpPr>
              <p:cNvPr id="22" name="Chevron 6"/>
              <p:cNvSpPr/>
              <p:nvPr/>
            </p:nvSpPr>
            <p:spPr>
              <a:xfrm>
                <a:off x="1458515"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1600" kern="1200"/>
                  <a:t>Fase Perencanaan</a:t>
                </a:r>
              </a:p>
            </p:txBody>
          </p:sp>
        </p:grpSp>
        <p:grpSp>
          <p:nvGrpSpPr>
            <p:cNvPr id="12" name="Group 11"/>
            <p:cNvGrpSpPr/>
            <p:nvPr/>
          </p:nvGrpSpPr>
          <p:grpSpPr>
            <a:xfrm>
              <a:off x="3526364" y="2132856"/>
              <a:ext cx="2091271" cy="936104"/>
              <a:chOff x="2385714" y="1767085"/>
              <a:chExt cx="1324570" cy="529828"/>
            </a:xfrm>
          </p:grpSpPr>
          <p:sp>
            <p:nvSpPr>
              <p:cNvPr id="19" name="Chevron 18"/>
              <p:cNvSpPr/>
              <p:nvPr/>
            </p:nvSpPr>
            <p:spPr>
              <a:xfrm>
                <a:off x="2385714" y="1767085"/>
                <a:ext cx="1324570" cy="52982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8"/>
              <p:cNvSpPr/>
              <p:nvPr/>
            </p:nvSpPr>
            <p:spPr>
              <a:xfrm>
                <a:off x="2650628"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1600" kern="1200"/>
                  <a:t>Fase Pelaksanaan</a:t>
                </a:r>
              </a:p>
            </p:txBody>
          </p:sp>
        </p:grpSp>
        <p:grpSp>
          <p:nvGrpSpPr>
            <p:cNvPr id="13" name="Group 12"/>
            <p:cNvGrpSpPr/>
            <p:nvPr/>
          </p:nvGrpSpPr>
          <p:grpSpPr>
            <a:xfrm>
              <a:off x="5199791" y="2132856"/>
              <a:ext cx="2091271" cy="936104"/>
              <a:chOff x="3577828" y="1767085"/>
              <a:chExt cx="1324570" cy="529828"/>
            </a:xfrm>
            <a:solidFill>
              <a:srgbClr val="025198"/>
            </a:solidFill>
          </p:grpSpPr>
          <p:sp>
            <p:nvSpPr>
              <p:cNvPr id="17" name="Chevron 16"/>
              <p:cNvSpPr/>
              <p:nvPr/>
            </p:nvSpPr>
            <p:spPr>
              <a:xfrm>
                <a:off x="3577828" y="1767085"/>
                <a:ext cx="1324570" cy="529828"/>
              </a:xfrm>
              <a:prstGeom prst="chevron">
                <a:avLst/>
              </a:prstGeom>
              <a:grpFill/>
            </p:spPr>
            <p:style>
              <a:lnRef idx="0">
                <a:schemeClr val="accent2"/>
              </a:lnRef>
              <a:fillRef idx="3">
                <a:schemeClr val="accent2"/>
              </a:fillRef>
              <a:effectRef idx="3">
                <a:schemeClr val="accent2"/>
              </a:effectRef>
              <a:fontRef idx="minor">
                <a:schemeClr val="lt1"/>
              </a:fontRef>
            </p:style>
          </p:sp>
          <p:sp>
            <p:nvSpPr>
              <p:cNvPr id="18" name="Chevron 10"/>
              <p:cNvSpPr/>
              <p:nvPr/>
            </p:nvSpPr>
            <p:spPr>
              <a:xfrm>
                <a:off x="3842742" y="1767085"/>
                <a:ext cx="794742" cy="529828"/>
              </a:xfrm>
              <a:prstGeom prst="rect">
                <a:avLst/>
              </a:prstGeom>
              <a:noFill/>
            </p:spPr>
            <p:style>
              <a:lnRef idx="0">
                <a:schemeClr val="accent2"/>
              </a:lnRef>
              <a:fillRef idx="3">
                <a:schemeClr val="accent2"/>
              </a:fillRef>
              <a:effectRef idx="3">
                <a:schemeClr val="accent2"/>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1600" kern="1200"/>
                  <a:t>Fase Pengawasan</a:t>
                </a:r>
              </a:p>
            </p:txBody>
          </p:sp>
        </p:grpSp>
        <p:grpSp>
          <p:nvGrpSpPr>
            <p:cNvPr id="14" name="Group 13"/>
            <p:cNvGrpSpPr/>
            <p:nvPr/>
          </p:nvGrpSpPr>
          <p:grpSpPr>
            <a:xfrm>
              <a:off x="6873217" y="2132856"/>
              <a:ext cx="2091271" cy="936104"/>
              <a:chOff x="4769941" y="1767085"/>
              <a:chExt cx="1324570" cy="529828"/>
            </a:xfrm>
            <a:solidFill>
              <a:schemeClr val="accent2">
                <a:lumMod val="60000"/>
                <a:lumOff val="40000"/>
              </a:schemeClr>
            </a:solidFill>
          </p:grpSpPr>
          <p:sp>
            <p:nvSpPr>
              <p:cNvPr id="15" name="Chevron 14"/>
              <p:cNvSpPr/>
              <p:nvPr/>
            </p:nvSpPr>
            <p:spPr>
              <a:xfrm>
                <a:off x="4769941" y="1767085"/>
                <a:ext cx="1324570" cy="529828"/>
              </a:xfrm>
              <a:prstGeom prst="chevron">
                <a:avLst/>
              </a:prstGeom>
              <a:grpFill/>
            </p:spPr>
            <p:style>
              <a:lnRef idx="0">
                <a:schemeClr val="accent2"/>
              </a:lnRef>
              <a:fillRef idx="3">
                <a:schemeClr val="accent2"/>
              </a:fillRef>
              <a:effectRef idx="3">
                <a:schemeClr val="accent2"/>
              </a:effectRef>
              <a:fontRef idx="minor">
                <a:schemeClr val="lt1"/>
              </a:fontRef>
            </p:style>
          </p:sp>
          <p:sp>
            <p:nvSpPr>
              <p:cNvPr id="16" name="Chevron 12"/>
              <p:cNvSpPr/>
              <p:nvPr/>
            </p:nvSpPr>
            <p:spPr>
              <a:xfrm>
                <a:off x="5034855" y="1767085"/>
                <a:ext cx="794742" cy="529828"/>
              </a:xfrm>
              <a:prstGeom prst="rect">
                <a:avLst/>
              </a:prstGeom>
              <a:noFill/>
            </p:spPr>
            <p:style>
              <a:lnRef idx="0">
                <a:schemeClr val="accent2"/>
              </a:lnRef>
              <a:fillRef idx="3">
                <a:schemeClr val="accent2"/>
              </a:fillRef>
              <a:effectRef idx="3">
                <a:schemeClr val="accent2"/>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ts val="0"/>
                  </a:spcAft>
                </a:pPr>
                <a:r>
                  <a:rPr lang="en-US" sz="1600" kern="1200"/>
                  <a:t>Fase </a:t>
                </a:r>
              </a:p>
              <a:p>
                <a:pPr lvl="0" algn="ctr" defTabSz="400050">
                  <a:lnSpc>
                    <a:spcPct val="90000"/>
                  </a:lnSpc>
                  <a:spcBef>
                    <a:spcPct val="0"/>
                  </a:spcBef>
                  <a:spcAft>
                    <a:spcPts val="0"/>
                  </a:spcAft>
                </a:pPr>
                <a:r>
                  <a:rPr lang="en-US" sz="1600" kern="1200"/>
                  <a:t>Akhir</a:t>
                </a:r>
              </a:p>
            </p:txBody>
          </p:sp>
        </p:grpSp>
      </p:grpSp>
      <p:sp>
        <p:nvSpPr>
          <p:cNvPr id="27"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grpSp>
        <p:nvGrpSpPr>
          <p:cNvPr id="26" name="Group 25"/>
          <p:cNvGrpSpPr/>
          <p:nvPr/>
        </p:nvGrpSpPr>
        <p:grpSpPr>
          <a:xfrm>
            <a:off x="751918" y="3812847"/>
            <a:ext cx="2091271" cy="936104"/>
            <a:chOff x="1488" y="1767085"/>
            <a:chExt cx="1324570" cy="529828"/>
          </a:xfrm>
        </p:grpSpPr>
        <p:sp>
          <p:nvSpPr>
            <p:cNvPr id="34" name="Chevron 33"/>
            <p:cNvSpPr/>
            <p:nvPr/>
          </p:nvSpPr>
          <p:spPr>
            <a:xfrm>
              <a:off x="1488" y="1767085"/>
              <a:ext cx="1324570" cy="529828"/>
            </a:xfrm>
            <a:prstGeom prst="chevron">
              <a:avLst/>
            </a:prstGeom>
            <a:solidFill>
              <a:srgbClr val="002060"/>
            </a:solidFill>
          </p:spPr>
          <p:style>
            <a:lnRef idx="0">
              <a:schemeClr val="accent2"/>
            </a:lnRef>
            <a:fillRef idx="3">
              <a:schemeClr val="accent2"/>
            </a:fillRef>
            <a:effectRef idx="3">
              <a:schemeClr val="accent2"/>
            </a:effectRef>
            <a:fontRef idx="minor">
              <a:schemeClr val="lt1"/>
            </a:fontRef>
          </p:style>
        </p:sp>
        <p:sp>
          <p:nvSpPr>
            <p:cNvPr id="35" name="Chevron 4"/>
            <p:cNvSpPr/>
            <p:nvPr/>
          </p:nvSpPr>
          <p:spPr>
            <a:xfrm>
              <a:off x="266402"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1600" kern="1200"/>
                <a:t>Fase Inisialisasi</a:t>
              </a:r>
            </a:p>
          </p:txBody>
        </p:sp>
      </p:grpSp>
      <p:grpSp>
        <p:nvGrpSpPr>
          <p:cNvPr id="36" name="Group 35"/>
          <p:cNvGrpSpPr/>
          <p:nvPr/>
        </p:nvGrpSpPr>
        <p:grpSpPr>
          <a:xfrm>
            <a:off x="751918" y="5301208"/>
            <a:ext cx="2091271" cy="936104"/>
            <a:chOff x="1193601" y="1767085"/>
            <a:chExt cx="1324570" cy="529828"/>
          </a:xfrm>
        </p:grpSpPr>
        <p:sp>
          <p:nvSpPr>
            <p:cNvPr id="37" name="Chevron 36"/>
            <p:cNvSpPr/>
            <p:nvPr/>
          </p:nvSpPr>
          <p:spPr>
            <a:xfrm>
              <a:off x="1193601" y="1767085"/>
              <a:ext cx="1324570" cy="529828"/>
            </a:xfrm>
            <a:prstGeom prst="chevron">
              <a:avLst/>
            </a:prstGeom>
            <a:solidFill>
              <a:schemeClr val="accent2">
                <a:lumMod val="75000"/>
              </a:schemeClr>
            </a:solidFill>
          </p:spPr>
          <p:style>
            <a:lnRef idx="0">
              <a:schemeClr val="accent2"/>
            </a:lnRef>
            <a:fillRef idx="3">
              <a:schemeClr val="accent2"/>
            </a:fillRef>
            <a:effectRef idx="3">
              <a:schemeClr val="accent2"/>
            </a:effectRef>
            <a:fontRef idx="minor">
              <a:schemeClr val="lt1"/>
            </a:fontRef>
          </p:style>
        </p:sp>
        <p:sp>
          <p:nvSpPr>
            <p:cNvPr id="38" name="Chevron 6"/>
            <p:cNvSpPr/>
            <p:nvPr/>
          </p:nvSpPr>
          <p:spPr>
            <a:xfrm>
              <a:off x="1458515"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1600" kern="1200"/>
                <a:t>Fase Perencanaan</a:t>
              </a:r>
            </a:p>
          </p:txBody>
        </p:sp>
      </p:grpSp>
      <p:sp>
        <p:nvSpPr>
          <p:cNvPr id="39" name="Rectangle 38"/>
          <p:cNvSpPr/>
          <p:nvPr/>
        </p:nvSpPr>
        <p:spPr>
          <a:xfrm>
            <a:off x="2931745" y="3812847"/>
            <a:ext cx="5528687" cy="923330"/>
          </a:xfrm>
          <a:prstGeom prst="rect">
            <a:avLst/>
          </a:prstGeom>
        </p:spPr>
        <p:txBody>
          <a:bodyPr wrap="square">
            <a:spAutoFit/>
          </a:bodyPr>
          <a:lstStyle/>
          <a:p>
            <a:r>
              <a:rPr lang="nb-NO"/>
              <a:t>Persiapan (</a:t>
            </a:r>
            <a:r>
              <a:rPr lang="nb-NO" b="1" i="1"/>
              <a:t>Initiating</a:t>
            </a:r>
            <a:r>
              <a:rPr lang="nb-NO"/>
              <a:t>) :</a:t>
            </a:r>
          </a:p>
          <a:p>
            <a:r>
              <a:rPr lang="nb-NO">
                <a:solidFill>
                  <a:srgbClr val="FF0000"/>
                </a:solidFill>
              </a:rPr>
              <a:t>mengenali kebutuhan </a:t>
            </a:r>
            <a:r>
              <a:rPr lang="nb-NO"/>
              <a:t>yang </a:t>
            </a:r>
            <a:r>
              <a:rPr lang="en-US"/>
              <a:t>berhubungan dengan proyek untuk menangani masalah-masalah.</a:t>
            </a:r>
          </a:p>
        </p:txBody>
      </p:sp>
      <p:sp>
        <p:nvSpPr>
          <p:cNvPr id="40" name="Rectangle 39"/>
          <p:cNvSpPr/>
          <p:nvPr/>
        </p:nvSpPr>
        <p:spPr>
          <a:xfrm>
            <a:off x="2915197" y="5180999"/>
            <a:ext cx="5544616" cy="1200329"/>
          </a:xfrm>
          <a:prstGeom prst="rect">
            <a:avLst/>
          </a:prstGeom>
        </p:spPr>
        <p:txBody>
          <a:bodyPr wrap="square">
            <a:spAutoFit/>
          </a:bodyPr>
          <a:lstStyle/>
          <a:p>
            <a:r>
              <a:rPr lang="fi-FI"/>
              <a:t>Perencanaan (</a:t>
            </a:r>
            <a:r>
              <a:rPr lang="fi-FI" b="1" i="1"/>
              <a:t>Planning</a:t>
            </a:r>
            <a:r>
              <a:rPr lang="fi-FI"/>
              <a:t>) :</a:t>
            </a:r>
          </a:p>
          <a:p>
            <a:r>
              <a:rPr lang="fi-FI"/>
              <a:t>ketika </a:t>
            </a:r>
            <a:r>
              <a:rPr lang="fi-FI">
                <a:solidFill>
                  <a:srgbClr val="FF0000"/>
                </a:solidFill>
              </a:rPr>
              <a:t>mendefinisikan rencana </a:t>
            </a:r>
            <a:r>
              <a:rPr lang="fi-FI"/>
              <a:t>yang akan digunakan untuk menyelesaikan tujuan akhir </a:t>
            </a:r>
            <a:r>
              <a:rPr lang="en-US"/>
              <a:t>(</a:t>
            </a:r>
            <a:r>
              <a:rPr lang="en-US" b="1" i="1"/>
              <a:t>requirements gathering</a:t>
            </a:r>
            <a:r>
              <a:rPr lang="en-US"/>
              <a:t>)</a:t>
            </a:r>
          </a:p>
        </p:txBody>
      </p:sp>
      <p:pic>
        <p:nvPicPr>
          <p:cNvPr id="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189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619672" y="476672"/>
            <a:ext cx="6264696"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endParaRPr lang="en-US" sz="3600" b="1">
              <a:solidFill>
                <a:schemeClr val="bg1"/>
              </a:solidFill>
            </a:endParaRPr>
          </a:p>
        </p:txBody>
      </p:sp>
      <p:grpSp>
        <p:nvGrpSpPr>
          <p:cNvPr id="18" name="Group 17"/>
          <p:cNvGrpSpPr/>
          <p:nvPr/>
        </p:nvGrpSpPr>
        <p:grpSpPr>
          <a:xfrm>
            <a:off x="721075" y="2264098"/>
            <a:ext cx="2091271" cy="936104"/>
            <a:chOff x="2385714" y="1767085"/>
            <a:chExt cx="1324570" cy="529828"/>
          </a:xfrm>
        </p:grpSpPr>
        <p:sp>
          <p:nvSpPr>
            <p:cNvPr id="19" name="Chevron 18"/>
            <p:cNvSpPr/>
            <p:nvPr/>
          </p:nvSpPr>
          <p:spPr>
            <a:xfrm>
              <a:off x="2385714" y="1767085"/>
              <a:ext cx="1324570" cy="52982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8"/>
            <p:cNvSpPr/>
            <p:nvPr/>
          </p:nvSpPr>
          <p:spPr>
            <a:xfrm>
              <a:off x="2650628"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1600" kern="1200"/>
                <a:t>Fase Pelaksanaan</a:t>
              </a:r>
            </a:p>
          </p:txBody>
        </p:sp>
      </p:grpSp>
      <p:sp>
        <p:nvSpPr>
          <p:cNvPr id="21" name="Rectangle 20"/>
          <p:cNvSpPr/>
          <p:nvPr/>
        </p:nvSpPr>
        <p:spPr>
          <a:xfrm>
            <a:off x="2906488" y="2132856"/>
            <a:ext cx="5618601" cy="1200329"/>
          </a:xfrm>
          <a:prstGeom prst="rect">
            <a:avLst/>
          </a:prstGeom>
        </p:spPr>
        <p:txBody>
          <a:bodyPr wrap="square">
            <a:spAutoFit/>
          </a:bodyPr>
          <a:lstStyle/>
          <a:p>
            <a:r>
              <a:rPr lang="en-US"/>
              <a:t>Pelaksanaan (</a:t>
            </a:r>
            <a:r>
              <a:rPr lang="en-US" b="1" i="1"/>
              <a:t>Executing</a:t>
            </a:r>
            <a:r>
              <a:rPr lang="en-US"/>
              <a:t>) :</a:t>
            </a:r>
          </a:p>
          <a:p>
            <a:r>
              <a:rPr lang="en-US"/>
              <a:t>Mengkoordinasi staff dan sumberdaya penting lainnya, seperti yang sudah ditetapkan dalam perencanaan</a:t>
            </a:r>
          </a:p>
        </p:txBody>
      </p:sp>
      <p:sp>
        <p:nvSpPr>
          <p:cNvPr id="22" name="Rectangle 21"/>
          <p:cNvSpPr/>
          <p:nvPr/>
        </p:nvSpPr>
        <p:spPr>
          <a:xfrm>
            <a:off x="1475656" y="529516"/>
            <a:ext cx="6604317" cy="523220"/>
          </a:xfrm>
          <a:prstGeom prst="rect">
            <a:avLst/>
          </a:prstGeom>
        </p:spPr>
        <p:txBody>
          <a:bodyPr wrap="square">
            <a:spAutoFit/>
          </a:bodyPr>
          <a:lstStyle/>
          <a:p>
            <a:pPr lvl="0"/>
            <a:r>
              <a:rPr lang="en-US" sz="2800" b="1">
                <a:solidFill>
                  <a:schemeClr val="bg1"/>
                </a:solidFill>
              </a:rPr>
              <a:t>Fase Manajemen Proyek </a:t>
            </a:r>
            <a:r>
              <a:rPr lang="en-US" sz="2800" b="1" baseline="30000">
                <a:solidFill>
                  <a:schemeClr val="bg1"/>
                </a:solidFill>
              </a:rPr>
              <a:t>(Cont)</a:t>
            </a:r>
            <a:endParaRPr lang="en-US" sz="2800" baseline="30000">
              <a:solidFill>
                <a:schemeClr val="bg1"/>
              </a:solidFill>
            </a:endParaRPr>
          </a:p>
        </p:txBody>
      </p:sp>
      <p:sp>
        <p:nvSpPr>
          <p:cNvPr id="24"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grpSp>
        <p:nvGrpSpPr>
          <p:cNvPr id="23" name="Group 22"/>
          <p:cNvGrpSpPr/>
          <p:nvPr/>
        </p:nvGrpSpPr>
        <p:grpSpPr>
          <a:xfrm>
            <a:off x="743209" y="3645024"/>
            <a:ext cx="2091271" cy="936104"/>
            <a:chOff x="3577828" y="1767085"/>
            <a:chExt cx="1324570" cy="529828"/>
          </a:xfrm>
          <a:solidFill>
            <a:srgbClr val="025198"/>
          </a:solidFill>
        </p:grpSpPr>
        <p:sp>
          <p:nvSpPr>
            <p:cNvPr id="26" name="Chevron 25"/>
            <p:cNvSpPr/>
            <p:nvPr/>
          </p:nvSpPr>
          <p:spPr>
            <a:xfrm>
              <a:off x="3577828" y="1767085"/>
              <a:ext cx="1324570" cy="529828"/>
            </a:xfrm>
            <a:prstGeom prst="chevron">
              <a:avLst/>
            </a:prstGeom>
            <a:grpFill/>
          </p:spPr>
          <p:style>
            <a:lnRef idx="0">
              <a:schemeClr val="accent2"/>
            </a:lnRef>
            <a:fillRef idx="3">
              <a:schemeClr val="accent2"/>
            </a:fillRef>
            <a:effectRef idx="3">
              <a:schemeClr val="accent2"/>
            </a:effectRef>
            <a:fontRef idx="minor">
              <a:schemeClr val="lt1"/>
            </a:fontRef>
          </p:style>
        </p:sp>
        <p:sp>
          <p:nvSpPr>
            <p:cNvPr id="27" name="Chevron 10"/>
            <p:cNvSpPr/>
            <p:nvPr/>
          </p:nvSpPr>
          <p:spPr>
            <a:xfrm>
              <a:off x="3842742" y="1767085"/>
              <a:ext cx="794742" cy="529828"/>
            </a:xfrm>
            <a:prstGeom prst="rect">
              <a:avLst/>
            </a:prstGeom>
            <a:noFill/>
          </p:spPr>
          <p:style>
            <a:lnRef idx="0">
              <a:schemeClr val="accent2"/>
            </a:lnRef>
            <a:fillRef idx="3">
              <a:schemeClr val="accent2"/>
            </a:fillRef>
            <a:effectRef idx="3">
              <a:schemeClr val="accent2"/>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1600" kern="1200"/>
                <a:t>Fase Pengawasan</a:t>
              </a:r>
            </a:p>
          </p:txBody>
        </p:sp>
      </p:grpSp>
      <p:grpSp>
        <p:nvGrpSpPr>
          <p:cNvPr id="28" name="Group 27"/>
          <p:cNvGrpSpPr/>
          <p:nvPr/>
        </p:nvGrpSpPr>
        <p:grpSpPr>
          <a:xfrm>
            <a:off x="743209" y="5013176"/>
            <a:ext cx="2091271" cy="936104"/>
            <a:chOff x="4769941" y="1767085"/>
            <a:chExt cx="1324570" cy="529828"/>
          </a:xfrm>
          <a:solidFill>
            <a:schemeClr val="accent2">
              <a:lumMod val="60000"/>
              <a:lumOff val="40000"/>
            </a:schemeClr>
          </a:solidFill>
        </p:grpSpPr>
        <p:sp>
          <p:nvSpPr>
            <p:cNvPr id="29" name="Chevron 28"/>
            <p:cNvSpPr/>
            <p:nvPr/>
          </p:nvSpPr>
          <p:spPr>
            <a:xfrm>
              <a:off x="4769941" y="1767085"/>
              <a:ext cx="1324570" cy="529828"/>
            </a:xfrm>
            <a:prstGeom prst="chevron">
              <a:avLst/>
            </a:prstGeom>
            <a:grpFill/>
          </p:spPr>
          <p:style>
            <a:lnRef idx="0">
              <a:schemeClr val="accent2"/>
            </a:lnRef>
            <a:fillRef idx="3">
              <a:schemeClr val="accent2"/>
            </a:fillRef>
            <a:effectRef idx="3">
              <a:schemeClr val="accent2"/>
            </a:effectRef>
            <a:fontRef idx="minor">
              <a:schemeClr val="lt1"/>
            </a:fontRef>
          </p:style>
        </p:sp>
        <p:sp>
          <p:nvSpPr>
            <p:cNvPr id="30" name="Chevron 12"/>
            <p:cNvSpPr/>
            <p:nvPr/>
          </p:nvSpPr>
          <p:spPr>
            <a:xfrm>
              <a:off x="5034855" y="1767085"/>
              <a:ext cx="794742" cy="529828"/>
            </a:xfrm>
            <a:prstGeom prst="rect">
              <a:avLst/>
            </a:prstGeom>
            <a:noFill/>
          </p:spPr>
          <p:style>
            <a:lnRef idx="0">
              <a:schemeClr val="accent2"/>
            </a:lnRef>
            <a:fillRef idx="3">
              <a:schemeClr val="accent2"/>
            </a:fillRef>
            <a:effectRef idx="3">
              <a:schemeClr val="accent2"/>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ts val="0"/>
                </a:spcAft>
              </a:pPr>
              <a:r>
                <a:rPr lang="en-US" sz="1600" kern="1200"/>
                <a:t>Fase </a:t>
              </a:r>
            </a:p>
            <a:p>
              <a:pPr lvl="0" algn="ctr" defTabSz="400050">
                <a:lnSpc>
                  <a:spcPct val="90000"/>
                </a:lnSpc>
                <a:spcBef>
                  <a:spcPct val="0"/>
                </a:spcBef>
                <a:spcAft>
                  <a:spcPts val="0"/>
                </a:spcAft>
              </a:pPr>
              <a:r>
                <a:rPr lang="en-US" sz="1600" kern="1200"/>
                <a:t>Akhir</a:t>
              </a:r>
            </a:p>
          </p:txBody>
        </p:sp>
      </p:grpSp>
      <p:sp>
        <p:nvSpPr>
          <p:cNvPr id="31" name="Rectangle 30"/>
          <p:cNvSpPr/>
          <p:nvPr/>
        </p:nvSpPr>
        <p:spPr>
          <a:xfrm>
            <a:off x="2987824" y="3537846"/>
            <a:ext cx="5494809" cy="1200329"/>
          </a:xfrm>
          <a:prstGeom prst="rect">
            <a:avLst/>
          </a:prstGeom>
        </p:spPr>
        <p:txBody>
          <a:bodyPr wrap="square">
            <a:spAutoFit/>
          </a:bodyPr>
          <a:lstStyle/>
          <a:p>
            <a:r>
              <a:rPr lang="en-US"/>
              <a:t>Pengawasan (</a:t>
            </a:r>
            <a:r>
              <a:rPr lang="en-US" b="1" i="1"/>
              <a:t>Controlling</a:t>
            </a:r>
            <a:r>
              <a:rPr lang="en-US"/>
              <a:t>) :</a:t>
            </a:r>
          </a:p>
          <a:p>
            <a:r>
              <a:rPr lang="en-US"/>
              <a:t>Monitoring secara konstan terhadap </a:t>
            </a:r>
            <a:r>
              <a:rPr lang="en-US" b="1" i="1"/>
              <a:t>overall</a:t>
            </a:r>
            <a:r>
              <a:rPr lang="en-US" i="1"/>
              <a:t> </a:t>
            </a:r>
            <a:r>
              <a:rPr lang="en-US" b="1" i="1"/>
              <a:t>progress</a:t>
            </a:r>
            <a:r>
              <a:rPr lang="en-US" i="1"/>
              <a:t> dalam proyek dan menjaga </a:t>
            </a:r>
            <a:r>
              <a:rPr lang="en-US" b="1" i="1"/>
              <a:t>integritas</a:t>
            </a:r>
            <a:r>
              <a:rPr lang="en-US" i="1"/>
              <a:t> </a:t>
            </a:r>
            <a:r>
              <a:rPr lang="en-US"/>
              <a:t>tujuannya.</a:t>
            </a:r>
          </a:p>
        </p:txBody>
      </p:sp>
      <p:sp>
        <p:nvSpPr>
          <p:cNvPr id="32" name="Rectangle 31"/>
          <p:cNvSpPr/>
          <p:nvPr/>
        </p:nvSpPr>
        <p:spPr>
          <a:xfrm>
            <a:off x="3002747" y="5008365"/>
            <a:ext cx="5494523" cy="923330"/>
          </a:xfrm>
          <a:prstGeom prst="rect">
            <a:avLst/>
          </a:prstGeom>
        </p:spPr>
        <p:txBody>
          <a:bodyPr wrap="square">
            <a:spAutoFit/>
          </a:bodyPr>
          <a:lstStyle/>
          <a:p>
            <a:r>
              <a:rPr lang="fi-FI"/>
              <a:t>Fase Akhir/Sosialiasasi (</a:t>
            </a:r>
            <a:r>
              <a:rPr lang="fi-FI" b="1" i="1"/>
              <a:t>Close Out</a:t>
            </a:r>
            <a:r>
              <a:rPr lang="fi-FI"/>
              <a:t>) :</a:t>
            </a:r>
          </a:p>
          <a:p>
            <a:r>
              <a:rPr lang="fi-FI"/>
              <a:t>Formalisasi penerimaan kesuksesan </a:t>
            </a:r>
            <a:r>
              <a:rPr lang="en-US"/>
              <a:t>suatu proyek dari </a:t>
            </a:r>
            <a:r>
              <a:rPr lang="en-US" b="1" i="1"/>
              <a:t>stakeholders</a:t>
            </a:r>
            <a:r>
              <a:rPr lang="en-US" i="1"/>
              <a:t> (</a:t>
            </a:r>
            <a:r>
              <a:rPr lang="en-US" b="1" i="1"/>
              <a:t>client</a:t>
            </a:r>
            <a:r>
              <a:rPr lang="en-US" i="1"/>
              <a:t>).</a:t>
            </a:r>
            <a:endParaRPr lang="en-US"/>
          </a:p>
        </p:txBody>
      </p:sp>
      <p:pic>
        <p:nvPicPr>
          <p:cNvPr id="3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863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619672" y="476672"/>
            <a:ext cx="6264696"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endParaRPr lang="en-US" sz="3600" b="1">
              <a:solidFill>
                <a:schemeClr val="bg1"/>
              </a:solidFill>
            </a:endParaRPr>
          </a:p>
        </p:txBody>
      </p:sp>
      <p:sp>
        <p:nvSpPr>
          <p:cNvPr id="22" name="Rectangle 21"/>
          <p:cNvSpPr/>
          <p:nvPr/>
        </p:nvSpPr>
        <p:spPr>
          <a:xfrm>
            <a:off x="1496075" y="478413"/>
            <a:ext cx="6604317" cy="523220"/>
          </a:xfrm>
          <a:prstGeom prst="rect">
            <a:avLst/>
          </a:prstGeom>
        </p:spPr>
        <p:txBody>
          <a:bodyPr wrap="square">
            <a:spAutoFit/>
          </a:bodyPr>
          <a:lstStyle/>
          <a:p>
            <a:pPr lvl="0"/>
            <a:r>
              <a:rPr lang="en-US" sz="2800" b="1">
                <a:solidFill>
                  <a:schemeClr val="bg1"/>
                </a:solidFill>
              </a:rPr>
              <a:t>Fase Manajemen Proyek </a:t>
            </a:r>
            <a:r>
              <a:rPr lang="en-US" sz="2800" b="1" baseline="30000">
                <a:solidFill>
                  <a:schemeClr val="bg1"/>
                </a:solidFill>
              </a:rPr>
              <a:t>(Cont)</a:t>
            </a:r>
            <a:endParaRPr lang="en-US" sz="2800" baseline="30000">
              <a:solidFill>
                <a:schemeClr val="bg1"/>
              </a:solidFill>
            </a:endParaRPr>
          </a:p>
        </p:txBody>
      </p:sp>
      <p:grpSp>
        <p:nvGrpSpPr>
          <p:cNvPr id="29" name="Group 28"/>
          <p:cNvGrpSpPr/>
          <p:nvPr/>
        </p:nvGrpSpPr>
        <p:grpSpPr>
          <a:xfrm>
            <a:off x="2316302" y="3356992"/>
            <a:ext cx="1828800" cy="1828800"/>
            <a:chOff x="2865" y="462446"/>
            <a:chExt cx="1970707" cy="1970707"/>
          </a:xfrm>
          <a:scene3d>
            <a:camera prst="orthographicFront"/>
            <a:lightRig rig="flat" dir="t"/>
          </a:scene3d>
        </p:grpSpPr>
        <p:sp>
          <p:nvSpPr>
            <p:cNvPr id="36" name="Oval 35"/>
            <p:cNvSpPr/>
            <p:nvPr/>
          </p:nvSpPr>
          <p:spPr>
            <a:xfrm>
              <a:off x="2865" y="462446"/>
              <a:ext cx="1970707" cy="1970707"/>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37" name="Oval 4"/>
            <p:cNvSpPr/>
            <p:nvPr/>
          </p:nvSpPr>
          <p:spPr>
            <a:xfrm>
              <a:off x="291468" y="751049"/>
              <a:ext cx="1393501" cy="13935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a:latin typeface="+mj-lt"/>
                </a:rPr>
                <a:t>Keberhasilan Suatu Proyek</a:t>
              </a:r>
            </a:p>
          </p:txBody>
        </p:sp>
      </p:grpSp>
      <p:grpSp>
        <p:nvGrpSpPr>
          <p:cNvPr id="30" name="Group 29"/>
          <p:cNvGrpSpPr/>
          <p:nvPr/>
        </p:nvGrpSpPr>
        <p:grpSpPr>
          <a:xfrm>
            <a:off x="4175422" y="3584640"/>
            <a:ext cx="917789" cy="1104068"/>
            <a:chOff x="2133594" y="876294"/>
            <a:chExt cx="1143010" cy="1143010"/>
          </a:xfrm>
          <a:scene3d>
            <a:camera prst="orthographicFront"/>
            <a:lightRig rig="flat" dir="t"/>
          </a:scene3d>
        </p:grpSpPr>
        <p:sp>
          <p:nvSpPr>
            <p:cNvPr id="34" name="Equal 33"/>
            <p:cNvSpPr/>
            <p:nvPr/>
          </p:nvSpPr>
          <p:spPr>
            <a:xfrm>
              <a:off x="2133594" y="876294"/>
              <a:ext cx="1143010" cy="1143010"/>
            </a:xfrm>
            <a:prstGeom prst="mathEqual">
              <a:avLst/>
            </a:prstGeom>
            <a:sp3d z="-80000" prstMaterial="plastic">
              <a:bevelT w="50800" h="50800"/>
              <a:bevelB w="25400" h="25400" prst="angle"/>
            </a:sp3d>
          </p:spPr>
          <p:style>
            <a:lnRef idx="0">
              <a:schemeClr val="accent4">
                <a:tint val="60000"/>
                <a:hueOff val="0"/>
                <a:satOff val="0"/>
                <a:lumOff val="0"/>
                <a:alphaOff val="0"/>
              </a:schemeClr>
            </a:lnRef>
            <a:fillRef idx="3">
              <a:schemeClr val="accent4">
                <a:tint val="60000"/>
                <a:hueOff val="0"/>
                <a:satOff val="0"/>
                <a:lumOff val="0"/>
                <a:alphaOff val="0"/>
              </a:schemeClr>
            </a:fillRef>
            <a:effectRef idx="2">
              <a:schemeClr val="accent4">
                <a:tint val="60000"/>
                <a:hueOff val="0"/>
                <a:satOff val="0"/>
                <a:lumOff val="0"/>
                <a:alphaOff val="0"/>
              </a:schemeClr>
            </a:effectRef>
            <a:fontRef idx="minor">
              <a:schemeClr val="lt1"/>
            </a:fontRef>
          </p:style>
        </p:sp>
        <p:sp>
          <p:nvSpPr>
            <p:cNvPr id="35" name="Equal 6"/>
            <p:cNvSpPr/>
            <p:nvPr/>
          </p:nvSpPr>
          <p:spPr>
            <a:xfrm>
              <a:off x="2285100" y="1111754"/>
              <a:ext cx="839998" cy="672090"/>
            </a:xfrm>
            <a:prstGeom prst="rect">
              <a:avLst/>
            </a:prstGeom>
            <a:sp3d z="-80000"/>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400" b="0" kern="1200">
                <a:solidFill>
                  <a:srgbClr val="FFFF00"/>
                </a:solidFill>
                <a:latin typeface="+mj-lt"/>
              </a:endParaRPr>
            </a:p>
          </p:txBody>
        </p:sp>
      </p:grpSp>
      <p:grpSp>
        <p:nvGrpSpPr>
          <p:cNvPr id="31" name="Group 30"/>
          <p:cNvGrpSpPr/>
          <p:nvPr/>
        </p:nvGrpSpPr>
        <p:grpSpPr>
          <a:xfrm>
            <a:off x="5394397" y="3356992"/>
            <a:ext cx="1828800" cy="1828800"/>
            <a:chOff x="3436626" y="462446"/>
            <a:chExt cx="1970707" cy="1970707"/>
          </a:xfrm>
          <a:scene3d>
            <a:camera prst="orthographicFront"/>
            <a:lightRig rig="flat" dir="t"/>
          </a:scene3d>
        </p:grpSpPr>
        <p:sp>
          <p:nvSpPr>
            <p:cNvPr id="32" name="Oval 31"/>
            <p:cNvSpPr/>
            <p:nvPr/>
          </p:nvSpPr>
          <p:spPr>
            <a:xfrm>
              <a:off x="3436626" y="462446"/>
              <a:ext cx="1970707" cy="1970707"/>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33" name="Oval 8"/>
            <p:cNvSpPr/>
            <p:nvPr/>
          </p:nvSpPr>
          <p:spPr>
            <a:xfrm>
              <a:off x="3725229" y="751049"/>
              <a:ext cx="1393501" cy="13935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0" kern="1200">
                  <a:latin typeface="+mj-lt"/>
                </a:rPr>
                <a:t>Dokumentasi fase proyek yang baik</a:t>
              </a:r>
            </a:p>
          </p:txBody>
        </p:sp>
      </p:grpSp>
      <p:sp>
        <p:nvSpPr>
          <p:cNvPr id="7" name="Rectangle 6"/>
          <p:cNvSpPr/>
          <p:nvPr/>
        </p:nvSpPr>
        <p:spPr>
          <a:xfrm>
            <a:off x="539552" y="2915652"/>
            <a:ext cx="1633781" cy="369332"/>
          </a:xfrm>
          <a:prstGeom prst="rect">
            <a:avLst/>
          </a:prstGeom>
        </p:spPr>
        <p:txBody>
          <a:bodyPr wrap="none">
            <a:spAutoFit/>
          </a:bodyPr>
          <a:lstStyle/>
          <a:p>
            <a:r>
              <a:rPr lang="en-US" b="1"/>
              <a:t>Kesimpulan :</a:t>
            </a:r>
            <a:endParaRPr lang="en-US"/>
          </a:p>
        </p:txBody>
      </p:sp>
      <p:sp>
        <p:nvSpPr>
          <p:cNvPr id="39"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4812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619672" y="476672"/>
            <a:ext cx="6264696"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endParaRPr lang="en-US" sz="3600" b="1">
              <a:solidFill>
                <a:schemeClr val="bg1"/>
              </a:solidFill>
            </a:endParaRPr>
          </a:p>
        </p:txBody>
      </p:sp>
      <p:sp>
        <p:nvSpPr>
          <p:cNvPr id="22" name="Rectangle 21"/>
          <p:cNvSpPr/>
          <p:nvPr/>
        </p:nvSpPr>
        <p:spPr>
          <a:xfrm>
            <a:off x="1496075" y="478413"/>
            <a:ext cx="6604317" cy="523220"/>
          </a:xfrm>
          <a:prstGeom prst="rect">
            <a:avLst/>
          </a:prstGeom>
        </p:spPr>
        <p:txBody>
          <a:bodyPr wrap="square">
            <a:spAutoFit/>
          </a:bodyPr>
          <a:lstStyle/>
          <a:p>
            <a:pPr lvl="0"/>
            <a:r>
              <a:rPr lang="en-US" sz="2800" b="1">
                <a:solidFill>
                  <a:schemeClr val="bg1"/>
                </a:solidFill>
              </a:rPr>
              <a:t>Fase Manajemen Proyek </a:t>
            </a:r>
            <a:r>
              <a:rPr lang="en-US" sz="2800" b="1" baseline="30000">
                <a:solidFill>
                  <a:schemeClr val="bg1"/>
                </a:solidFill>
              </a:rPr>
              <a:t>(Cont)</a:t>
            </a:r>
            <a:endParaRPr lang="en-US" sz="2800" baseline="30000">
              <a:solidFill>
                <a:schemeClr val="bg1"/>
              </a:solidFill>
            </a:endParaRPr>
          </a:p>
        </p:txBody>
      </p:sp>
      <p:sp>
        <p:nvSpPr>
          <p:cNvPr id="39"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sp>
        <p:nvSpPr>
          <p:cNvPr id="2" name="Rectangle 1"/>
          <p:cNvSpPr/>
          <p:nvPr/>
        </p:nvSpPr>
        <p:spPr>
          <a:xfrm>
            <a:off x="395535" y="2669135"/>
            <a:ext cx="8352929" cy="3908762"/>
          </a:xfrm>
          <a:prstGeom prst="rect">
            <a:avLst/>
          </a:prstGeom>
        </p:spPr>
        <p:txBody>
          <a:bodyPr wrap="square">
            <a:spAutoFit/>
          </a:bodyPr>
          <a:lstStyle/>
          <a:p>
            <a:pPr marL="285750" indent="-285750">
              <a:buFont typeface="Arial" pitchFamily="34" charset="0"/>
              <a:buChar char="•"/>
            </a:pPr>
            <a:r>
              <a:rPr lang="en-US" b="1" i="1" dirty="0">
                <a:solidFill>
                  <a:srgbClr val="FF0000"/>
                </a:solidFill>
              </a:rPr>
              <a:t>Man</a:t>
            </a:r>
            <a:r>
              <a:rPr lang="en-US" dirty="0"/>
              <a:t>, </a:t>
            </a:r>
            <a:r>
              <a:rPr lang="en-US" dirty="0" err="1"/>
              <a:t>merupakan</a:t>
            </a:r>
            <a:r>
              <a:rPr lang="en-US" dirty="0"/>
              <a:t> </a:t>
            </a:r>
            <a:r>
              <a:rPr lang="en-US" dirty="0" err="1"/>
              <a:t>sumber</a:t>
            </a:r>
            <a:r>
              <a:rPr lang="en-US" dirty="0"/>
              <a:t> </a:t>
            </a:r>
            <a:r>
              <a:rPr lang="en-US" dirty="0" err="1"/>
              <a:t>daya</a:t>
            </a:r>
            <a:r>
              <a:rPr lang="en-US" dirty="0"/>
              <a:t> (</a:t>
            </a:r>
            <a:r>
              <a:rPr lang="en-US" dirty="0" err="1">
                <a:solidFill>
                  <a:srgbClr val="FF0000"/>
                </a:solidFill>
              </a:rPr>
              <a:t>manusia</a:t>
            </a:r>
            <a:r>
              <a:rPr lang="en-US" dirty="0"/>
              <a:t>) yang paling </a:t>
            </a:r>
            <a:r>
              <a:rPr lang="en-US" dirty="0" err="1"/>
              <a:t>sulit</a:t>
            </a:r>
            <a:r>
              <a:rPr lang="en-US" dirty="0"/>
              <a:t> </a:t>
            </a:r>
            <a:r>
              <a:rPr lang="en-US" dirty="0" err="1"/>
              <a:t>untuk</a:t>
            </a:r>
            <a:r>
              <a:rPr lang="en-US" dirty="0"/>
              <a:t> </a:t>
            </a:r>
            <a:r>
              <a:rPr lang="en-US" dirty="0" err="1"/>
              <a:t>dikelola</a:t>
            </a:r>
            <a:r>
              <a:rPr lang="en-US" dirty="0"/>
              <a:t>.</a:t>
            </a:r>
          </a:p>
          <a:p>
            <a:endParaRPr lang="en-US" sz="800" dirty="0"/>
          </a:p>
          <a:p>
            <a:pPr marL="285750" indent="-285750">
              <a:buFont typeface="Arial" pitchFamily="34" charset="0"/>
              <a:buChar char="•"/>
            </a:pPr>
            <a:r>
              <a:rPr lang="en-US" b="1" i="1" dirty="0">
                <a:solidFill>
                  <a:srgbClr val="FF0000"/>
                </a:solidFill>
              </a:rPr>
              <a:t>Money</a:t>
            </a:r>
            <a:r>
              <a:rPr lang="en-US" dirty="0"/>
              <a:t>, </a:t>
            </a:r>
            <a:r>
              <a:rPr lang="en-US" dirty="0" err="1"/>
              <a:t>merupakan</a:t>
            </a:r>
            <a:r>
              <a:rPr lang="en-US" dirty="0"/>
              <a:t> </a:t>
            </a:r>
            <a:r>
              <a:rPr lang="en-US" dirty="0" err="1">
                <a:solidFill>
                  <a:srgbClr val="FF0000"/>
                </a:solidFill>
              </a:rPr>
              <a:t>sumber</a:t>
            </a:r>
            <a:r>
              <a:rPr lang="en-US" dirty="0">
                <a:solidFill>
                  <a:srgbClr val="FF0000"/>
                </a:solidFill>
              </a:rPr>
              <a:t> </a:t>
            </a:r>
            <a:r>
              <a:rPr lang="en-US" dirty="0" err="1">
                <a:solidFill>
                  <a:srgbClr val="FF0000"/>
                </a:solidFill>
              </a:rPr>
              <a:t>daya</a:t>
            </a:r>
            <a:r>
              <a:rPr lang="en-US" dirty="0">
                <a:solidFill>
                  <a:srgbClr val="FF0000"/>
                </a:solidFill>
              </a:rPr>
              <a:t> </a:t>
            </a:r>
            <a:r>
              <a:rPr lang="en-US" dirty="0" err="1">
                <a:solidFill>
                  <a:srgbClr val="FF0000"/>
                </a:solidFill>
              </a:rPr>
              <a:t>utama</a:t>
            </a:r>
            <a:r>
              <a:rPr lang="en-US" dirty="0">
                <a:solidFill>
                  <a:srgbClr val="FF0000"/>
                </a:solidFill>
              </a:rPr>
              <a:t> </a:t>
            </a:r>
            <a:r>
              <a:rPr lang="en-US" dirty="0" err="1"/>
              <a:t>dalam</a:t>
            </a:r>
            <a:r>
              <a:rPr lang="en-US" dirty="0"/>
              <a:t> </a:t>
            </a:r>
            <a:r>
              <a:rPr lang="en-US" dirty="0" err="1"/>
              <a:t>pelaksanaan</a:t>
            </a:r>
            <a:r>
              <a:rPr lang="en-US" dirty="0"/>
              <a:t> </a:t>
            </a:r>
            <a:r>
              <a:rPr lang="en-US" dirty="0" err="1"/>
              <a:t>proyek</a:t>
            </a:r>
            <a:r>
              <a:rPr lang="en-US" dirty="0"/>
              <a:t> yang </a:t>
            </a:r>
            <a:r>
              <a:rPr lang="en-US" dirty="0" err="1"/>
              <a:t>harus</a:t>
            </a:r>
            <a:r>
              <a:rPr lang="en-US" dirty="0"/>
              <a:t> </a:t>
            </a:r>
            <a:r>
              <a:rPr lang="en-US" dirty="0" err="1"/>
              <a:t>dikelola</a:t>
            </a:r>
            <a:r>
              <a:rPr lang="en-US" dirty="0"/>
              <a:t> </a:t>
            </a:r>
            <a:r>
              <a:rPr lang="en-US" dirty="0" err="1"/>
              <a:t>dengan</a:t>
            </a:r>
            <a:r>
              <a:rPr lang="en-US" dirty="0"/>
              <a:t> </a:t>
            </a:r>
            <a:r>
              <a:rPr lang="en-US" dirty="0" err="1"/>
              <a:t>baik</a:t>
            </a:r>
            <a:r>
              <a:rPr lang="en-US" dirty="0"/>
              <a:t>.</a:t>
            </a:r>
          </a:p>
          <a:p>
            <a:endParaRPr lang="en-US" sz="800" dirty="0"/>
          </a:p>
          <a:p>
            <a:pPr marL="285750" indent="-285750">
              <a:buFont typeface="Arial" pitchFamily="34" charset="0"/>
              <a:buChar char="•"/>
            </a:pPr>
            <a:r>
              <a:rPr lang="en-US" b="1" i="1" dirty="0">
                <a:solidFill>
                  <a:srgbClr val="FF0000"/>
                </a:solidFill>
              </a:rPr>
              <a:t>Material</a:t>
            </a:r>
            <a:r>
              <a:rPr lang="en-US" dirty="0"/>
              <a:t>, </a:t>
            </a:r>
            <a:r>
              <a:rPr lang="en-US" dirty="0" err="1"/>
              <a:t>merupakan</a:t>
            </a:r>
            <a:r>
              <a:rPr lang="en-US" dirty="0"/>
              <a:t> </a:t>
            </a:r>
            <a:r>
              <a:rPr lang="en-US" dirty="0" err="1">
                <a:solidFill>
                  <a:srgbClr val="FF0000"/>
                </a:solidFill>
              </a:rPr>
              <a:t>bahan-bahan</a:t>
            </a:r>
            <a:r>
              <a:rPr lang="en-US" dirty="0">
                <a:solidFill>
                  <a:srgbClr val="FF0000"/>
                </a:solidFill>
              </a:rPr>
              <a:t> </a:t>
            </a:r>
            <a:r>
              <a:rPr lang="en-US" dirty="0"/>
              <a:t>yang </a:t>
            </a:r>
            <a:r>
              <a:rPr lang="en-US" dirty="0" err="1"/>
              <a:t>diperlukan</a:t>
            </a:r>
            <a:r>
              <a:rPr lang="en-US" dirty="0"/>
              <a:t> </a:t>
            </a:r>
            <a:r>
              <a:rPr lang="en-US" dirty="0" err="1"/>
              <a:t>untuk</a:t>
            </a:r>
            <a:r>
              <a:rPr lang="en-US" dirty="0"/>
              <a:t> </a:t>
            </a:r>
            <a:r>
              <a:rPr lang="en-US" dirty="0" err="1"/>
              <a:t>kemudian</a:t>
            </a:r>
            <a:r>
              <a:rPr lang="en-US" dirty="0"/>
              <a:t> </a:t>
            </a:r>
            <a:r>
              <a:rPr lang="en-US" dirty="0" err="1"/>
              <a:t>diproses</a:t>
            </a:r>
            <a:r>
              <a:rPr lang="en-US" dirty="0"/>
              <a:t>.</a:t>
            </a:r>
          </a:p>
          <a:p>
            <a:endParaRPr lang="en-US" sz="800" dirty="0"/>
          </a:p>
          <a:p>
            <a:pPr marL="285750" indent="-285750">
              <a:buFont typeface="Arial" pitchFamily="34" charset="0"/>
              <a:buChar char="•"/>
            </a:pPr>
            <a:r>
              <a:rPr lang="en-US" b="1" i="1" dirty="0">
                <a:solidFill>
                  <a:srgbClr val="FF0000"/>
                </a:solidFill>
              </a:rPr>
              <a:t>Machine</a:t>
            </a:r>
            <a:r>
              <a:rPr lang="en-US" dirty="0"/>
              <a:t>, </a:t>
            </a:r>
            <a:r>
              <a:rPr lang="en-US" dirty="0" err="1"/>
              <a:t>merupakan</a:t>
            </a:r>
            <a:r>
              <a:rPr lang="en-US" dirty="0"/>
              <a:t> </a:t>
            </a:r>
            <a:r>
              <a:rPr lang="en-US" dirty="0" err="1">
                <a:solidFill>
                  <a:srgbClr val="FF0000"/>
                </a:solidFill>
              </a:rPr>
              <a:t>peralatan</a:t>
            </a:r>
            <a:r>
              <a:rPr lang="en-US" dirty="0"/>
              <a:t> yang </a:t>
            </a:r>
            <a:r>
              <a:rPr lang="en-US" dirty="0" err="1"/>
              <a:t>akan</a:t>
            </a:r>
            <a:r>
              <a:rPr lang="en-US" dirty="0"/>
              <a:t> </a:t>
            </a:r>
            <a:r>
              <a:rPr lang="en-US" dirty="0" err="1"/>
              <a:t>digunakan</a:t>
            </a:r>
            <a:r>
              <a:rPr lang="en-US" dirty="0"/>
              <a:t> </a:t>
            </a:r>
            <a:r>
              <a:rPr lang="en-US" dirty="0" err="1"/>
              <a:t>untuk</a:t>
            </a:r>
            <a:r>
              <a:rPr lang="en-US" dirty="0"/>
              <a:t> </a:t>
            </a:r>
            <a:r>
              <a:rPr lang="en-US" dirty="0" err="1"/>
              <a:t>melakukan</a:t>
            </a:r>
            <a:r>
              <a:rPr lang="en-US" dirty="0"/>
              <a:t> </a:t>
            </a:r>
            <a:r>
              <a:rPr lang="en-US" dirty="0" err="1"/>
              <a:t>tahap</a:t>
            </a:r>
            <a:r>
              <a:rPr lang="en-US" dirty="0"/>
              <a:t> </a:t>
            </a:r>
            <a:r>
              <a:rPr lang="en-US" dirty="0" err="1"/>
              <a:t>pemrosesan</a:t>
            </a:r>
            <a:r>
              <a:rPr lang="en-US" dirty="0"/>
              <a:t>.</a:t>
            </a:r>
            <a:endParaRPr lang="id-ID" dirty="0"/>
          </a:p>
          <a:p>
            <a:pPr marL="285750" indent="-285750">
              <a:buFont typeface="Arial" pitchFamily="34" charset="0"/>
              <a:buChar char="•"/>
            </a:pPr>
            <a:r>
              <a:rPr lang="id-ID" b="1" i="1" dirty="0">
                <a:solidFill>
                  <a:srgbClr val="FF0000"/>
                </a:solidFill>
              </a:rPr>
              <a:t>Method</a:t>
            </a:r>
            <a:r>
              <a:rPr lang="en-US" dirty="0"/>
              <a:t>, </a:t>
            </a:r>
            <a:r>
              <a:rPr lang="en-US" dirty="0" err="1"/>
              <a:t>merupakan</a:t>
            </a:r>
            <a:r>
              <a:rPr lang="id-ID" dirty="0"/>
              <a:t> tahapan/prosedur yang merupakan tahapan pelaksanaan suatu kegiatan.</a:t>
            </a:r>
            <a:r>
              <a:rPr lang="en-US" dirty="0"/>
              <a:t>.</a:t>
            </a:r>
          </a:p>
          <a:p>
            <a:endParaRPr lang="en-US" sz="800" dirty="0"/>
          </a:p>
          <a:p>
            <a:pPr marL="285750" indent="-285750">
              <a:buFont typeface="Arial" pitchFamily="34" charset="0"/>
              <a:buChar char="•"/>
            </a:pPr>
            <a:r>
              <a:rPr lang="en-US" b="1" i="1" dirty="0">
                <a:solidFill>
                  <a:srgbClr val="FF0000"/>
                </a:solidFill>
              </a:rPr>
              <a:t>Information</a:t>
            </a:r>
            <a:r>
              <a:rPr lang="en-US" dirty="0"/>
              <a:t>, </a:t>
            </a:r>
            <a:r>
              <a:rPr lang="en-US" dirty="0" err="1"/>
              <a:t>merupakan</a:t>
            </a:r>
            <a:r>
              <a:rPr lang="en-US" dirty="0"/>
              <a:t> </a:t>
            </a:r>
            <a:r>
              <a:rPr lang="en-US" dirty="0" err="1"/>
              <a:t>aspek</a:t>
            </a:r>
            <a:r>
              <a:rPr lang="en-US" dirty="0"/>
              <a:t> yang </a:t>
            </a:r>
            <a:r>
              <a:rPr lang="en-US" dirty="0" err="1"/>
              <a:t>perlu</a:t>
            </a:r>
            <a:r>
              <a:rPr lang="en-US" dirty="0"/>
              <a:t> </a:t>
            </a:r>
            <a:r>
              <a:rPr lang="en-US" dirty="0" err="1"/>
              <a:t>dimiliki</a:t>
            </a:r>
            <a:r>
              <a:rPr lang="en-US" dirty="0"/>
              <a:t> </a:t>
            </a:r>
            <a:r>
              <a:rPr lang="en-US" dirty="0" err="1"/>
              <a:t>setiap</a:t>
            </a:r>
            <a:r>
              <a:rPr lang="en-US" dirty="0"/>
              <a:t> </a:t>
            </a:r>
            <a:r>
              <a:rPr lang="en-US" dirty="0" err="1"/>
              <a:t>anggota</a:t>
            </a:r>
            <a:r>
              <a:rPr lang="en-US" dirty="0"/>
              <a:t> </a:t>
            </a:r>
            <a:r>
              <a:rPr lang="en-US" dirty="0" err="1"/>
              <a:t>tim</a:t>
            </a:r>
            <a:r>
              <a:rPr lang="en-US" dirty="0"/>
              <a:t> </a:t>
            </a:r>
            <a:r>
              <a:rPr lang="en-US" dirty="0" err="1"/>
              <a:t>proyek</a:t>
            </a:r>
            <a:r>
              <a:rPr lang="en-US" dirty="0"/>
              <a:t> </a:t>
            </a:r>
            <a:r>
              <a:rPr lang="en-US" dirty="0" err="1"/>
              <a:t>karena</a:t>
            </a:r>
            <a:r>
              <a:rPr lang="en-US" dirty="0"/>
              <a:t> </a:t>
            </a:r>
            <a:r>
              <a:rPr lang="en-US" dirty="0" err="1"/>
              <a:t>informasi</a:t>
            </a:r>
            <a:r>
              <a:rPr lang="en-US" dirty="0"/>
              <a:t> </a:t>
            </a:r>
            <a:r>
              <a:rPr lang="en-US" dirty="0" err="1"/>
              <a:t>merupakan</a:t>
            </a:r>
            <a:r>
              <a:rPr lang="en-US" dirty="0"/>
              <a:t> </a:t>
            </a:r>
            <a:r>
              <a:rPr lang="en-US" dirty="0" err="1">
                <a:solidFill>
                  <a:srgbClr val="FF0000"/>
                </a:solidFill>
              </a:rPr>
              <a:t>pengetahuan</a:t>
            </a:r>
            <a:r>
              <a:rPr lang="en-US" dirty="0">
                <a:solidFill>
                  <a:srgbClr val="FF0000"/>
                </a:solidFill>
              </a:rPr>
              <a:t> </a:t>
            </a:r>
            <a:r>
              <a:rPr lang="en-US" dirty="0" err="1">
                <a:solidFill>
                  <a:srgbClr val="FF0000"/>
                </a:solidFill>
              </a:rPr>
              <a:t>atau</a:t>
            </a:r>
            <a:r>
              <a:rPr lang="en-US" dirty="0">
                <a:solidFill>
                  <a:srgbClr val="FF0000"/>
                </a:solidFill>
              </a:rPr>
              <a:t> </a:t>
            </a:r>
            <a:r>
              <a:rPr lang="en-US" dirty="0" err="1">
                <a:solidFill>
                  <a:srgbClr val="FF0000"/>
                </a:solidFill>
              </a:rPr>
              <a:t>hukum</a:t>
            </a:r>
            <a:r>
              <a:rPr lang="en-US" dirty="0">
                <a:solidFill>
                  <a:srgbClr val="FF0000"/>
                </a:solidFill>
              </a:rPr>
              <a:t> </a:t>
            </a:r>
            <a:r>
              <a:rPr lang="en-US" dirty="0" err="1">
                <a:solidFill>
                  <a:srgbClr val="FF0000"/>
                </a:solidFill>
              </a:rPr>
              <a:t>tidak</a:t>
            </a:r>
            <a:r>
              <a:rPr lang="en-US" dirty="0">
                <a:solidFill>
                  <a:srgbClr val="FF0000"/>
                </a:solidFill>
              </a:rPr>
              <a:t> </a:t>
            </a:r>
            <a:r>
              <a:rPr lang="en-US" dirty="0" err="1">
                <a:solidFill>
                  <a:srgbClr val="FF0000"/>
                </a:solidFill>
              </a:rPr>
              <a:t>tertulis</a:t>
            </a:r>
            <a:r>
              <a:rPr lang="en-US" dirty="0">
                <a:solidFill>
                  <a:srgbClr val="FF0000"/>
                </a:solidFill>
              </a:rPr>
              <a:t> </a:t>
            </a:r>
            <a:r>
              <a:rPr lang="en-US" dirty="0"/>
              <a:t>yang </a:t>
            </a:r>
            <a:r>
              <a:rPr lang="en-US" dirty="0" err="1"/>
              <a:t>dapat</a:t>
            </a:r>
            <a:r>
              <a:rPr lang="en-US" dirty="0"/>
              <a:t> </a:t>
            </a:r>
            <a:r>
              <a:rPr lang="en-US" dirty="0" err="1"/>
              <a:t>mempengaruhi</a:t>
            </a:r>
            <a:r>
              <a:rPr lang="en-US" dirty="0"/>
              <a:t> </a:t>
            </a:r>
            <a:r>
              <a:rPr lang="en-US" dirty="0" err="1"/>
              <a:t>kesuksesan</a:t>
            </a:r>
            <a:r>
              <a:rPr lang="en-US" dirty="0"/>
              <a:t> </a:t>
            </a:r>
            <a:r>
              <a:rPr lang="en-US" dirty="0" err="1"/>
              <a:t>proyek</a:t>
            </a:r>
            <a:r>
              <a:rPr lang="en-US" dirty="0"/>
              <a:t>.</a:t>
            </a:r>
          </a:p>
        </p:txBody>
      </p:sp>
      <p:sp>
        <p:nvSpPr>
          <p:cNvPr id="3" name="Rectangle 2"/>
          <p:cNvSpPr/>
          <p:nvPr/>
        </p:nvSpPr>
        <p:spPr>
          <a:xfrm>
            <a:off x="395536" y="2060848"/>
            <a:ext cx="8352928" cy="646331"/>
          </a:xfrm>
          <a:prstGeom prst="rect">
            <a:avLst/>
          </a:prstGeom>
        </p:spPr>
        <p:txBody>
          <a:bodyPr wrap="square">
            <a:spAutoFit/>
          </a:bodyPr>
          <a:lstStyle/>
          <a:p>
            <a:r>
              <a:rPr lang="en-US"/>
              <a:t>Sumber daya menurut Porter didefinisikan sebagai 5m+i (dibaca: lima ‘</a:t>
            </a:r>
            <a:r>
              <a:rPr lang="en-US" b="1"/>
              <a:t>m</a:t>
            </a:r>
            <a:r>
              <a:rPr lang="en-US"/>
              <a:t>’ plus ‘</a:t>
            </a:r>
            <a:r>
              <a:rPr lang="en-US" b="1"/>
              <a:t>i</a:t>
            </a:r>
            <a:r>
              <a:rPr lang="en-US"/>
              <a:t>’), yaitu :</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155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2060848"/>
            <a:ext cx="6851104" cy="3157811"/>
          </a:xfrm>
        </p:spPr>
        <p:txBody>
          <a:bodyPr/>
          <a:lstStyle/>
          <a:p>
            <a:pPr algn="just">
              <a:buFont typeface="+mj-lt"/>
              <a:buAutoNum type="alphaLcPeriod"/>
            </a:pPr>
            <a:r>
              <a:rPr lang="nn-NO" sz="1800" b="1">
                <a:solidFill>
                  <a:srgbClr val="FF0000"/>
                </a:solidFill>
              </a:rPr>
              <a:t>Kontrol</a:t>
            </a:r>
            <a:r>
              <a:rPr lang="nn-NO" sz="1800"/>
              <a:t> yang lebih baik </a:t>
            </a:r>
            <a:r>
              <a:rPr lang="nn-NO" sz="1800">
                <a:solidFill>
                  <a:srgbClr val="FF0000"/>
                </a:solidFill>
              </a:rPr>
              <a:t>dibidang keuangan, fisik, dan SDM </a:t>
            </a:r>
          </a:p>
          <a:p>
            <a:pPr algn="just">
              <a:buFont typeface="+mj-lt"/>
              <a:buAutoNum type="alphaLcPeriod"/>
            </a:pPr>
            <a:r>
              <a:rPr lang="en-US" sz="1800" b="1">
                <a:solidFill>
                  <a:srgbClr val="FF0000"/>
                </a:solidFill>
              </a:rPr>
              <a:t>Meningkatnya relasi </a:t>
            </a:r>
            <a:r>
              <a:rPr lang="en-US" sz="1800"/>
              <a:t>dengan </a:t>
            </a:r>
            <a:r>
              <a:rPr lang="en-US" sz="1800">
                <a:solidFill>
                  <a:srgbClr val="FF0000"/>
                </a:solidFill>
              </a:rPr>
              <a:t>customer </a:t>
            </a:r>
          </a:p>
          <a:p>
            <a:pPr algn="just">
              <a:buFont typeface="+mj-lt"/>
              <a:buAutoNum type="alphaLcPeriod"/>
            </a:pPr>
            <a:r>
              <a:rPr lang="en-US" sz="1800" b="1">
                <a:solidFill>
                  <a:srgbClr val="FF0000"/>
                </a:solidFill>
              </a:rPr>
              <a:t>Waktu</a:t>
            </a:r>
            <a:r>
              <a:rPr lang="en-US" sz="1800" b="1"/>
              <a:t> </a:t>
            </a:r>
            <a:r>
              <a:rPr lang="en-US" sz="1800"/>
              <a:t>pembangunan yang lebih singkat </a:t>
            </a:r>
          </a:p>
          <a:p>
            <a:pPr algn="just">
              <a:buFont typeface="+mj-lt"/>
              <a:buAutoNum type="alphaLcPeriod"/>
            </a:pPr>
            <a:r>
              <a:rPr lang="en-US" sz="1800" b="1">
                <a:solidFill>
                  <a:srgbClr val="FF0000"/>
                </a:solidFill>
              </a:rPr>
              <a:t>Biaya</a:t>
            </a:r>
            <a:r>
              <a:rPr lang="en-US" sz="1800" b="1"/>
              <a:t> </a:t>
            </a:r>
            <a:r>
              <a:rPr lang="en-US" sz="1800"/>
              <a:t>yang lebih rendah </a:t>
            </a:r>
          </a:p>
          <a:p>
            <a:pPr algn="just">
              <a:buFont typeface="+mj-lt"/>
              <a:buAutoNum type="alphaLcPeriod"/>
            </a:pPr>
            <a:r>
              <a:rPr lang="en-US" sz="1800" b="1">
                <a:solidFill>
                  <a:srgbClr val="FF0000"/>
                </a:solidFill>
              </a:rPr>
              <a:t>Kualitas</a:t>
            </a:r>
            <a:r>
              <a:rPr lang="en-US" sz="1800" b="1"/>
              <a:t> </a:t>
            </a:r>
            <a:r>
              <a:rPr lang="en-US" sz="1800"/>
              <a:t>lebih tinggi &amp; meningkatnya reliabilitas </a:t>
            </a:r>
          </a:p>
          <a:p>
            <a:pPr algn="just">
              <a:buFont typeface="+mj-lt"/>
              <a:buAutoNum type="alphaLcPeriod"/>
            </a:pPr>
            <a:r>
              <a:rPr lang="en-US" sz="1800" b="1">
                <a:solidFill>
                  <a:srgbClr val="FF0000"/>
                </a:solidFill>
              </a:rPr>
              <a:t>Keuntungan</a:t>
            </a:r>
            <a:r>
              <a:rPr lang="en-US" sz="1800" b="1"/>
              <a:t> </a:t>
            </a:r>
            <a:r>
              <a:rPr lang="en-US" sz="1800"/>
              <a:t>yang lebih besar </a:t>
            </a:r>
          </a:p>
          <a:p>
            <a:pPr algn="just">
              <a:buFont typeface="+mj-lt"/>
              <a:buAutoNum type="alphaLcPeriod"/>
            </a:pPr>
            <a:r>
              <a:rPr lang="en-US" sz="1800"/>
              <a:t>Meningkatnya </a:t>
            </a:r>
            <a:r>
              <a:rPr lang="en-US" sz="1800" b="1">
                <a:solidFill>
                  <a:srgbClr val="FF0000"/>
                </a:solidFill>
              </a:rPr>
              <a:t>produktivitas </a:t>
            </a:r>
          </a:p>
          <a:p>
            <a:pPr algn="just">
              <a:buFont typeface="+mj-lt"/>
              <a:buAutoNum type="alphaLcPeriod"/>
            </a:pPr>
            <a:r>
              <a:rPr lang="en-US" sz="1800" b="1">
                <a:solidFill>
                  <a:srgbClr val="FF0000"/>
                </a:solidFill>
              </a:rPr>
              <a:t>Koordinasi</a:t>
            </a:r>
            <a:r>
              <a:rPr lang="en-US" sz="1800" b="1"/>
              <a:t> </a:t>
            </a:r>
            <a:r>
              <a:rPr lang="en-US" sz="1800"/>
              <a:t>yang lebih baik </a:t>
            </a:r>
          </a:p>
          <a:p>
            <a:pPr algn="just">
              <a:buFont typeface="+mj-lt"/>
              <a:buAutoNum type="alphaLcPeriod"/>
            </a:pPr>
            <a:r>
              <a:rPr lang="en-US" sz="1800" b="1">
                <a:solidFill>
                  <a:srgbClr val="FF0000"/>
                </a:solidFill>
              </a:rPr>
              <a:t>Moral</a:t>
            </a:r>
            <a:r>
              <a:rPr lang="en-US" sz="1800" b="1"/>
              <a:t> </a:t>
            </a:r>
            <a:r>
              <a:rPr lang="en-US" sz="1800"/>
              <a:t>pekerja lebih baik </a:t>
            </a:r>
          </a:p>
          <a:p>
            <a:pPr marL="0" indent="0" algn="just">
              <a:buNone/>
            </a:pPr>
            <a:endParaRPr lang="en-US" sz="1800"/>
          </a:p>
        </p:txBody>
      </p:sp>
      <p:sp>
        <p:nvSpPr>
          <p:cNvPr id="8" name="Title 1"/>
          <p:cNvSpPr txBox="1">
            <a:spLocks/>
          </p:cNvSpPr>
          <p:nvPr/>
        </p:nvSpPr>
        <p:spPr bwMode="auto">
          <a:xfrm>
            <a:off x="1475656" y="476672"/>
            <a:ext cx="7128792"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r>
              <a:rPr lang="en-US" sz="2800" b="1">
                <a:solidFill>
                  <a:schemeClr val="bg1"/>
                </a:solidFill>
              </a:rPr>
              <a:t>Keuntungan Manajemen Proyek </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332" y="3789040"/>
            <a:ext cx="29337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4687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619672" y="476672"/>
            <a:ext cx="6264696"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endParaRPr lang="en-US" sz="3600" b="1">
              <a:solidFill>
                <a:schemeClr val="bg1"/>
              </a:solidFill>
            </a:endParaRPr>
          </a:p>
        </p:txBody>
      </p:sp>
      <p:sp>
        <p:nvSpPr>
          <p:cNvPr id="2" name="Rectangle 1"/>
          <p:cNvSpPr/>
          <p:nvPr/>
        </p:nvSpPr>
        <p:spPr>
          <a:xfrm>
            <a:off x="1475656" y="494346"/>
            <a:ext cx="5198859" cy="523220"/>
          </a:xfrm>
          <a:prstGeom prst="rect">
            <a:avLst/>
          </a:prstGeom>
        </p:spPr>
        <p:txBody>
          <a:bodyPr wrap="none">
            <a:spAutoFit/>
          </a:bodyPr>
          <a:lstStyle/>
          <a:p>
            <a:r>
              <a:rPr lang="en-US" sz="2800" b="1">
                <a:solidFill>
                  <a:schemeClr val="bg1"/>
                </a:solidFill>
              </a:rPr>
              <a:t>Spektrum Manajemen Proyek</a:t>
            </a:r>
          </a:p>
        </p:txBody>
      </p:sp>
      <p:grpSp>
        <p:nvGrpSpPr>
          <p:cNvPr id="3" name="Group 2"/>
          <p:cNvGrpSpPr/>
          <p:nvPr/>
        </p:nvGrpSpPr>
        <p:grpSpPr>
          <a:xfrm>
            <a:off x="2494032" y="2348880"/>
            <a:ext cx="4011920" cy="3694427"/>
            <a:chOff x="2494032" y="2431152"/>
            <a:chExt cx="4011920" cy="3694427"/>
          </a:xfrm>
        </p:grpSpPr>
        <p:grpSp>
          <p:nvGrpSpPr>
            <p:cNvPr id="9" name="Group 8"/>
            <p:cNvGrpSpPr/>
            <p:nvPr/>
          </p:nvGrpSpPr>
          <p:grpSpPr>
            <a:xfrm>
              <a:off x="3646160" y="2431152"/>
              <a:ext cx="1645920" cy="1645920"/>
              <a:chOff x="3131306" y="1390"/>
              <a:chExt cx="1699495" cy="1739405"/>
            </a:xfrm>
          </p:grpSpPr>
          <p:sp>
            <p:nvSpPr>
              <p:cNvPr id="25" name="Oval 24"/>
              <p:cNvSpPr/>
              <p:nvPr/>
            </p:nvSpPr>
            <p:spPr>
              <a:xfrm>
                <a:off x="3131306" y="1390"/>
                <a:ext cx="1699495" cy="1739405"/>
              </a:xfrm>
              <a:prstGeom prst="ellipse">
                <a:avLst/>
              </a:prstGeom>
              <a:solidFill>
                <a:srgbClr val="3366FF"/>
              </a:solidFill>
            </p:spPr>
            <p:style>
              <a:lnRef idx="0">
                <a:schemeClr val="accent1"/>
              </a:lnRef>
              <a:fillRef idx="3">
                <a:schemeClr val="accent1"/>
              </a:fillRef>
              <a:effectRef idx="3">
                <a:schemeClr val="accent1"/>
              </a:effectRef>
              <a:fontRef idx="minor">
                <a:schemeClr val="lt1"/>
              </a:fontRef>
            </p:style>
          </p:sp>
          <p:sp>
            <p:nvSpPr>
              <p:cNvPr id="26" name="Oval 4"/>
              <p:cNvSpPr/>
              <p:nvPr/>
            </p:nvSpPr>
            <p:spPr>
              <a:xfrm>
                <a:off x="3310419" y="177945"/>
                <a:ext cx="1390870" cy="13908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000" kern="1200"/>
                  <a:t>People</a:t>
                </a:r>
              </a:p>
              <a:p>
                <a:pPr lvl="0" algn="ctr" defTabSz="1022350">
                  <a:lnSpc>
                    <a:spcPct val="90000"/>
                  </a:lnSpc>
                  <a:spcBef>
                    <a:spcPct val="0"/>
                  </a:spcBef>
                  <a:spcAft>
                    <a:spcPct val="35000"/>
                  </a:spcAft>
                </a:pPr>
                <a:r>
                  <a:rPr lang="en-US" sz="2000" kern="1200"/>
                  <a:t>(Manusia)</a:t>
                </a:r>
              </a:p>
            </p:txBody>
          </p:sp>
        </p:grpSp>
        <p:grpSp>
          <p:nvGrpSpPr>
            <p:cNvPr id="10" name="Group 9"/>
            <p:cNvGrpSpPr/>
            <p:nvPr/>
          </p:nvGrpSpPr>
          <p:grpSpPr>
            <a:xfrm>
              <a:off x="4880503" y="4015302"/>
              <a:ext cx="642930" cy="493818"/>
              <a:chOff x="4513396" y="1989257"/>
              <a:chExt cx="663858" cy="521866"/>
            </a:xfrm>
          </p:grpSpPr>
          <p:sp>
            <p:nvSpPr>
              <p:cNvPr id="23" name="Right Arrow 22"/>
              <p:cNvSpPr/>
              <p:nvPr/>
            </p:nvSpPr>
            <p:spPr>
              <a:xfrm rot="3600000">
                <a:off x="4584392" y="1918261"/>
                <a:ext cx="521866" cy="663858"/>
              </a:xfrm>
              <a:prstGeom prst="rightArrow">
                <a:avLst>
                  <a:gd name="adj1" fmla="val 60000"/>
                  <a:gd name="adj2" fmla="val 50000"/>
                </a:avLst>
              </a:prstGeom>
              <a:solidFill>
                <a:srgbClr val="3366FF"/>
              </a:solidFill>
            </p:spPr>
            <p:style>
              <a:lnRef idx="0">
                <a:schemeClr val="accent2"/>
              </a:lnRef>
              <a:fillRef idx="3">
                <a:schemeClr val="accent2"/>
              </a:fillRef>
              <a:effectRef idx="3">
                <a:schemeClr val="accent2"/>
              </a:effectRef>
              <a:fontRef idx="minor">
                <a:schemeClr val="lt1"/>
              </a:fontRef>
            </p:style>
          </p:sp>
          <p:sp>
            <p:nvSpPr>
              <p:cNvPr id="24" name="Right Arrow 6"/>
              <p:cNvSpPr/>
              <p:nvPr/>
            </p:nvSpPr>
            <p:spPr>
              <a:xfrm rot="3600000">
                <a:off x="4623532" y="1983241"/>
                <a:ext cx="365306" cy="3983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2000" kern="1200"/>
              </a:p>
            </p:txBody>
          </p:sp>
        </p:grpSp>
        <p:grpSp>
          <p:nvGrpSpPr>
            <p:cNvPr id="11" name="Group 10"/>
            <p:cNvGrpSpPr/>
            <p:nvPr/>
          </p:nvGrpSpPr>
          <p:grpSpPr>
            <a:xfrm>
              <a:off x="4860032" y="4479659"/>
              <a:ext cx="1645920" cy="1645920"/>
              <a:chOff x="4607126" y="2557585"/>
              <a:chExt cx="1699495" cy="1739405"/>
            </a:xfrm>
          </p:grpSpPr>
          <p:sp>
            <p:nvSpPr>
              <p:cNvPr id="21" name="Oval 20"/>
              <p:cNvSpPr/>
              <p:nvPr/>
            </p:nvSpPr>
            <p:spPr>
              <a:xfrm>
                <a:off x="4607126" y="2557585"/>
                <a:ext cx="1699495" cy="1739405"/>
              </a:xfrm>
              <a:prstGeom prst="ellipse">
                <a:avLst/>
              </a:prstGeom>
            </p:spPr>
            <p:style>
              <a:lnRef idx="0">
                <a:schemeClr val="accent2"/>
              </a:lnRef>
              <a:fillRef idx="3">
                <a:schemeClr val="accent2"/>
              </a:fillRef>
              <a:effectRef idx="3">
                <a:schemeClr val="accent2"/>
              </a:effectRef>
              <a:fontRef idx="minor">
                <a:schemeClr val="lt1"/>
              </a:fontRef>
            </p:style>
          </p:sp>
          <p:sp>
            <p:nvSpPr>
              <p:cNvPr id="22" name="Oval 8"/>
              <p:cNvSpPr/>
              <p:nvPr/>
            </p:nvSpPr>
            <p:spPr>
              <a:xfrm>
                <a:off x="4789666" y="2740915"/>
                <a:ext cx="1390870" cy="13908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000" kern="1200"/>
                  <a:t>Problem</a:t>
                </a:r>
              </a:p>
              <a:p>
                <a:pPr lvl="0" algn="ctr" defTabSz="1022350">
                  <a:lnSpc>
                    <a:spcPct val="90000"/>
                  </a:lnSpc>
                  <a:spcBef>
                    <a:spcPct val="0"/>
                  </a:spcBef>
                  <a:spcAft>
                    <a:spcPct val="35000"/>
                  </a:spcAft>
                </a:pPr>
                <a:r>
                  <a:rPr lang="en-US" sz="2000" kern="1200"/>
                  <a:t>(Masalah)</a:t>
                </a:r>
              </a:p>
            </p:txBody>
          </p:sp>
        </p:grpSp>
        <p:grpSp>
          <p:nvGrpSpPr>
            <p:cNvPr id="12" name="Group 11"/>
            <p:cNvGrpSpPr/>
            <p:nvPr/>
          </p:nvGrpSpPr>
          <p:grpSpPr>
            <a:xfrm>
              <a:off x="4256069" y="5096205"/>
              <a:ext cx="505415" cy="628179"/>
              <a:chOff x="3868636" y="3209150"/>
              <a:chExt cx="521866" cy="663858"/>
            </a:xfrm>
          </p:grpSpPr>
          <p:sp>
            <p:nvSpPr>
              <p:cNvPr id="19" name="Right Arrow 18"/>
              <p:cNvSpPr/>
              <p:nvPr/>
            </p:nvSpPr>
            <p:spPr>
              <a:xfrm rot="10800000">
                <a:off x="3868636" y="3209150"/>
                <a:ext cx="521866" cy="663858"/>
              </a:xfrm>
              <a:prstGeom prst="rightArrow">
                <a:avLst>
                  <a:gd name="adj1" fmla="val 60000"/>
                  <a:gd name="adj2" fmla="val 50000"/>
                </a:avLst>
              </a:prstGeom>
            </p:spPr>
            <p:style>
              <a:lnRef idx="0">
                <a:schemeClr val="accent2"/>
              </a:lnRef>
              <a:fillRef idx="3">
                <a:schemeClr val="accent2"/>
              </a:fillRef>
              <a:effectRef idx="3">
                <a:schemeClr val="accent2"/>
              </a:effectRef>
              <a:fontRef idx="minor">
                <a:schemeClr val="lt1"/>
              </a:fontRef>
            </p:style>
          </p:sp>
          <p:sp>
            <p:nvSpPr>
              <p:cNvPr id="20" name="Right Arrow 10"/>
              <p:cNvSpPr/>
              <p:nvPr/>
            </p:nvSpPr>
            <p:spPr>
              <a:xfrm rot="21600000">
                <a:off x="4025196" y="3341922"/>
                <a:ext cx="365306" cy="3983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2000" kern="1200"/>
              </a:p>
            </p:txBody>
          </p:sp>
        </p:grpSp>
        <p:grpSp>
          <p:nvGrpSpPr>
            <p:cNvPr id="13" name="Group 12"/>
            <p:cNvGrpSpPr/>
            <p:nvPr/>
          </p:nvGrpSpPr>
          <p:grpSpPr>
            <a:xfrm>
              <a:off x="2494032" y="4479659"/>
              <a:ext cx="1645920" cy="1645920"/>
              <a:chOff x="1655486" y="2557585"/>
              <a:chExt cx="1699495" cy="1739405"/>
            </a:xfrm>
          </p:grpSpPr>
          <p:sp>
            <p:nvSpPr>
              <p:cNvPr id="17" name="Oval 16"/>
              <p:cNvSpPr/>
              <p:nvPr/>
            </p:nvSpPr>
            <p:spPr>
              <a:xfrm>
                <a:off x="1655486" y="2557585"/>
                <a:ext cx="1699495" cy="1739405"/>
              </a:xfrm>
              <a:prstGeom prst="ellipse">
                <a:avLst/>
              </a:prstGeom>
            </p:spPr>
            <p:style>
              <a:lnRef idx="0">
                <a:schemeClr val="accent1"/>
              </a:lnRef>
              <a:fillRef idx="3">
                <a:schemeClr val="accent1"/>
              </a:fillRef>
              <a:effectRef idx="3">
                <a:schemeClr val="accent1"/>
              </a:effectRef>
              <a:fontRef idx="minor">
                <a:schemeClr val="lt1"/>
              </a:fontRef>
            </p:style>
          </p:sp>
          <p:sp>
            <p:nvSpPr>
              <p:cNvPr id="18" name="Oval 12"/>
              <p:cNvSpPr/>
              <p:nvPr/>
            </p:nvSpPr>
            <p:spPr>
              <a:xfrm>
                <a:off x="1815590" y="2758736"/>
                <a:ext cx="1390870" cy="13908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en-US" sz="2000" kern="1200">
                    <a:solidFill>
                      <a:srgbClr val="000099"/>
                    </a:solidFill>
                  </a:rPr>
                  <a:t>Process</a:t>
                </a:r>
              </a:p>
              <a:p>
                <a:pPr lvl="0" algn="ctr" defTabSz="1022350">
                  <a:lnSpc>
                    <a:spcPct val="90000"/>
                  </a:lnSpc>
                  <a:spcBef>
                    <a:spcPct val="0"/>
                  </a:spcBef>
                  <a:spcAft>
                    <a:spcPct val="35000"/>
                  </a:spcAft>
                </a:pPr>
                <a:r>
                  <a:rPr lang="en-US" sz="2000" kern="1200">
                    <a:solidFill>
                      <a:srgbClr val="000099"/>
                    </a:solidFill>
                  </a:rPr>
                  <a:t>(Proses)</a:t>
                </a:r>
              </a:p>
            </p:txBody>
          </p:sp>
        </p:grpSp>
        <p:grpSp>
          <p:nvGrpSpPr>
            <p:cNvPr id="14" name="Group 13"/>
            <p:cNvGrpSpPr/>
            <p:nvPr/>
          </p:nvGrpSpPr>
          <p:grpSpPr>
            <a:xfrm>
              <a:off x="3451207" y="3966083"/>
              <a:ext cx="642930" cy="493818"/>
              <a:chOff x="3037575" y="2014839"/>
              <a:chExt cx="663858" cy="521866"/>
            </a:xfrm>
          </p:grpSpPr>
          <p:sp>
            <p:nvSpPr>
              <p:cNvPr id="15" name="Right Arrow 14"/>
              <p:cNvSpPr/>
              <p:nvPr/>
            </p:nvSpPr>
            <p:spPr>
              <a:xfrm rot="18000000">
                <a:off x="3108571" y="1943843"/>
                <a:ext cx="521866" cy="663858"/>
              </a:xfrm>
              <a:prstGeom prst="rightArrow">
                <a:avLst>
                  <a:gd name="adj1" fmla="val 60000"/>
                  <a:gd name="adj2" fmla="val 50000"/>
                </a:avLst>
              </a:prstGeom>
            </p:spPr>
            <p:style>
              <a:lnRef idx="0">
                <a:schemeClr val="accent1"/>
              </a:lnRef>
              <a:fillRef idx="3">
                <a:schemeClr val="accent1"/>
              </a:fillRef>
              <a:effectRef idx="3">
                <a:schemeClr val="accent1"/>
              </a:effectRef>
              <a:fontRef idx="minor">
                <a:schemeClr val="lt1"/>
              </a:fontRef>
            </p:style>
          </p:sp>
          <p:sp>
            <p:nvSpPr>
              <p:cNvPr id="16" name="Right Arrow 14"/>
              <p:cNvSpPr/>
              <p:nvPr/>
            </p:nvSpPr>
            <p:spPr>
              <a:xfrm rot="18000000">
                <a:off x="3147711" y="2144407"/>
                <a:ext cx="365306" cy="3983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2000" kern="1200"/>
              </a:p>
            </p:txBody>
          </p:sp>
        </p:grpSp>
      </p:grpSp>
      <p:sp>
        <p:nvSpPr>
          <p:cNvPr id="28"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0340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403648" y="476672"/>
            <a:ext cx="7485418"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r>
              <a:rPr lang="en-US" sz="2800" b="1">
                <a:solidFill>
                  <a:schemeClr val="bg1"/>
                </a:solidFill>
              </a:rPr>
              <a:t>Spektrum Manajemen Proyek </a:t>
            </a:r>
            <a:r>
              <a:rPr lang="en-US" sz="2800" baseline="30000">
                <a:solidFill>
                  <a:schemeClr val="bg1"/>
                </a:solidFill>
              </a:rPr>
              <a:t>(Cont)</a:t>
            </a:r>
            <a:endParaRPr lang="en-US" sz="2800" b="1">
              <a:solidFill>
                <a:schemeClr val="bg1"/>
              </a:solidFill>
            </a:endParaRPr>
          </a:p>
        </p:txBody>
      </p:sp>
      <p:sp>
        <p:nvSpPr>
          <p:cNvPr id="2" name="Rectangle 1"/>
          <p:cNvSpPr/>
          <p:nvPr/>
        </p:nvSpPr>
        <p:spPr>
          <a:xfrm>
            <a:off x="323528" y="2060848"/>
            <a:ext cx="4572000" cy="2585323"/>
          </a:xfrm>
          <a:prstGeom prst="rect">
            <a:avLst/>
          </a:prstGeom>
        </p:spPr>
        <p:txBody>
          <a:bodyPr>
            <a:spAutoFit/>
          </a:bodyPr>
          <a:lstStyle/>
          <a:p>
            <a:pPr eaLnBrk="1" hangingPunct="1">
              <a:buFont typeface="Arial" pitchFamily="34" charset="0"/>
              <a:buChar char="•"/>
            </a:pPr>
            <a:r>
              <a:rPr lang="en-US" dirty="0"/>
              <a:t> </a:t>
            </a:r>
            <a:r>
              <a:rPr lang="en-US" b="1" dirty="0"/>
              <a:t>People (</a:t>
            </a:r>
            <a:r>
              <a:rPr lang="en-US" b="1" dirty="0" err="1"/>
              <a:t>manusia</a:t>
            </a:r>
            <a:r>
              <a:rPr lang="en-US" b="1" dirty="0"/>
              <a:t>)</a:t>
            </a:r>
          </a:p>
          <a:p>
            <a:pPr lvl="1" eaLnBrk="1" hangingPunct="1"/>
            <a:r>
              <a:rPr lang="en-US" dirty="0"/>
              <a:t>Software engineering institute </a:t>
            </a:r>
            <a:r>
              <a:rPr lang="en-US" dirty="0" err="1"/>
              <a:t>mengembangkan</a:t>
            </a:r>
            <a:r>
              <a:rPr lang="en-US" dirty="0"/>
              <a:t> </a:t>
            </a:r>
            <a:r>
              <a:rPr lang="en-US" dirty="0" err="1"/>
              <a:t>sebuah</a:t>
            </a:r>
            <a:r>
              <a:rPr lang="en-US" dirty="0"/>
              <a:t> model </a:t>
            </a:r>
            <a:r>
              <a:rPr lang="en-US" dirty="0" err="1"/>
              <a:t>yaitu</a:t>
            </a:r>
            <a:r>
              <a:rPr lang="en-US" dirty="0"/>
              <a:t> model </a:t>
            </a:r>
            <a:r>
              <a:rPr lang="en-US" dirty="0" err="1"/>
              <a:t>kematangan</a:t>
            </a:r>
            <a:r>
              <a:rPr lang="en-US" dirty="0"/>
              <a:t> </a:t>
            </a:r>
            <a:r>
              <a:rPr lang="en-US" dirty="0" err="1"/>
              <a:t>kemampuan</a:t>
            </a:r>
            <a:r>
              <a:rPr lang="en-US" dirty="0"/>
              <a:t> </a:t>
            </a:r>
            <a:r>
              <a:rPr lang="en-US" dirty="0" err="1"/>
              <a:t>manajemen</a:t>
            </a:r>
            <a:r>
              <a:rPr lang="en-US" dirty="0"/>
              <a:t> </a:t>
            </a:r>
            <a:r>
              <a:rPr lang="en-US" dirty="0" err="1"/>
              <a:t>manusia</a:t>
            </a:r>
            <a:r>
              <a:rPr lang="en-US" dirty="0"/>
              <a:t> (</a:t>
            </a:r>
            <a:r>
              <a:rPr lang="en-US" dirty="0" err="1">
                <a:solidFill>
                  <a:srgbClr val="FF0000"/>
                </a:solidFill>
              </a:rPr>
              <a:t>rekruitment</a:t>
            </a:r>
            <a:r>
              <a:rPr lang="en-US" dirty="0">
                <a:solidFill>
                  <a:srgbClr val="FF0000"/>
                </a:solidFill>
              </a:rPr>
              <a:t>, </a:t>
            </a:r>
            <a:r>
              <a:rPr lang="en-US" dirty="0" err="1">
                <a:solidFill>
                  <a:srgbClr val="FF0000"/>
                </a:solidFill>
              </a:rPr>
              <a:t>seleksi</a:t>
            </a:r>
            <a:r>
              <a:rPr lang="en-US" dirty="0">
                <a:solidFill>
                  <a:srgbClr val="FF0000"/>
                </a:solidFill>
              </a:rPr>
              <a:t>, </a:t>
            </a:r>
            <a:r>
              <a:rPr lang="en-US" dirty="0" err="1">
                <a:solidFill>
                  <a:srgbClr val="FF0000"/>
                </a:solidFill>
              </a:rPr>
              <a:t>manajemen</a:t>
            </a:r>
            <a:r>
              <a:rPr lang="en-US" dirty="0">
                <a:solidFill>
                  <a:srgbClr val="FF0000"/>
                </a:solidFill>
              </a:rPr>
              <a:t>, </a:t>
            </a:r>
            <a:r>
              <a:rPr lang="en-US" dirty="0" err="1">
                <a:solidFill>
                  <a:srgbClr val="FF0000"/>
                </a:solidFill>
              </a:rPr>
              <a:t>unjuk</a:t>
            </a:r>
            <a:r>
              <a:rPr lang="en-US" dirty="0">
                <a:solidFill>
                  <a:srgbClr val="FF0000"/>
                </a:solidFill>
              </a:rPr>
              <a:t> </a:t>
            </a:r>
            <a:r>
              <a:rPr lang="en-US" dirty="0" err="1">
                <a:solidFill>
                  <a:srgbClr val="FF0000"/>
                </a:solidFill>
              </a:rPr>
              <a:t>kerja</a:t>
            </a:r>
            <a:r>
              <a:rPr lang="en-US" dirty="0">
                <a:solidFill>
                  <a:srgbClr val="FF0000"/>
                </a:solidFill>
              </a:rPr>
              <a:t>, </a:t>
            </a:r>
            <a:r>
              <a:rPr lang="en-US" dirty="0" err="1">
                <a:solidFill>
                  <a:srgbClr val="FF0000"/>
                </a:solidFill>
              </a:rPr>
              <a:t>pelatihan</a:t>
            </a:r>
            <a:r>
              <a:rPr lang="en-US" dirty="0">
                <a:solidFill>
                  <a:srgbClr val="FF0000"/>
                </a:solidFill>
              </a:rPr>
              <a:t>, </a:t>
            </a:r>
            <a:r>
              <a:rPr lang="en-US" dirty="0" err="1">
                <a:solidFill>
                  <a:srgbClr val="FF0000"/>
                </a:solidFill>
              </a:rPr>
              <a:t>kompensasi</a:t>
            </a:r>
            <a:r>
              <a:rPr lang="en-US" dirty="0">
                <a:solidFill>
                  <a:srgbClr val="FF0000"/>
                </a:solidFill>
              </a:rPr>
              <a:t>, </a:t>
            </a:r>
            <a:r>
              <a:rPr lang="en-US" dirty="0" err="1">
                <a:solidFill>
                  <a:srgbClr val="FF0000"/>
                </a:solidFill>
              </a:rPr>
              <a:t>perkembangan</a:t>
            </a:r>
            <a:r>
              <a:rPr lang="en-US" dirty="0">
                <a:solidFill>
                  <a:srgbClr val="FF0000"/>
                </a:solidFill>
              </a:rPr>
              <a:t> </a:t>
            </a:r>
            <a:r>
              <a:rPr lang="en-US" dirty="0" err="1">
                <a:solidFill>
                  <a:srgbClr val="FF0000"/>
                </a:solidFill>
              </a:rPr>
              <a:t>karir</a:t>
            </a:r>
            <a:r>
              <a:rPr lang="en-US" dirty="0">
                <a:solidFill>
                  <a:srgbClr val="FF0000"/>
                </a:solidFill>
              </a:rPr>
              <a:t>, </a:t>
            </a:r>
            <a:r>
              <a:rPr lang="en-US" dirty="0" err="1">
                <a:solidFill>
                  <a:srgbClr val="FF0000"/>
                </a:solidFill>
              </a:rPr>
              <a:t>desain</a:t>
            </a:r>
            <a:r>
              <a:rPr lang="en-US" dirty="0">
                <a:solidFill>
                  <a:srgbClr val="FF0000"/>
                </a:solidFill>
              </a:rPr>
              <a:t> </a:t>
            </a:r>
            <a:r>
              <a:rPr lang="en-US" dirty="0" err="1">
                <a:solidFill>
                  <a:srgbClr val="FF0000"/>
                </a:solidFill>
              </a:rPr>
              <a:t>kerja</a:t>
            </a:r>
            <a:r>
              <a:rPr lang="en-US" dirty="0">
                <a:solidFill>
                  <a:srgbClr val="FF0000"/>
                </a:solidFill>
              </a:rPr>
              <a:t>, </a:t>
            </a:r>
            <a:r>
              <a:rPr lang="en-US" dirty="0" err="1">
                <a:solidFill>
                  <a:srgbClr val="FF0000"/>
                </a:solidFill>
              </a:rPr>
              <a:t>organisasi</a:t>
            </a:r>
            <a:r>
              <a:rPr lang="en-US" dirty="0">
                <a:solidFill>
                  <a:srgbClr val="FF0000"/>
                </a:solidFill>
              </a:rPr>
              <a:t> </a:t>
            </a:r>
            <a:r>
              <a:rPr lang="en-US" dirty="0" err="1">
                <a:solidFill>
                  <a:srgbClr val="FF0000"/>
                </a:solidFill>
              </a:rPr>
              <a:t>dan</a:t>
            </a:r>
            <a:r>
              <a:rPr lang="en-US" dirty="0">
                <a:solidFill>
                  <a:srgbClr val="FF0000"/>
                </a:solidFill>
              </a:rPr>
              <a:t> </a:t>
            </a:r>
            <a:r>
              <a:rPr lang="en-US" dirty="0" err="1">
                <a:solidFill>
                  <a:srgbClr val="FF0000"/>
                </a:solidFill>
              </a:rPr>
              <a:t>perkembangan</a:t>
            </a:r>
            <a:r>
              <a:rPr lang="en-US" dirty="0">
                <a:solidFill>
                  <a:srgbClr val="FF0000"/>
                </a:solidFill>
              </a:rPr>
              <a:t> </a:t>
            </a:r>
            <a:r>
              <a:rPr lang="en-US" dirty="0" err="1">
                <a:solidFill>
                  <a:srgbClr val="FF0000"/>
                </a:solidFill>
              </a:rPr>
              <a:t>tim</a:t>
            </a:r>
            <a:r>
              <a:rPr lang="en-US" dirty="0">
                <a:solidFill>
                  <a:srgbClr val="FF0000"/>
                </a:solidFill>
              </a:rPr>
              <a:t> / </a:t>
            </a:r>
            <a:r>
              <a:rPr lang="en-US" dirty="0" err="1">
                <a:solidFill>
                  <a:srgbClr val="FF0000"/>
                </a:solidFill>
              </a:rPr>
              <a:t>kultur</a:t>
            </a:r>
            <a:r>
              <a:rPr lang="en-US" dirty="0"/>
              <a:t>.</a:t>
            </a:r>
          </a:p>
        </p:txBody>
      </p:sp>
      <p:sp>
        <p:nvSpPr>
          <p:cNvPr id="4" name="Rectangle 3"/>
          <p:cNvSpPr/>
          <p:nvPr/>
        </p:nvSpPr>
        <p:spPr>
          <a:xfrm>
            <a:off x="4278702" y="4646171"/>
            <a:ext cx="4433250" cy="1200329"/>
          </a:xfrm>
          <a:prstGeom prst="rect">
            <a:avLst/>
          </a:prstGeom>
        </p:spPr>
        <p:txBody>
          <a:bodyPr wrap="square">
            <a:spAutoFit/>
          </a:bodyPr>
          <a:lstStyle/>
          <a:p>
            <a:r>
              <a:rPr lang="en-US" b="1" dirty="0"/>
              <a:t>Process (proses)</a:t>
            </a:r>
          </a:p>
          <a:p>
            <a:pPr lvl="1"/>
            <a:r>
              <a:rPr lang="en-US" dirty="0" err="1"/>
              <a:t>Memberikan</a:t>
            </a:r>
            <a:r>
              <a:rPr lang="en-US" dirty="0"/>
              <a:t> </a:t>
            </a:r>
            <a:r>
              <a:rPr lang="en-US" dirty="0" err="1"/>
              <a:t>kerangka</a:t>
            </a:r>
            <a:r>
              <a:rPr lang="en-US" dirty="0"/>
              <a:t> </a:t>
            </a:r>
            <a:r>
              <a:rPr lang="en-US" dirty="0" err="1"/>
              <a:t>kerja</a:t>
            </a:r>
            <a:r>
              <a:rPr lang="en-US" dirty="0"/>
              <a:t> </a:t>
            </a:r>
            <a:r>
              <a:rPr lang="en-US" dirty="0" err="1"/>
              <a:t>terhadap</a:t>
            </a:r>
            <a:r>
              <a:rPr lang="en-US" dirty="0"/>
              <a:t> </a:t>
            </a:r>
            <a:r>
              <a:rPr lang="en-US" dirty="0" err="1"/>
              <a:t>rencana</a:t>
            </a:r>
            <a:r>
              <a:rPr lang="en-US" dirty="0"/>
              <a:t> </a:t>
            </a:r>
            <a:r>
              <a:rPr lang="en-US" dirty="0" err="1"/>
              <a:t>komprehensif</a:t>
            </a:r>
            <a:r>
              <a:rPr lang="en-US" dirty="0"/>
              <a:t> </a:t>
            </a:r>
            <a:r>
              <a:rPr lang="en-US" dirty="0" err="1"/>
              <a:t>bagi</a:t>
            </a:r>
            <a:r>
              <a:rPr lang="en-US" dirty="0"/>
              <a:t> </a:t>
            </a:r>
            <a:r>
              <a:rPr lang="id-ID" dirty="0"/>
              <a:t>pengelolaan proyek</a:t>
            </a:r>
            <a:endParaRPr lang="en-US" dirty="0"/>
          </a:p>
        </p:txBody>
      </p:sp>
      <p:sp>
        <p:nvSpPr>
          <p:cNvPr id="9"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813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551078" y="476672"/>
            <a:ext cx="7485418"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r>
              <a:rPr lang="en-US" sz="2800" b="1">
                <a:solidFill>
                  <a:schemeClr val="bg1"/>
                </a:solidFill>
              </a:rPr>
              <a:t>Spektrum Manajemen Proyek </a:t>
            </a:r>
            <a:r>
              <a:rPr lang="en-US" sz="2800" baseline="30000">
                <a:solidFill>
                  <a:schemeClr val="bg1"/>
                </a:solidFill>
              </a:rPr>
              <a:t>(Cont)</a:t>
            </a:r>
            <a:endParaRPr lang="en-US" sz="2800" b="1">
              <a:solidFill>
                <a:schemeClr val="bg1"/>
              </a:solidFill>
            </a:endParaRPr>
          </a:p>
        </p:txBody>
      </p:sp>
      <p:sp>
        <p:nvSpPr>
          <p:cNvPr id="10" name="Rectangle 9"/>
          <p:cNvSpPr/>
          <p:nvPr/>
        </p:nvSpPr>
        <p:spPr>
          <a:xfrm>
            <a:off x="1551078" y="2460952"/>
            <a:ext cx="6045258" cy="3416320"/>
          </a:xfrm>
          <a:prstGeom prst="rect">
            <a:avLst/>
          </a:prstGeom>
        </p:spPr>
        <p:txBody>
          <a:bodyPr wrap="square">
            <a:spAutoFit/>
          </a:bodyPr>
          <a:lstStyle/>
          <a:p>
            <a:r>
              <a:rPr lang="en-US" b="1"/>
              <a:t>Problem (masalah)</a:t>
            </a:r>
          </a:p>
          <a:p>
            <a:pPr marL="742950" lvl="1" indent="-285750">
              <a:buFont typeface="Wingdings" pitchFamily="2" charset="2"/>
              <a:buChar char="§"/>
            </a:pPr>
            <a:r>
              <a:rPr lang="en-US"/>
              <a:t>Sebelum proyek direncanakan, objektifitas dan ruang lingkup harus ditetapkan, </a:t>
            </a:r>
          </a:p>
          <a:p>
            <a:pPr marL="742950" lvl="1" indent="-285750">
              <a:buFont typeface="Wingdings" pitchFamily="2" charset="2"/>
              <a:buChar char="§"/>
            </a:pPr>
            <a:endParaRPr lang="en-US"/>
          </a:p>
          <a:p>
            <a:pPr marL="742950" lvl="1" indent="-285750">
              <a:buFont typeface="Wingdings" pitchFamily="2" charset="2"/>
              <a:buChar char="§"/>
            </a:pPr>
            <a:r>
              <a:rPr lang="en-US"/>
              <a:t>Solusi permasalahan (alternatif) harus dipertimbangkan,</a:t>
            </a:r>
          </a:p>
          <a:p>
            <a:pPr marL="742950" lvl="1" indent="-285750">
              <a:buFont typeface="Wingdings" pitchFamily="2" charset="2"/>
              <a:buChar char="§"/>
            </a:pPr>
            <a:endParaRPr lang="en-US"/>
          </a:p>
          <a:p>
            <a:pPr marL="742950" lvl="1" indent="-285750">
              <a:buFont typeface="Wingdings" pitchFamily="2" charset="2"/>
              <a:buChar char="§"/>
            </a:pPr>
            <a:r>
              <a:rPr lang="en-US"/>
              <a:t>Teknik dan batasanpun haruslah didefinisikan </a:t>
            </a:r>
          </a:p>
          <a:p>
            <a:pPr marL="742950" lvl="1" indent="-285750">
              <a:buFont typeface="Wingdings" pitchFamily="2" charset="2"/>
              <a:buChar char="§"/>
            </a:pPr>
            <a:endParaRPr lang="en-US"/>
          </a:p>
          <a:p>
            <a:pPr marL="742950" lvl="1" indent="-285750">
              <a:buFont typeface="Wingdings" pitchFamily="2" charset="2"/>
              <a:buChar char="§"/>
            </a:pPr>
            <a:r>
              <a:rPr lang="en-US"/>
              <a:t>Penilaian lebih objektif terhadap resiko, penjadwalan proyek yang dikelola agar memberikan kemajuan yang berarti.</a:t>
            </a:r>
          </a:p>
        </p:txBody>
      </p:sp>
      <p:sp>
        <p:nvSpPr>
          <p:cNvPr id="11"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6034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10"/>
          <p:cNvSpPr txBox="1">
            <a:spLocks noChangeArrowheads="1"/>
          </p:cNvSpPr>
          <p:nvPr/>
        </p:nvSpPr>
        <p:spPr bwMode="auto">
          <a:xfrm>
            <a:off x="4234978" y="5013176"/>
            <a:ext cx="4225453" cy="1080120"/>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id-ID" sz="1800" b="1" dirty="0">
                <a:solidFill>
                  <a:srgbClr val="FF0000"/>
                </a:solidFill>
              </a:rPr>
              <a:t>Tim Dosen</a:t>
            </a:r>
            <a:endParaRPr lang="es-UY" sz="1800" b="1" dirty="0">
              <a:solidFill>
                <a:schemeClr val="bg1"/>
              </a:solidFill>
            </a:endParaRPr>
          </a:p>
        </p:txBody>
      </p:sp>
      <p:sp>
        <p:nvSpPr>
          <p:cNvPr id="5"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sp>
        <p:nvSpPr>
          <p:cNvPr id="7" name="Rectangle 110"/>
          <p:cNvSpPr txBox="1">
            <a:spLocks noChangeArrowheads="1"/>
          </p:cNvSpPr>
          <p:nvPr/>
        </p:nvSpPr>
        <p:spPr bwMode="auto">
          <a:xfrm>
            <a:off x="4211960" y="4013448"/>
            <a:ext cx="4896544" cy="901700"/>
          </a:xfrm>
          <a:prstGeom prst="rect">
            <a:avLst/>
          </a:prstGeom>
          <a:no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s-UY" sz="1800" b="1" dirty="0" err="1">
                <a:solidFill>
                  <a:srgbClr val="FF0000"/>
                </a:solidFill>
              </a:rPr>
              <a:t>Semester</a:t>
            </a:r>
            <a:r>
              <a:rPr lang="es-UY" sz="1800" b="1" dirty="0">
                <a:solidFill>
                  <a:srgbClr val="FF0000"/>
                </a:solidFill>
              </a:rPr>
              <a:t> III</a:t>
            </a:r>
          </a:p>
          <a:p>
            <a:pPr eaLnBrk="1" hangingPunct="1"/>
            <a:r>
              <a:rPr lang="es-UY" sz="1800" b="1" dirty="0" err="1">
                <a:solidFill>
                  <a:srgbClr val="FF0000"/>
                </a:solidFill>
              </a:rPr>
              <a:t>Tahun</a:t>
            </a:r>
            <a:r>
              <a:rPr lang="es-UY" sz="1800" b="1" dirty="0">
                <a:solidFill>
                  <a:srgbClr val="FF0000"/>
                </a:solidFill>
              </a:rPr>
              <a:t> </a:t>
            </a:r>
            <a:r>
              <a:rPr lang="es-UY" sz="1800" b="1" dirty="0" err="1">
                <a:solidFill>
                  <a:srgbClr val="FF0000"/>
                </a:solidFill>
              </a:rPr>
              <a:t>Akademik</a:t>
            </a:r>
            <a:r>
              <a:rPr lang="es-UY" sz="1800" b="1" dirty="0">
                <a:solidFill>
                  <a:srgbClr val="FF0000"/>
                </a:solidFill>
              </a:rPr>
              <a:t> 2015</a:t>
            </a:r>
            <a:r>
              <a:rPr lang="id-ID" sz="1800" b="1" dirty="0">
                <a:solidFill>
                  <a:srgbClr val="FF0000"/>
                </a:solidFill>
              </a:rPr>
              <a:t>-2016</a:t>
            </a:r>
            <a:endParaRPr lang="es-ES" sz="1800" b="1" dirty="0">
              <a:solidFill>
                <a:srgbClr val="FF0000"/>
              </a:solidFill>
            </a:endParaRPr>
          </a:p>
        </p:txBody>
      </p:sp>
      <p:sp>
        <p:nvSpPr>
          <p:cNvPr id="10" name="Rectangle 110"/>
          <p:cNvSpPr txBox="1">
            <a:spLocks noChangeArrowheads="1"/>
          </p:cNvSpPr>
          <p:nvPr/>
        </p:nvSpPr>
        <p:spPr bwMode="auto">
          <a:xfrm>
            <a:off x="4067945" y="2996952"/>
            <a:ext cx="5037146"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2000" b="1">
                <a:solidFill>
                  <a:schemeClr val="bg1"/>
                </a:solidFill>
              </a:rPr>
              <a:t>MI2063</a:t>
            </a:r>
            <a:br>
              <a:rPr lang="en-US" sz="2000" b="1">
                <a:solidFill>
                  <a:schemeClr val="bg1"/>
                </a:solidFill>
              </a:rPr>
            </a:br>
            <a:r>
              <a:rPr lang="es-UY" sz="2100" b="1">
                <a:solidFill>
                  <a:schemeClr val="bg1"/>
                </a:solidFill>
              </a:rPr>
              <a:t>Manajemen Proyek Sistem Informasi</a:t>
            </a:r>
            <a:endParaRPr lang="es-ES" sz="2100" b="1">
              <a:solidFill>
                <a:schemeClr val="bg1"/>
              </a:solidFill>
            </a:endParaRPr>
          </a:p>
        </p:txBody>
      </p:sp>
      <p:sp>
        <p:nvSpPr>
          <p:cNvPr id="14" name="Rectangle 13"/>
          <p:cNvSpPr/>
          <p:nvPr/>
        </p:nvSpPr>
        <p:spPr>
          <a:xfrm>
            <a:off x="178279" y="241484"/>
            <a:ext cx="3241593" cy="523220"/>
          </a:xfrm>
          <a:prstGeom prst="rect">
            <a:avLst/>
          </a:prstGeom>
        </p:spPr>
        <p:txBody>
          <a:bodyPr wrap="none">
            <a:spAutoFit/>
          </a:bodyPr>
          <a:lstStyle/>
          <a:p>
            <a:r>
              <a:rPr lang="en-US" sz="2800" b="1">
                <a:solidFill>
                  <a:srgbClr val="FF0000"/>
                </a:solidFill>
              </a:rPr>
              <a:t>Pengantar Proyek</a:t>
            </a:r>
            <a:endParaRPr lang="en-US" sz="2800">
              <a:solidFill>
                <a:srgbClr val="FF0000"/>
              </a:solidFill>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9592" r="7034"/>
          <a:stretch/>
        </p:blipFill>
        <p:spPr>
          <a:xfrm>
            <a:off x="5866082" y="1218887"/>
            <a:ext cx="1440873" cy="172819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3429000"/>
            <a:ext cx="8496944" cy="648072"/>
          </a:xfrm>
        </p:spPr>
        <p:txBody>
          <a:bodyPr/>
          <a:lstStyle/>
          <a:p>
            <a:pPr marL="0" lvl="1" indent="0" algn="ctr">
              <a:buNone/>
            </a:pPr>
            <a:r>
              <a:rPr lang="en-US" sz="3600" kern="1200"/>
              <a:t>Mengumpulkan Informasi</a:t>
            </a:r>
          </a:p>
        </p:txBody>
      </p:sp>
      <p:sp>
        <p:nvSpPr>
          <p:cNvPr id="8"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2276872"/>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4384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3068960"/>
            <a:ext cx="5402518" cy="3139321"/>
          </a:xfrm>
          <a:prstGeom prst="rect">
            <a:avLst/>
          </a:prstGeom>
        </p:spPr>
        <p:txBody>
          <a:bodyPr wrap="square">
            <a:spAutoFit/>
          </a:bodyPr>
          <a:lstStyle/>
          <a:p>
            <a:pPr marL="285750" indent="-285750">
              <a:buFont typeface="Arial" pitchFamily="34" charset="0"/>
              <a:buChar char="•"/>
            </a:pPr>
            <a:r>
              <a:rPr lang="en-US"/>
              <a:t>Who? (Siapa?), </a:t>
            </a:r>
            <a:r>
              <a:rPr lang="en-US" u="sng">
                <a:solidFill>
                  <a:srgbClr val="FF0000"/>
                </a:solidFill>
              </a:rPr>
              <a:t>siapa yang bertanggungjawab dan memiliki kepentingan </a:t>
            </a:r>
            <a:r>
              <a:rPr lang="en-US">
                <a:solidFill>
                  <a:srgbClr val="FF0000"/>
                </a:solidFill>
              </a:rPr>
              <a:t>dengan pelaksanaan dan hasil dari proyek.</a:t>
            </a:r>
          </a:p>
          <a:p>
            <a:pPr marL="285750" indent="-285750">
              <a:buFont typeface="Arial" pitchFamily="34" charset="0"/>
              <a:buChar char="•"/>
            </a:pPr>
            <a:endParaRPr lang="en-US"/>
          </a:p>
          <a:p>
            <a:pPr marL="285750" indent="-285750">
              <a:buFont typeface="Arial" pitchFamily="34" charset="0"/>
              <a:buChar char="•"/>
            </a:pPr>
            <a:r>
              <a:rPr lang="en-US"/>
              <a:t>Why? (Kenapa?), </a:t>
            </a:r>
            <a:r>
              <a:rPr lang="en-US" u="sng">
                <a:solidFill>
                  <a:srgbClr val="FF0000"/>
                </a:solidFill>
              </a:rPr>
              <a:t>latar belakang kebutuhan dan juga harapan</a:t>
            </a:r>
            <a:r>
              <a:rPr lang="en-US">
                <a:solidFill>
                  <a:srgbClr val="FF0000"/>
                </a:solidFill>
              </a:rPr>
              <a:t> dari seluruh pihak yang memiliki kepentingan dengan proyek</a:t>
            </a:r>
            <a:r>
              <a:rPr lang="en-US"/>
              <a:t>.</a:t>
            </a:r>
          </a:p>
          <a:p>
            <a:pPr marL="285750" indent="-285750">
              <a:buFont typeface="Arial" pitchFamily="34" charset="0"/>
              <a:buChar char="•"/>
            </a:pPr>
            <a:endParaRPr lang="en-US"/>
          </a:p>
          <a:p>
            <a:pPr marL="285750" indent="-285750">
              <a:buFont typeface="Arial" pitchFamily="34" charset="0"/>
              <a:buChar char="•"/>
            </a:pPr>
            <a:r>
              <a:rPr lang="en-US"/>
              <a:t>What? (Apa?), </a:t>
            </a:r>
            <a:r>
              <a:rPr lang="en-US" u="sng">
                <a:solidFill>
                  <a:srgbClr val="FF0000"/>
                </a:solidFill>
              </a:rPr>
              <a:t>sumber daya dan segala </a:t>
            </a:r>
            <a:r>
              <a:rPr lang="en-US">
                <a:solidFill>
                  <a:srgbClr val="FF0000"/>
                </a:solidFill>
              </a:rPr>
              <a:t>hal yang dapat </a:t>
            </a:r>
            <a:r>
              <a:rPr lang="en-US" u="sng">
                <a:solidFill>
                  <a:srgbClr val="FF0000"/>
                </a:solidFill>
              </a:rPr>
              <a:t>memberikan manfaat dan dorongan kesuksesan pelaksanaan proyek</a:t>
            </a:r>
            <a:r>
              <a:rPr lang="en-US"/>
              <a:t>.</a:t>
            </a:r>
          </a:p>
        </p:txBody>
      </p:sp>
      <p:sp>
        <p:nvSpPr>
          <p:cNvPr id="5" name="Rectangle 4"/>
          <p:cNvSpPr/>
          <p:nvPr/>
        </p:nvSpPr>
        <p:spPr>
          <a:xfrm>
            <a:off x="1403648" y="494257"/>
            <a:ext cx="4737194" cy="523220"/>
          </a:xfrm>
          <a:prstGeom prst="rect">
            <a:avLst/>
          </a:prstGeom>
        </p:spPr>
        <p:txBody>
          <a:bodyPr wrap="none">
            <a:spAutoFit/>
          </a:bodyPr>
          <a:lstStyle/>
          <a:p>
            <a:r>
              <a:rPr lang="en-US" sz="2800" b="1">
                <a:solidFill>
                  <a:schemeClr val="bg1"/>
                </a:solidFill>
              </a:rPr>
              <a:t>Mengumpulkan Informasi  </a:t>
            </a:r>
            <a:endParaRPr lang="en-US" sz="2800" baseline="30000">
              <a:solidFill>
                <a:schemeClr val="bg1"/>
              </a:solidFill>
            </a:endParaRPr>
          </a:p>
        </p:txBody>
      </p:sp>
      <p:sp>
        <p:nvSpPr>
          <p:cNvPr id="7" name="Rectangle 6"/>
          <p:cNvSpPr/>
          <p:nvPr/>
        </p:nvSpPr>
        <p:spPr>
          <a:xfrm>
            <a:off x="520944" y="2246572"/>
            <a:ext cx="8227520" cy="646331"/>
          </a:xfrm>
          <a:prstGeom prst="rect">
            <a:avLst/>
          </a:prstGeom>
        </p:spPr>
        <p:txBody>
          <a:bodyPr wrap="square">
            <a:spAutoFit/>
          </a:bodyPr>
          <a:lstStyle/>
          <a:p>
            <a:r>
              <a:rPr lang="en-US" b="1" dirty="0" err="1"/>
              <a:t>Pertanyaan</a:t>
            </a:r>
            <a:r>
              <a:rPr lang="en-US" b="1" dirty="0"/>
              <a:t> </a:t>
            </a:r>
            <a:r>
              <a:rPr lang="en-US" dirty="0"/>
              <a:t>yang </a:t>
            </a:r>
            <a:r>
              <a:rPr lang="en-US" dirty="0" err="1"/>
              <a:t>dapat</a:t>
            </a:r>
            <a:r>
              <a:rPr lang="en-US" dirty="0"/>
              <a:t> </a:t>
            </a:r>
            <a:r>
              <a:rPr lang="en-US" dirty="0" err="1"/>
              <a:t>digunakan</a:t>
            </a:r>
            <a:r>
              <a:rPr lang="en-US" dirty="0"/>
              <a:t> </a:t>
            </a:r>
            <a:r>
              <a:rPr lang="en-US" dirty="0" err="1"/>
              <a:t>dalam</a:t>
            </a:r>
            <a:r>
              <a:rPr lang="en-US" dirty="0"/>
              <a:t> </a:t>
            </a:r>
            <a:r>
              <a:rPr lang="en-US" b="1" dirty="0" err="1"/>
              <a:t>mengumpulkan</a:t>
            </a:r>
            <a:r>
              <a:rPr lang="en-US" b="1" dirty="0"/>
              <a:t> </a:t>
            </a:r>
            <a:r>
              <a:rPr lang="en-US" b="1" dirty="0" err="1"/>
              <a:t>informasi</a:t>
            </a:r>
            <a:r>
              <a:rPr lang="en-US" b="1" dirty="0"/>
              <a:t> </a:t>
            </a:r>
            <a:r>
              <a:rPr lang="en-US" dirty="0" err="1"/>
              <a:t>untuk</a:t>
            </a:r>
            <a:r>
              <a:rPr lang="en-US" dirty="0"/>
              <a:t> </a:t>
            </a:r>
            <a:r>
              <a:rPr lang="en-US" dirty="0" err="1"/>
              <a:t>keperluan</a:t>
            </a:r>
            <a:r>
              <a:rPr lang="en-US" dirty="0"/>
              <a:t> </a:t>
            </a:r>
            <a:r>
              <a:rPr lang="en-US" b="1" dirty="0" err="1"/>
              <a:t>penyelenggaraan</a:t>
            </a:r>
            <a:r>
              <a:rPr lang="en-US" b="1" dirty="0"/>
              <a:t> </a:t>
            </a:r>
            <a:r>
              <a:rPr lang="en-US" b="1" dirty="0" err="1"/>
              <a:t>proyek</a:t>
            </a:r>
            <a:r>
              <a:rPr lang="en-US" dirty="0"/>
              <a:t>, </a:t>
            </a:r>
            <a:r>
              <a:rPr lang="en-US" dirty="0" err="1"/>
              <a:t>yaitu</a:t>
            </a:r>
            <a:r>
              <a:rPr lang="en-US" dirty="0"/>
              <a:t>:</a:t>
            </a:r>
          </a:p>
        </p:txBody>
      </p:sp>
      <p:sp>
        <p:nvSpPr>
          <p:cNvPr id="8"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4814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529516"/>
            <a:ext cx="5303055" cy="523220"/>
          </a:xfrm>
          <a:prstGeom prst="rect">
            <a:avLst/>
          </a:prstGeom>
        </p:spPr>
        <p:txBody>
          <a:bodyPr wrap="none">
            <a:spAutoFit/>
          </a:bodyPr>
          <a:lstStyle/>
          <a:p>
            <a:r>
              <a:rPr lang="en-US" sz="2800" b="1">
                <a:solidFill>
                  <a:schemeClr val="bg1"/>
                </a:solidFill>
              </a:rPr>
              <a:t>Mengumpulkan Informasi </a:t>
            </a:r>
            <a:r>
              <a:rPr lang="en-US" sz="2800" baseline="30000">
                <a:solidFill>
                  <a:schemeClr val="bg1"/>
                </a:solidFill>
              </a:rPr>
              <a:t>(Cont)</a:t>
            </a:r>
          </a:p>
        </p:txBody>
      </p:sp>
      <p:sp>
        <p:nvSpPr>
          <p:cNvPr id="2" name="Rectangle 1"/>
          <p:cNvSpPr/>
          <p:nvPr/>
        </p:nvSpPr>
        <p:spPr>
          <a:xfrm>
            <a:off x="611560" y="3075925"/>
            <a:ext cx="4572000" cy="2585323"/>
          </a:xfrm>
          <a:prstGeom prst="rect">
            <a:avLst/>
          </a:prstGeom>
        </p:spPr>
        <p:txBody>
          <a:bodyPr>
            <a:spAutoFit/>
          </a:bodyPr>
          <a:lstStyle/>
          <a:p>
            <a:r>
              <a:rPr lang="en-US" b="1" i="1"/>
              <a:t>1.   Sponsor Proyek</a:t>
            </a:r>
          </a:p>
          <a:p>
            <a:endParaRPr lang="en-US" b="1" i="1"/>
          </a:p>
          <a:p>
            <a:r>
              <a:rPr lang="en-US"/>
              <a:t>Beberapa hal yang menjadi wewenang sponsor proyek adalah sebagai berikut :</a:t>
            </a:r>
          </a:p>
          <a:p>
            <a:pPr marL="285750" indent="-285750">
              <a:buFont typeface="Arial" pitchFamily="34" charset="0"/>
              <a:buChar char="•"/>
            </a:pPr>
            <a:r>
              <a:rPr lang="en-US"/>
              <a:t>Mengalokasikan dana</a:t>
            </a:r>
          </a:p>
          <a:p>
            <a:pPr marL="285750" indent="-285750">
              <a:buFont typeface="Arial" pitchFamily="34" charset="0"/>
              <a:buChar char="•"/>
            </a:pPr>
            <a:r>
              <a:rPr lang="en-US"/>
              <a:t>Membentuk tim pelaksana proyek</a:t>
            </a:r>
          </a:p>
          <a:p>
            <a:pPr marL="285750" indent="-285750">
              <a:buFont typeface="Arial" pitchFamily="34" charset="0"/>
              <a:buChar char="•"/>
            </a:pPr>
            <a:r>
              <a:rPr lang="en-US"/>
              <a:t>Memberi persetujuan atas suatu rencana proyek</a:t>
            </a:r>
            <a:br>
              <a:rPr lang="en-US"/>
            </a:br>
            <a:endParaRPr lang="en-US"/>
          </a:p>
        </p:txBody>
      </p:sp>
      <p:sp>
        <p:nvSpPr>
          <p:cNvPr id="3" name="Rectangle 2"/>
          <p:cNvSpPr/>
          <p:nvPr/>
        </p:nvSpPr>
        <p:spPr>
          <a:xfrm>
            <a:off x="581306" y="2204864"/>
            <a:ext cx="7951133" cy="923330"/>
          </a:xfrm>
          <a:prstGeom prst="rect">
            <a:avLst/>
          </a:prstGeom>
        </p:spPr>
        <p:txBody>
          <a:bodyPr wrap="square">
            <a:spAutoFit/>
          </a:bodyPr>
          <a:lstStyle/>
          <a:p>
            <a:r>
              <a:rPr lang="en-US" dirty="0"/>
              <a:t>Hal-</a:t>
            </a:r>
            <a:r>
              <a:rPr lang="en-US" dirty="0" err="1"/>
              <a:t>hal</a:t>
            </a:r>
            <a:r>
              <a:rPr lang="en-US" dirty="0"/>
              <a:t> yang </a:t>
            </a:r>
            <a:r>
              <a:rPr lang="en-US" dirty="0" err="1"/>
              <a:t>harus</a:t>
            </a:r>
            <a:r>
              <a:rPr lang="en-US" dirty="0"/>
              <a:t> </a:t>
            </a:r>
            <a:r>
              <a:rPr lang="en-US" dirty="0" err="1"/>
              <a:t>terdefinisi</a:t>
            </a:r>
            <a:r>
              <a:rPr lang="en-US" dirty="0"/>
              <a:t> </a:t>
            </a:r>
            <a:r>
              <a:rPr lang="en-US" dirty="0" err="1"/>
              <a:t>dengan</a:t>
            </a:r>
            <a:r>
              <a:rPr lang="en-US" dirty="0"/>
              <a:t> </a:t>
            </a:r>
            <a:r>
              <a:rPr lang="en-US" dirty="0" err="1"/>
              <a:t>baik</a:t>
            </a:r>
            <a:r>
              <a:rPr lang="en-US" dirty="0"/>
              <a:t>, </a:t>
            </a:r>
            <a:r>
              <a:rPr lang="en-US" dirty="0" err="1"/>
              <a:t>supaya</a:t>
            </a:r>
            <a:r>
              <a:rPr lang="en-US" dirty="0"/>
              <a:t> </a:t>
            </a:r>
            <a:r>
              <a:rPr lang="en-US" dirty="0" err="1"/>
              <a:t>pelaksanaan</a:t>
            </a:r>
            <a:r>
              <a:rPr lang="en-US" dirty="0"/>
              <a:t> </a:t>
            </a:r>
            <a:r>
              <a:rPr lang="en-US" dirty="0" err="1"/>
              <a:t>proyek</a:t>
            </a:r>
            <a:r>
              <a:rPr lang="en-US" dirty="0"/>
              <a:t> </a:t>
            </a:r>
            <a:r>
              <a:rPr lang="en-US" dirty="0" err="1"/>
              <a:t>dapat</a:t>
            </a:r>
            <a:r>
              <a:rPr lang="en-US" dirty="0"/>
              <a:t> </a:t>
            </a:r>
            <a:r>
              <a:rPr lang="en-US" dirty="0" err="1"/>
              <a:t>berjalan</a:t>
            </a:r>
            <a:r>
              <a:rPr lang="en-US" dirty="0"/>
              <a:t> </a:t>
            </a:r>
            <a:r>
              <a:rPr lang="en-US" dirty="0" err="1"/>
              <a:t>dengan</a:t>
            </a:r>
            <a:r>
              <a:rPr lang="en-US" dirty="0"/>
              <a:t> </a:t>
            </a:r>
            <a:r>
              <a:rPr lang="en-US" dirty="0" err="1"/>
              <a:t>lancar</a:t>
            </a:r>
            <a:r>
              <a:rPr lang="en-US" dirty="0"/>
              <a:t>:</a:t>
            </a:r>
            <a:br>
              <a:rPr lang="en-US"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6956" y="3242714"/>
            <a:ext cx="2687808" cy="2202510"/>
          </a:xfrm>
          <a:prstGeom prst="rect">
            <a:avLst/>
          </a:prstGeom>
        </p:spPr>
      </p:pic>
      <p:sp>
        <p:nvSpPr>
          <p:cNvPr id="7"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6734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529516"/>
            <a:ext cx="5303055" cy="523220"/>
          </a:xfrm>
          <a:prstGeom prst="rect">
            <a:avLst/>
          </a:prstGeom>
        </p:spPr>
        <p:txBody>
          <a:bodyPr wrap="none">
            <a:spAutoFit/>
          </a:bodyPr>
          <a:lstStyle/>
          <a:p>
            <a:r>
              <a:rPr lang="en-US" sz="2800" b="1">
                <a:solidFill>
                  <a:schemeClr val="bg1"/>
                </a:solidFill>
              </a:rPr>
              <a:t>Mengumpulkan Informasi </a:t>
            </a:r>
            <a:r>
              <a:rPr lang="en-US" sz="2800" baseline="30000">
                <a:solidFill>
                  <a:schemeClr val="bg1"/>
                </a:solidFill>
              </a:rPr>
              <a:t>(Cont)</a:t>
            </a:r>
          </a:p>
        </p:txBody>
      </p:sp>
      <p:sp>
        <p:nvSpPr>
          <p:cNvPr id="2" name="Rectangle 1"/>
          <p:cNvSpPr/>
          <p:nvPr/>
        </p:nvSpPr>
        <p:spPr>
          <a:xfrm>
            <a:off x="323528" y="2204864"/>
            <a:ext cx="8424936" cy="4247317"/>
          </a:xfrm>
          <a:prstGeom prst="rect">
            <a:avLst/>
          </a:prstGeom>
        </p:spPr>
        <p:txBody>
          <a:bodyPr wrap="square">
            <a:spAutoFit/>
          </a:bodyPr>
          <a:lstStyle/>
          <a:p>
            <a:pPr marL="342900" indent="-342900">
              <a:buAutoNum type="arabicPeriod" startAt="2"/>
            </a:pPr>
            <a:r>
              <a:rPr lang="en-US" b="1" i="1"/>
              <a:t>Proyek Outcome</a:t>
            </a:r>
            <a:endParaRPr lang="en-US"/>
          </a:p>
          <a:p>
            <a:pPr marL="342900" indent="-342900">
              <a:buAutoNum type="arabicPeriod" startAt="2"/>
            </a:pPr>
            <a:endParaRPr lang="en-US" i="1"/>
          </a:p>
          <a:p>
            <a:pPr marL="3086100" lvl="6" indent="-342900">
              <a:buFont typeface="Arial" pitchFamily="34" charset="0"/>
              <a:buChar char="•"/>
            </a:pPr>
            <a:r>
              <a:rPr lang="en-US" i="1"/>
              <a:t>Outcome</a:t>
            </a:r>
            <a:r>
              <a:rPr lang="en-US"/>
              <a:t> ini haruslah sesuai dengan harapan sponsor proyek atau pihak yang berlaku sebagai pengguna </a:t>
            </a:r>
            <a:r>
              <a:rPr lang="en-US" i="1"/>
              <a:t>outcome</a:t>
            </a:r>
            <a:r>
              <a:rPr lang="en-US"/>
              <a:t> tersebut. </a:t>
            </a:r>
          </a:p>
          <a:p>
            <a:pPr marL="342900" indent="-342900">
              <a:buFont typeface="Arial" pitchFamily="34" charset="0"/>
              <a:buChar char="•"/>
            </a:pPr>
            <a:endParaRPr lang="en-US"/>
          </a:p>
          <a:p>
            <a:pPr marL="3086100" lvl="6" indent="-342900">
              <a:buFont typeface="Arial" pitchFamily="34" charset="0"/>
              <a:buChar char="•"/>
            </a:pPr>
            <a:r>
              <a:rPr lang="en-US"/>
              <a:t>Secara </a:t>
            </a:r>
            <a:r>
              <a:rPr lang="en-US" i="1"/>
              <a:t>de facto</a:t>
            </a:r>
            <a:r>
              <a:rPr lang="en-US"/>
              <a:t> merupakan suatu penanda bahwa proyek berhasil dilaksanakan atau proyek dikatakan berakhir. </a:t>
            </a:r>
          </a:p>
          <a:p>
            <a:pPr marL="342900" indent="-342900">
              <a:buFont typeface="Arial" pitchFamily="34" charset="0"/>
              <a:buChar char="•"/>
            </a:pPr>
            <a:endParaRPr lang="en-US"/>
          </a:p>
          <a:p>
            <a:pPr marL="3086100" lvl="6" indent="-342900">
              <a:buFont typeface="Arial" pitchFamily="34" charset="0"/>
              <a:buChar char="•"/>
            </a:pPr>
            <a:r>
              <a:rPr lang="en-US"/>
              <a:t>Outcome dari suatu proyek bisa berupa terciptanya layanan baru ataupun berupa produk tertentu.</a:t>
            </a:r>
            <a:br>
              <a:rPr lang="en-US"/>
            </a:br>
            <a:br>
              <a:rPr lang="en-US"/>
            </a:br>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3093507"/>
            <a:ext cx="2924043" cy="2193032"/>
          </a:xfrm>
          <a:prstGeom prst="rect">
            <a:avLst/>
          </a:prstGeom>
        </p:spPr>
      </p:pic>
      <p:sp>
        <p:nvSpPr>
          <p:cNvPr id="7"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5324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529516"/>
            <a:ext cx="5303055" cy="523220"/>
          </a:xfrm>
          <a:prstGeom prst="rect">
            <a:avLst/>
          </a:prstGeom>
        </p:spPr>
        <p:txBody>
          <a:bodyPr wrap="none">
            <a:spAutoFit/>
          </a:bodyPr>
          <a:lstStyle/>
          <a:p>
            <a:r>
              <a:rPr lang="en-US" sz="2800" b="1">
                <a:solidFill>
                  <a:schemeClr val="bg1"/>
                </a:solidFill>
              </a:rPr>
              <a:t>Mengumpulkan Informasi </a:t>
            </a:r>
            <a:r>
              <a:rPr lang="en-US" sz="2800" baseline="30000">
                <a:solidFill>
                  <a:schemeClr val="bg1"/>
                </a:solidFill>
              </a:rPr>
              <a:t>(Cont)</a:t>
            </a:r>
          </a:p>
        </p:txBody>
      </p:sp>
      <p:sp>
        <p:nvSpPr>
          <p:cNvPr id="2" name="Rectangle 1"/>
          <p:cNvSpPr/>
          <p:nvPr/>
        </p:nvSpPr>
        <p:spPr>
          <a:xfrm>
            <a:off x="611560" y="2137138"/>
            <a:ext cx="8064896" cy="3693319"/>
          </a:xfrm>
          <a:prstGeom prst="rect">
            <a:avLst/>
          </a:prstGeom>
        </p:spPr>
        <p:txBody>
          <a:bodyPr wrap="square">
            <a:spAutoFit/>
          </a:bodyPr>
          <a:lstStyle/>
          <a:p>
            <a:pPr marL="342900" indent="-342900">
              <a:buAutoNum type="arabicPeriod" startAt="3"/>
            </a:pPr>
            <a:r>
              <a:rPr lang="en-US" b="1" i="1"/>
              <a:t>Waktu mulai dan berakhirnya proyek (Start and End date)</a:t>
            </a:r>
            <a:br>
              <a:rPr lang="en-US"/>
            </a:br>
            <a:endParaRPr lang="en-US"/>
          </a:p>
          <a:p>
            <a:r>
              <a:rPr lang="en-US"/>
              <a:t>	Berikut adalah beberapa hal yang harus dipertimbangkan dalam 	menyusun jadwal pelaksanaan proyek :</a:t>
            </a:r>
          </a:p>
          <a:p>
            <a:endParaRPr lang="en-US"/>
          </a:p>
          <a:p>
            <a:pPr marL="2571750" lvl="5" indent="-285750">
              <a:buFont typeface="Arial" pitchFamily="34" charset="0"/>
              <a:buChar char="•"/>
            </a:pPr>
            <a:r>
              <a:rPr lang="en-US"/>
              <a:t>Total jam kerja karyawan</a:t>
            </a:r>
          </a:p>
          <a:p>
            <a:pPr marL="2571750" lvl="5" indent="-285750">
              <a:buFont typeface="Arial" pitchFamily="34" charset="0"/>
              <a:buChar char="•"/>
            </a:pPr>
            <a:endParaRPr lang="en-US"/>
          </a:p>
          <a:p>
            <a:pPr marL="2571750" lvl="5" indent="-285750">
              <a:buFont typeface="Arial" pitchFamily="34" charset="0"/>
              <a:buChar char="•"/>
            </a:pPr>
            <a:r>
              <a:rPr lang="en-US" i="1"/>
              <a:t>Vacations</a:t>
            </a:r>
            <a:r>
              <a:rPr lang="en-US"/>
              <a:t> (hari libur)</a:t>
            </a:r>
          </a:p>
          <a:p>
            <a:pPr marL="2571750" lvl="5" indent="-285750">
              <a:buFont typeface="Arial" pitchFamily="34" charset="0"/>
              <a:buChar char="•"/>
            </a:pPr>
            <a:endParaRPr lang="en-US"/>
          </a:p>
          <a:p>
            <a:pPr marL="2571750" lvl="5" indent="-285750">
              <a:buFont typeface="Arial" pitchFamily="34" charset="0"/>
              <a:buChar char="•"/>
            </a:pPr>
            <a:r>
              <a:rPr lang="en-US" i="1"/>
              <a:t>Company’s holidays</a:t>
            </a:r>
            <a:r>
              <a:rPr lang="en-US"/>
              <a:t> (hari libur perusahaan)</a:t>
            </a:r>
            <a:br>
              <a:rPr lang="en-US"/>
            </a:br>
            <a:br>
              <a:rPr lang="en-US"/>
            </a:br>
            <a:endParaRPr lang="en-US"/>
          </a:p>
          <a:p>
            <a:pPr marL="342900" indent="-342900">
              <a:buAutoNum type="arabicPeriod" startAt="3"/>
            </a:pPr>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088" y="3355207"/>
            <a:ext cx="1728192" cy="1513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6734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529516"/>
            <a:ext cx="5303055" cy="523220"/>
          </a:xfrm>
          <a:prstGeom prst="rect">
            <a:avLst/>
          </a:prstGeom>
        </p:spPr>
        <p:txBody>
          <a:bodyPr wrap="none">
            <a:spAutoFit/>
          </a:bodyPr>
          <a:lstStyle/>
          <a:p>
            <a:r>
              <a:rPr lang="en-US" sz="2800" b="1">
                <a:solidFill>
                  <a:schemeClr val="bg1"/>
                </a:solidFill>
              </a:rPr>
              <a:t>Mengumpulkan Informasi </a:t>
            </a:r>
            <a:r>
              <a:rPr lang="en-US" sz="2800" baseline="30000">
                <a:solidFill>
                  <a:schemeClr val="bg1"/>
                </a:solidFill>
              </a:rPr>
              <a:t>(Cont)</a:t>
            </a:r>
          </a:p>
        </p:txBody>
      </p:sp>
      <p:sp>
        <p:nvSpPr>
          <p:cNvPr id="2" name="Rectangle 1"/>
          <p:cNvSpPr/>
          <p:nvPr/>
        </p:nvSpPr>
        <p:spPr>
          <a:xfrm>
            <a:off x="539552" y="2276872"/>
            <a:ext cx="4572000" cy="369332"/>
          </a:xfrm>
          <a:prstGeom prst="rect">
            <a:avLst/>
          </a:prstGeom>
        </p:spPr>
        <p:txBody>
          <a:bodyPr>
            <a:spAutoFit/>
          </a:bodyPr>
          <a:lstStyle/>
          <a:p>
            <a:r>
              <a:rPr lang="en-US" b="1" i="1"/>
              <a:t>4.  Komitmen Finansial</a:t>
            </a:r>
            <a:endParaRPr lang="en-US"/>
          </a:p>
        </p:txBody>
      </p:sp>
      <p:sp>
        <p:nvSpPr>
          <p:cNvPr id="3" name="Rectangle 2"/>
          <p:cNvSpPr/>
          <p:nvPr/>
        </p:nvSpPr>
        <p:spPr>
          <a:xfrm>
            <a:off x="3223336" y="3933056"/>
            <a:ext cx="4572000" cy="1477328"/>
          </a:xfrm>
          <a:prstGeom prst="rect">
            <a:avLst/>
          </a:prstGeom>
        </p:spPr>
        <p:txBody>
          <a:bodyPr>
            <a:spAutoFit/>
          </a:bodyPr>
          <a:lstStyle/>
          <a:p>
            <a:pPr marL="285750" indent="-285750">
              <a:buFont typeface="Arial" pitchFamily="34" charset="0"/>
              <a:buChar char="•"/>
            </a:pPr>
            <a:r>
              <a:rPr lang="en-US"/>
              <a:t>Pengadaan perangkat keras (hardware),</a:t>
            </a:r>
          </a:p>
          <a:p>
            <a:pPr marL="285750" indent="-285750">
              <a:buFont typeface="Arial" pitchFamily="34" charset="0"/>
              <a:buChar char="•"/>
            </a:pPr>
            <a:endParaRPr lang="en-US"/>
          </a:p>
          <a:p>
            <a:pPr marL="285750" indent="-285750">
              <a:buFont typeface="Arial" pitchFamily="34" charset="0"/>
              <a:buChar char="•"/>
            </a:pPr>
            <a:r>
              <a:rPr lang="en-US"/>
              <a:t>Perangkat lunak (software), dan juga</a:t>
            </a:r>
          </a:p>
          <a:p>
            <a:pPr marL="285750" indent="-285750">
              <a:buFont typeface="Arial" pitchFamily="34" charset="0"/>
              <a:buChar char="•"/>
            </a:pPr>
            <a:endParaRPr lang="en-US"/>
          </a:p>
          <a:p>
            <a:pPr marL="285750" indent="-285750">
              <a:buFont typeface="Arial" pitchFamily="34" charset="0"/>
              <a:buChar char="•"/>
            </a:pPr>
            <a:r>
              <a:rPr lang="en-US"/>
              <a:t>Sumber daya manusianya (talent).</a:t>
            </a:r>
          </a:p>
        </p:txBody>
      </p:sp>
      <p:sp>
        <p:nvSpPr>
          <p:cNvPr id="4" name="Rectangle 3"/>
          <p:cNvSpPr/>
          <p:nvPr/>
        </p:nvSpPr>
        <p:spPr>
          <a:xfrm>
            <a:off x="683568" y="2852936"/>
            <a:ext cx="7920880" cy="646331"/>
          </a:xfrm>
          <a:prstGeom prst="rect">
            <a:avLst/>
          </a:prstGeom>
        </p:spPr>
        <p:txBody>
          <a:bodyPr wrap="square">
            <a:spAutoFit/>
          </a:bodyPr>
          <a:lstStyle/>
          <a:p>
            <a:r>
              <a:rPr lang="en-US"/>
              <a:t>Pengadaan atau investasi dalam bidang TI sebenarnya mencakup 3 (tiga) hal, yakni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3942467"/>
            <a:ext cx="1531656" cy="1502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7287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529516"/>
            <a:ext cx="5303055" cy="523220"/>
          </a:xfrm>
          <a:prstGeom prst="rect">
            <a:avLst/>
          </a:prstGeom>
        </p:spPr>
        <p:txBody>
          <a:bodyPr wrap="none">
            <a:spAutoFit/>
          </a:bodyPr>
          <a:lstStyle/>
          <a:p>
            <a:r>
              <a:rPr lang="en-US" sz="2800" b="1">
                <a:solidFill>
                  <a:schemeClr val="bg1"/>
                </a:solidFill>
              </a:rPr>
              <a:t>Mengumpulkan Informasi </a:t>
            </a:r>
            <a:r>
              <a:rPr lang="en-US" sz="2800" baseline="30000">
                <a:solidFill>
                  <a:schemeClr val="bg1"/>
                </a:solidFill>
              </a:rPr>
              <a:t>(Cont)</a:t>
            </a:r>
          </a:p>
        </p:txBody>
      </p:sp>
      <p:sp>
        <p:nvSpPr>
          <p:cNvPr id="2" name="Rectangle 1"/>
          <p:cNvSpPr/>
          <p:nvPr/>
        </p:nvSpPr>
        <p:spPr>
          <a:xfrm>
            <a:off x="736088" y="2348880"/>
            <a:ext cx="1304588" cy="369332"/>
          </a:xfrm>
          <a:prstGeom prst="rect">
            <a:avLst/>
          </a:prstGeom>
        </p:spPr>
        <p:txBody>
          <a:bodyPr wrap="none">
            <a:spAutoFit/>
          </a:bodyPr>
          <a:lstStyle/>
          <a:p>
            <a:r>
              <a:rPr lang="en-US" b="1" i="1"/>
              <a:t>5.   Aturan</a:t>
            </a:r>
            <a:endParaRPr lang="en-US"/>
          </a:p>
        </p:txBody>
      </p:sp>
      <p:sp>
        <p:nvSpPr>
          <p:cNvPr id="3" name="Rectangle 2"/>
          <p:cNvSpPr/>
          <p:nvPr/>
        </p:nvSpPr>
        <p:spPr>
          <a:xfrm>
            <a:off x="736088" y="2690336"/>
            <a:ext cx="7652336" cy="3416320"/>
          </a:xfrm>
          <a:prstGeom prst="rect">
            <a:avLst/>
          </a:prstGeom>
        </p:spPr>
        <p:txBody>
          <a:bodyPr wrap="square">
            <a:spAutoFit/>
          </a:bodyPr>
          <a:lstStyle/>
          <a:p>
            <a:r>
              <a:rPr lang="en-US"/>
              <a:t>Terdapat 2 (dua) produk aturan yang harus diperhatikan, yakni:</a:t>
            </a:r>
          </a:p>
          <a:p>
            <a:endParaRPr lang="en-US"/>
          </a:p>
          <a:p>
            <a:r>
              <a:rPr lang="en-US" b="1">
                <a:solidFill>
                  <a:srgbClr val="FF0000"/>
                </a:solidFill>
              </a:rPr>
              <a:t>Regulasi</a:t>
            </a:r>
          </a:p>
          <a:p>
            <a:r>
              <a:rPr lang="en-US"/>
              <a:t>Merupakan aturan yang wajib ditaati, karena biasanya produk regulasi dikeluarkan oleh pemerintah melalui undang-undang atau keputusan presiden (keppres) atau peraturan daerah (perda) memiliki landasan hukum yang kuat dan tetap.</a:t>
            </a:r>
          </a:p>
          <a:p>
            <a:endParaRPr lang="en-US"/>
          </a:p>
          <a:p>
            <a:r>
              <a:rPr lang="en-US" b="1">
                <a:solidFill>
                  <a:srgbClr val="FF0000"/>
                </a:solidFill>
              </a:rPr>
              <a:t>Standar</a:t>
            </a:r>
            <a:br>
              <a:rPr lang="en-US"/>
            </a:br>
            <a:r>
              <a:rPr lang="en-US"/>
              <a:t>Merupakan aturan yang terbentuk atau dibangun berdasarkan pengalaman proyek sebelumnya. Biasanya tidak tertulis dan berupa hasil </a:t>
            </a:r>
            <a:r>
              <a:rPr lang="en-US" i="1"/>
              <a:t>trial and error (rule of thumb)</a:t>
            </a:r>
            <a:r>
              <a:rPr lang="en-US"/>
              <a:t>.</a:t>
            </a:r>
          </a:p>
        </p:txBody>
      </p:sp>
      <p:sp>
        <p:nvSpPr>
          <p:cNvPr id="7"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7287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03648" y="529516"/>
            <a:ext cx="5303055" cy="523220"/>
          </a:xfrm>
          <a:prstGeom prst="rect">
            <a:avLst/>
          </a:prstGeom>
        </p:spPr>
        <p:txBody>
          <a:bodyPr wrap="none">
            <a:spAutoFit/>
          </a:bodyPr>
          <a:lstStyle/>
          <a:p>
            <a:r>
              <a:rPr lang="en-US" sz="2800" b="1">
                <a:solidFill>
                  <a:schemeClr val="bg1"/>
                </a:solidFill>
              </a:rPr>
              <a:t>Mengumpulkan Informasi </a:t>
            </a:r>
            <a:r>
              <a:rPr lang="en-US" sz="2800" baseline="30000">
                <a:solidFill>
                  <a:schemeClr val="bg1"/>
                </a:solidFill>
              </a:rPr>
              <a:t>(Cont)</a:t>
            </a:r>
          </a:p>
        </p:txBody>
      </p:sp>
      <p:sp>
        <p:nvSpPr>
          <p:cNvPr id="2" name="Rectangle 1"/>
          <p:cNvSpPr/>
          <p:nvPr/>
        </p:nvSpPr>
        <p:spPr>
          <a:xfrm>
            <a:off x="683568" y="2348880"/>
            <a:ext cx="4572000" cy="369332"/>
          </a:xfrm>
          <a:prstGeom prst="rect">
            <a:avLst/>
          </a:prstGeom>
        </p:spPr>
        <p:txBody>
          <a:bodyPr>
            <a:spAutoFit/>
          </a:bodyPr>
          <a:lstStyle/>
          <a:p>
            <a:r>
              <a:rPr lang="en-US" b="1" i="1"/>
              <a:t>6.   Kebaruan proyek (proyek Novelty)</a:t>
            </a:r>
            <a:endParaRPr lang="en-US"/>
          </a:p>
        </p:txBody>
      </p:sp>
      <p:sp>
        <p:nvSpPr>
          <p:cNvPr id="3" name="Rectangle 2"/>
          <p:cNvSpPr/>
          <p:nvPr/>
        </p:nvSpPr>
        <p:spPr>
          <a:xfrm>
            <a:off x="736088" y="2852936"/>
            <a:ext cx="7796352" cy="1754326"/>
          </a:xfrm>
          <a:prstGeom prst="rect">
            <a:avLst/>
          </a:prstGeom>
        </p:spPr>
        <p:txBody>
          <a:bodyPr wrap="square">
            <a:spAutoFit/>
          </a:bodyPr>
          <a:lstStyle/>
          <a:p>
            <a:r>
              <a:rPr lang="en-US" dirty="0" err="1"/>
              <a:t>Proyek</a:t>
            </a:r>
            <a:r>
              <a:rPr lang="en-US" dirty="0"/>
              <a:t> </a:t>
            </a:r>
            <a:r>
              <a:rPr lang="id-ID" dirty="0"/>
              <a:t>dilaksanakan utk </a:t>
            </a:r>
            <a:r>
              <a:rPr lang="en-US" dirty="0" err="1"/>
              <a:t>jawaban</a:t>
            </a:r>
            <a:r>
              <a:rPr lang="en-US" dirty="0"/>
              <a:t> </a:t>
            </a:r>
            <a:r>
              <a:rPr lang="en-US" dirty="0" err="1"/>
              <a:t>dari</a:t>
            </a:r>
            <a:r>
              <a:rPr lang="en-US" dirty="0"/>
              <a:t> 2 (</a:t>
            </a:r>
            <a:r>
              <a:rPr lang="en-US" dirty="0" err="1"/>
              <a:t>dua</a:t>
            </a:r>
            <a:r>
              <a:rPr lang="en-US" dirty="0"/>
              <a:t>) </a:t>
            </a:r>
            <a:r>
              <a:rPr lang="en-US" dirty="0" err="1"/>
              <a:t>hal</a:t>
            </a:r>
            <a:r>
              <a:rPr lang="en-US" dirty="0"/>
              <a:t>, </a:t>
            </a:r>
            <a:r>
              <a:rPr lang="en-US" dirty="0" err="1"/>
              <a:t>yaitu</a:t>
            </a:r>
            <a:r>
              <a:rPr lang="en-US" dirty="0"/>
              <a:t> : </a:t>
            </a:r>
          </a:p>
          <a:p>
            <a:pPr marL="285750" indent="-285750">
              <a:buFont typeface="Arial" pitchFamily="34" charset="0"/>
              <a:buChar char="•"/>
            </a:pPr>
            <a:r>
              <a:rPr lang="en-US" dirty="0" err="1"/>
              <a:t>Kebutuhan</a:t>
            </a:r>
            <a:r>
              <a:rPr lang="en-US" dirty="0"/>
              <a:t> </a:t>
            </a:r>
            <a:r>
              <a:rPr lang="en-US" dirty="0" err="1"/>
              <a:t>atau</a:t>
            </a:r>
            <a:r>
              <a:rPr lang="en-US" dirty="0"/>
              <a:t> </a:t>
            </a:r>
          </a:p>
          <a:p>
            <a:pPr marL="285750" indent="-285750">
              <a:buFont typeface="Arial" pitchFamily="34" charset="0"/>
              <a:buChar char="•"/>
            </a:pPr>
            <a:r>
              <a:rPr lang="en-US" dirty="0"/>
              <a:t>Ide. </a:t>
            </a:r>
          </a:p>
          <a:p>
            <a:endParaRPr lang="en-US" dirty="0"/>
          </a:p>
          <a:p>
            <a:r>
              <a:rPr lang="en-US" dirty="0" err="1"/>
              <a:t>Terdapat</a:t>
            </a:r>
            <a:r>
              <a:rPr lang="en-US" dirty="0"/>
              <a:t> </a:t>
            </a:r>
            <a:r>
              <a:rPr lang="en-US" dirty="0" err="1"/>
              <a:t>isu</a:t>
            </a:r>
            <a:r>
              <a:rPr lang="en-US" dirty="0"/>
              <a:t> </a:t>
            </a:r>
            <a:r>
              <a:rPr lang="en-US" dirty="0" err="1"/>
              <a:t>utama</a:t>
            </a:r>
            <a:r>
              <a:rPr lang="en-US" dirty="0"/>
              <a:t> </a:t>
            </a:r>
            <a:r>
              <a:rPr lang="en-US" dirty="0" err="1"/>
              <a:t>dalam</a:t>
            </a:r>
            <a:r>
              <a:rPr lang="en-US" dirty="0"/>
              <a:t> </a:t>
            </a:r>
            <a:r>
              <a:rPr lang="en-US" dirty="0" err="1"/>
              <a:t>hal</a:t>
            </a:r>
            <a:r>
              <a:rPr lang="en-US" dirty="0"/>
              <a:t> </a:t>
            </a:r>
            <a:r>
              <a:rPr lang="en-US" dirty="0" err="1"/>
              <a:t>pelaksanaan</a:t>
            </a:r>
            <a:r>
              <a:rPr lang="en-US" dirty="0"/>
              <a:t> </a:t>
            </a:r>
            <a:r>
              <a:rPr lang="en-US" dirty="0" err="1"/>
              <a:t>proyek</a:t>
            </a:r>
            <a:r>
              <a:rPr lang="en-US" dirty="0"/>
              <a:t>, </a:t>
            </a:r>
            <a:r>
              <a:rPr lang="en-US" dirty="0" err="1"/>
              <a:t>yaitu</a:t>
            </a:r>
            <a:r>
              <a:rPr lang="en-US" dirty="0"/>
              <a:t> </a:t>
            </a:r>
            <a:r>
              <a:rPr lang="en-US" dirty="0" err="1"/>
              <a:t>tingkat</a:t>
            </a:r>
            <a:r>
              <a:rPr lang="en-US" dirty="0"/>
              <a:t> </a:t>
            </a:r>
            <a:r>
              <a:rPr lang="en-US" dirty="0" err="1"/>
              <a:t>kebaruan</a:t>
            </a:r>
            <a:r>
              <a:rPr lang="en-US" dirty="0"/>
              <a:t> outcome </a:t>
            </a:r>
            <a:r>
              <a:rPr lang="en-US" dirty="0" err="1"/>
              <a:t>proyek</a:t>
            </a:r>
            <a:r>
              <a:rPr lang="en-US" dirty="0"/>
              <a:t>.</a:t>
            </a:r>
          </a:p>
        </p:txBody>
      </p:sp>
      <p:sp>
        <p:nvSpPr>
          <p:cNvPr id="7"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7287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3429000"/>
            <a:ext cx="8496944" cy="648072"/>
          </a:xfrm>
        </p:spPr>
        <p:txBody>
          <a:bodyPr/>
          <a:lstStyle/>
          <a:p>
            <a:pPr marL="0" lvl="1" indent="0" algn="ctr">
              <a:buNone/>
            </a:pPr>
            <a:r>
              <a:rPr lang="en-US" sz="3600" kern="1200"/>
              <a:t>Mendefinisikan Kebutuhan</a:t>
            </a:r>
          </a:p>
        </p:txBody>
      </p:sp>
      <p:sp>
        <p:nvSpPr>
          <p:cNvPr id="8"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2276872"/>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4384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2060848"/>
            <a:ext cx="8280920" cy="4259012"/>
          </a:xfrm>
        </p:spPr>
        <p:txBody>
          <a:bodyPr/>
          <a:lstStyle/>
          <a:p>
            <a:pPr marL="0" indent="0">
              <a:spcBef>
                <a:spcPts val="0"/>
              </a:spcBef>
              <a:buNone/>
            </a:pPr>
            <a:r>
              <a:rPr lang="en-US" sz="1800"/>
              <a:t>Jenis-jenis Requirements lainnya :</a:t>
            </a:r>
          </a:p>
          <a:p>
            <a:pPr marL="0" indent="0">
              <a:spcBef>
                <a:spcPts val="0"/>
              </a:spcBef>
              <a:buNone/>
            </a:pPr>
            <a:endParaRPr lang="en-US" sz="1800"/>
          </a:p>
          <a:p>
            <a:pPr marL="4572000">
              <a:spcBef>
                <a:spcPts val="0"/>
              </a:spcBef>
              <a:buFont typeface="+mj-lt"/>
              <a:buAutoNum type="arabicPeriod"/>
            </a:pPr>
            <a:r>
              <a:rPr lang="en-US" sz="1800"/>
              <a:t>Business Requirements</a:t>
            </a:r>
          </a:p>
          <a:p>
            <a:pPr marL="4572000" lvl="1" indent="0">
              <a:spcBef>
                <a:spcPts val="0"/>
              </a:spcBef>
              <a:buNone/>
            </a:pPr>
            <a:r>
              <a:rPr lang="en-US" sz="1800"/>
              <a:t>Bisnis yang akan dibangun, batasan-batasan (biaya, sumberdaya, waktu)</a:t>
            </a:r>
          </a:p>
          <a:p>
            <a:pPr marL="4572000" lvl="1" indent="0">
              <a:spcBef>
                <a:spcPts val="0"/>
              </a:spcBef>
              <a:buNone/>
            </a:pPr>
            <a:endParaRPr lang="en-US" sz="1800"/>
          </a:p>
          <a:p>
            <a:pPr marL="4572000">
              <a:spcBef>
                <a:spcPts val="0"/>
              </a:spcBef>
              <a:buFont typeface="+mj-lt"/>
              <a:buAutoNum type="arabicPeriod"/>
            </a:pPr>
            <a:r>
              <a:rPr lang="en-US" sz="1800"/>
              <a:t>Stakeholder Requirements</a:t>
            </a:r>
          </a:p>
          <a:p>
            <a:pPr marL="4572000" lvl="1" indent="0">
              <a:spcBef>
                <a:spcPts val="0"/>
              </a:spcBef>
              <a:buNone/>
            </a:pPr>
            <a:r>
              <a:rPr lang="en-US" sz="1800"/>
              <a:t>Susunan kebutuhan terhadap sistem terkait dengan kepentingan internal-eksternal</a:t>
            </a:r>
          </a:p>
          <a:p>
            <a:pPr marL="4572000" lvl="1" indent="0">
              <a:spcBef>
                <a:spcPts val="0"/>
              </a:spcBef>
              <a:buNone/>
            </a:pPr>
            <a:endParaRPr lang="en-US" sz="1800"/>
          </a:p>
          <a:p>
            <a:pPr marL="0">
              <a:spcBef>
                <a:spcPts val="0"/>
              </a:spcBef>
              <a:buFont typeface="+mj-lt"/>
              <a:buAutoNum type="arabicPeriod"/>
            </a:pPr>
            <a:r>
              <a:rPr lang="en-US" sz="1800"/>
              <a:t>End-User Requirements</a:t>
            </a:r>
          </a:p>
          <a:p>
            <a:pPr marL="0" lvl="1" indent="-457200">
              <a:spcBef>
                <a:spcPts val="0"/>
              </a:spcBef>
              <a:buNone/>
            </a:pPr>
            <a:r>
              <a:rPr lang="en-US" sz="1800"/>
              <a:t>      Kebutuhan dari staf yang berinteraksi langsung dengan sistem</a:t>
            </a:r>
          </a:p>
        </p:txBody>
      </p:sp>
      <p:sp>
        <p:nvSpPr>
          <p:cNvPr id="10" name="Rectangle 9"/>
          <p:cNvSpPr/>
          <p:nvPr/>
        </p:nvSpPr>
        <p:spPr>
          <a:xfrm>
            <a:off x="1475656" y="529516"/>
            <a:ext cx="3847528" cy="523220"/>
          </a:xfrm>
          <a:prstGeom prst="rect">
            <a:avLst/>
          </a:prstGeom>
        </p:spPr>
        <p:txBody>
          <a:bodyPr wrap="none">
            <a:spAutoFit/>
          </a:bodyPr>
          <a:lstStyle/>
          <a:p>
            <a:r>
              <a:rPr lang="en-US" sz="2800" b="1">
                <a:solidFill>
                  <a:schemeClr val="bg1"/>
                </a:solidFill>
              </a:rPr>
              <a:t>Jenis Kebutuhan </a:t>
            </a:r>
            <a:r>
              <a:rPr lang="en-US" sz="2800" baseline="30000">
                <a:solidFill>
                  <a:schemeClr val="bg1"/>
                </a:solidFill>
              </a:rPr>
              <a:t>(Cont)</a:t>
            </a:r>
          </a:p>
        </p:txBody>
      </p:sp>
      <p:sp>
        <p:nvSpPr>
          <p:cNvPr id="8"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10242" name="Picture 2" descr="E:\T Informatika S-1\1 Buku Manajemen Proyek IT\Gambar MPSI\Project Management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088" y="2780928"/>
            <a:ext cx="3333750" cy="22193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0602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404664"/>
            <a:ext cx="4618856" cy="706090"/>
          </a:xfrm>
        </p:spPr>
        <p:txBody>
          <a:bodyPr/>
          <a:lstStyle/>
          <a:p>
            <a:pPr algn="l"/>
            <a:r>
              <a:rPr lang="en-US" sz="2800" b="1">
                <a:solidFill>
                  <a:schemeClr val="bg1"/>
                </a:solidFill>
              </a:rPr>
              <a:t>Sub Pokok Bahasan</a:t>
            </a:r>
            <a:endParaRPr lang="en-US" sz="2800">
              <a:solidFill>
                <a:schemeClr val="bg1"/>
              </a:solidFill>
            </a:endParaRPr>
          </a:p>
        </p:txBody>
      </p:sp>
      <p:sp>
        <p:nvSpPr>
          <p:cNvPr id="3" name="Content Placeholder 2"/>
          <p:cNvSpPr>
            <a:spLocks noGrp="1"/>
          </p:cNvSpPr>
          <p:nvPr>
            <p:ph idx="1"/>
          </p:nvPr>
        </p:nvSpPr>
        <p:spPr>
          <a:xfrm>
            <a:off x="4644008" y="2282944"/>
            <a:ext cx="4248472" cy="4098384"/>
          </a:xfrm>
        </p:spPr>
        <p:txBody>
          <a:bodyPr/>
          <a:lstStyle/>
          <a:p>
            <a:pPr marL="347663" lvl="2" indent="-342900">
              <a:spcBef>
                <a:spcPts val="0"/>
              </a:spcBef>
              <a:buFont typeface="+mj-lt"/>
              <a:buAutoNum type="arabicPeriod"/>
            </a:pPr>
            <a:r>
              <a:rPr lang="en-US"/>
              <a:t>Pengertian Proyek</a:t>
            </a:r>
          </a:p>
          <a:p>
            <a:pPr marL="347663" lvl="2" indent="-342900">
              <a:spcBef>
                <a:spcPts val="0"/>
              </a:spcBef>
              <a:buFont typeface="+mj-lt"/>
              <a:buAutoNum type="arabicPeriod"/>
            </a:pPr>
            <a:endParaRPr lang="en-US"/>
          </a:p>
          <a:p>
            <a:pPr marL="347663" lvl="2" indent="-342900">
              <a:spcBef>
                <a:spcPts val="0"/>
              </a:spcBef>
              <a:buFont typeface="+mj-lt"/>
              <a:buAutoNum type="arabicPeriod"/>
            </a:pPr>
            <a:r>
              <a:rPr lang="id-ID"/>
              <a:t>Mengumpulkan </a:t>
            </a:r>
            <a:r>
              <a:rPr lang="en-US"/>
              <a:t>I</a:t>
            </a:r>
            <a:r>
              <a:rPr lang="id-ID"/>
              <a:t>nformasi</a:t>
            </a:r>
            <a:endParaRPr lang="en-US"/>
          </a:p>
          <a:p>
            <a:pPr marL="347663" lvl="2" indent="-342900">
              <a:spcBef>
                <a:spcPts val="0"/>
              </a:spcBef>
              <a:buFont typeface="+mj-lt"/>
              <a:buAutoNum type="arabicPeriod"/>
            </a:pPr>
            <a:endParaRPr lang="en-US"/>
          </a:p>
          <a:p>
            <a:pPr marL="347663" lvl="2" indent="-342900">
              <a:spcBef>
                <a:spcPts val="0"/>
              </a:spcBef>
              <a:buFont typeface="+mj-lt"/>
              <a:buAutoNum type="arabicPeriod"/>
            </a:pPr>
            <a:r>
              <a:rPr lang="id-ID"/>
              <a:t>Identifikasi</a:t>
            </a:r>
            <a:r>
              <a:rPr lang="en-US"/>
              <a:t> K</a:t>
            </a:r>
            <a:r>
              <a:rPr lang="id-ID"/>
              <a:t>ebutuhan</a:t>
            </a:r>
            <a:endParaRPr lang="en-US" b="1"/>
          </a:p>
          <a:p>
            <a:pPr marL="0" indent="0">
              <a:buNone/>
            </a:pPr>
            <a:endParaRPr lang="en-US"/>
          </a:p>
        </p:txBody>
      </p:sp>
      <p:sp>
        <p:nvSpPr>
          <p:cNvPr id="7"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4098" name="Picture 2" descr="E:\T Informatika S-1\1 Buku Manajemen Proyek IT\Gambar MPSI\Project Management 45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997199"/>
            <a:ext cx="3528392" cy="23421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4882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7864" y="3024336"/>
            <a:ext cx="5472608" cy="2636912"/>
          </a:xfrm>
        </p:spPr>
        <p:txBody>
          <a:bodyPr/>
          <a:lstStyle/>
          <a:p>
            <a:pPr>
              <a:spcBef>
                <a:spcPts val="0"/>
              </a:spcBef>
              <a:buFont typeface="+mj-lt"/>
              <a:buAutoNum type="arabicPeriod" startAt="4"/>
            </a:pPr>
            <a:r>
              <a:rPr lang="en-US" sz="1800"/>
              <a:t>System Requirements</a:t>
            </a:r>
          </a:p>
          <a:p>
            <a:pPr marL="365760" lvl="1" indent="0">
              <a:spcBef>
                <a:spcPts val="0"/>
              </a:spcBef>
              <a:buNone/>
            </a:pPr>
            <a:r>
              <a:rPr lang="en-US" sz="1800"/>
              <a:t>Berdasarkan business requirements, stakeholder requirement yang disusun secara formal dan terstruktur</a:t>
            </a:r>
          </a:p>
          <a:p>
            <a:pPr marL="365760" lvl="1" indent="0">
              <a:spcBef>
                <a:spcPts val="0"/>
              </a:spcBef>
              <a:buNone/>
            </a:pPr>
            <a:endParaRPr lang="en-US" sz="1800"/>
          </a:p>
          <a:p>
            <a:pPr>
              <a:spcBef>
                <a:spcPts val="0"/>
              </a:spcBef>
              <a:buFont typeface="+mj-lt"/>
              <a:buAutoNum type="arabicPeriod" startAt="4"/>
            </a:pPr>
            <a:r>
              <a:rPr lang="en-US" sz="1800"/>
              <a:t>Software Requirements</a:t>
            </a:r>
          </a:p>
          <a:p>
            <a:pPr marL="365760" lvl="1" indent="0">
              <a:spcBef>
                <a:spcPts val="0"/>
              </a:spcBef>
              <a:buNone/>
            </a:pPr>
            <a:r>
              <a:rPr lang="en-US" sz="1800"/>
              <a:t>Menjelaskan mengenai kebutuhan user akan fungsionalitas software secara detail dan spesifik</a:t>
            </a:r>
          </a:p>
          <a:p>
            <a:pPr>
              <a:spcBef>
                <a:spcPts val="0"/>
              </a:spcBef>
              <a:buFont typeface="+mj-lt"/>
              <a:buAutoNum type="arabicPeriod" startAt="4"/>
            </a:pPr>
            <a:endParaRPr lang="en-US" sz="1800"/>
          </a:p>
          <a:p>
            <a:pPr>
              <a:spcBef>
                <a:spcPts val="0"/>
              </a:spcBef>
              <a:buFont typeface="+mj-lt"/>
              <a:buAutoNum type="arabicPeriod" startAt="4"/>
            </a:pPr>
            <a:endParaRPr lang="en-US" sz="1800"/>
          </a:p>
          <a:p>
            <a:pPr marL="514350" indent="-514350">
              <a:buFont typeface="+mj-lt"/>
              <a:buAutoNum type="arabicPeriod" startAt="4"/>
            </a:pPr>
            <a:endParaRPr lang="en-US"/>
          </a:p>
        </p:txBody>
      </p:sp>
      <p:sp>
        <p:nvSpPr>
          <p:cNvPr id="4" name="Title 1"/>
          <p:cNvSpPr>
            <a:spLocks noGrp="1"/>
          </p:cNvSpPr>
          <p:nvPr>
            <p:ph type="title"/>
          </p:nvPr>
        </p:nvSpPr>
        <p:spPr>
          <a:xfrm>
            <a:off x="1475656" y="476672"/>
            <a:ext cx="5184576" cy="504056"/>
          </a:xfrm>
        </p:spPr>
        <p:txBody>
          <a:bodyPr/>
          <a:lstStyle/>
          <a:p>
            <a:pPr algn="l"/>
            <a:r>
              <a:rPr lang="en-US" sz="2800" b="1">
                <a:solidFill>
                  <a:schemeClr val="bg1"/>
                </a:solidFill>
              </a:rPr>
              <a:t>Jenis Kebutuhan </a:t>
            </a:r>
            <a:r>
              <a:rPr lang="en-US" sz="2800" baseline="30000">
                <a:solidFill>
                  <a:schemeClr val="bg1"/>
                </a:solidFill>
              </a:rPr>
              <a:t>(Cont)</a:t>
            </a:r>
          </a:p>
        </p:txBody>
      </p:sp>
      <p:sp>
        <p:nvSpPr>
          <p:cNvPr id="8"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11266" name="Picture 2" descr="E:\T Informatika S-1\1 Buku Manajemen Proyek IT\Gambar MPSI\Project Management 18.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200" y="3236839"/>
            <a:ext cx="2107600" cy="21005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8476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Gambar\Finish\finish-stro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2564904"/>
            <a:ext cx="4509302" cy="323806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5249"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9050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707904" y="2924944"/>
            <a:ext cx="4834880" cy="2664296"/>
          </a:xfrm>
        </p:spPr>
        <p:txBody>
          <a:bodyPr/>
          <a:lstStyle/>
          <a:p>
            <a:pPr marL="365760" indent="-365760">
              <a:spcBef>
                <a:spcPts val="0"/>
              </a:spcBef>
              <a:buFont typeface="+mj-lt"/>
              <a:buAutoNum type="arabicPeriod"/>
            </a:pPr>
            <a:r>
              <a:rPr lang="en-US" sz="1800"/>
              <a:t>Mahasiswa mengetahui pengertian manajemen proyek dan kegiatannya</a:t>
            </a:r>
          </a:p>
          <a:p>
            <a:pPr marL="365760" indent="-365760">
              <a:spcBef>
                <a:spcPts val="0"/>
              </a:spcBef>
              <a:buFont typeface="+mj-lt"/>
              <a:buAutoNum type="arabicPeriod"/>
            </a:pPr>
            <a:endParaRPr lang="en-US" sz="1800"/>
          </a:p>
          <a:p>
            <a:pPr marL="365760" indent="-365760">
              <a:spcBef>
                <a:spcPts val="0"/>
              </a:spcBef>
              <a:buFont typeface="+mj-lt"/>
              <a:buAutoNum type="arabicPeriod"/>
            </a:pPr>
            <a:r>
              <a:rPr lang="en-US" sz="1800"/>
              <a:t>Mahasiswa mampu memahami konsep proyek dan mengenali kebutuhan akan proyek</a:t>
            </a:r>
          </a:p>
          <a:p>
            <a:pPr marL="365760" indent="-365760">
              <a:spcBef>
                <a:spcPts val="0"/>
              </a:spcBef>
              <a:buFont typeface="+mj-lt"/>
              <a:buAutoNum type="arabicPeriod"/>
            </a:pPr>
            <a:endParaRPr lang="en-US" sz="1800"/>
          </a:p>
          <a:p>
            <a:pPr marL="365760" indent="-365760">
              <a:spcBef>
                <a:spcPts val="0"/>
              </a:spcBef>
              <a:buFont typeface="+mj-lt"/>
              <a:buAutoNum type="arabicPeriod"/>
            </a:pPr>
            <a:r>
              <a:rPr lang="en-US" sz="1800"/>
              <a:t>Mahasiswa mengetahui kebutuhan proyek dan dokumentasi proyek</a:t>
            </a:r>
          </a:p>
        </p:txBody>
      </p:sp>
      <p:sp>
        <p:nvSpPr>
          <p:cNvPr id="6"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sp>
        <p:nvSpPr>
          <p:cNvPr id="8" name="Title 1"/>
          <p:cNvSpPr txBox="1">
            <a:spLocks/>
          </p:cNvSpPr>
          <p:nvPr/>
        </p:nvSpPr>
        <p:spPr bwMode="auto">
          <a:xfrm>
            <a:off x="1475656" y="476672"/>
            <a:ext cx="6264696"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r>
              <a:rPr lang="en-US" sz="2800" b="1">
                <a:solidFill>
                  <a:schemeClr val="bg1"/>
                </a:solidFill>
              </a:rPr>
              <a:t>Tujuan Pertemuan</a:t>
            </a:r>
          </a:p>
        </p:txBody>
      </p:sp>
      <p:pic>
        <p:nvPicPr>
          <p:cNvPr id="3074" name="Picture 2" descr="E:\T Informatika S-1\1 Buku Manajemen Proyek IT\Gambar MPSI\Project Management 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788" y="2444080"/>
            <a:ext cx="2381250" cy="35052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9222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4941168"/>
            <a:ext cx="8496944" cy="648072"/>
          </a:xfrm>
        </p:spPr>
        <p:txBody>
          <a:bodyPr/>
          <a:lstStyle/>
          <a:p>
            <a:pPr marL="0" lvl="1" indent="0" algn="ctr">
              <a:buNone/>
            </a:pPr>
            <a:r>
              <a:rPr lang="en-US" sz="3600" kern="1200"/>
              <a:t>Pengertian Proyek</a:t>
            </a:r>
          </a:p>
        </p:txBody>
      </p:sp>
      <p:sp>
        <p:nvSpPr>
          <p:cNvPr id="8"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9592" r="7034"/>
          <a:stretch/>
        </p:blipFill>
        <p:spPr>
          <a:xfrm>
            <a:off x="3851564" y="3068960"/>
            <a:ext cx="1440873" cy="1728192"/>
          </a:xfrm>
          <a:prstGeom prst="rect">
            <a:avLst/>
          </a:prstGeom>
        </p:spPr>
      </p:pic>
    </p:spTree>
    <p:extLst>
      <p:ext uri="{BB962C8B-B14F-4D97-AF65-F5344CB8AC3E}">
        <p14:creationId xmlns:p14="http://schemas.microsoft.com/office/powerpoint/2010/main" val="158952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2071389"/>
            <a:ext cx="8496944" cy="4237932"/>
          </a:xfrm>
        </p:spPr>
        <p:txBody>
          <a:bodyPr/>
          <a:lstStyle/>
          <a:p>
            <a:pPr marL="0" indent="0">
              <a:buNone/>
            </a:pPr>
            <a:r>
              <a:rPr lang="en-US" sz="1800" dirty="0" err="1"/>
              <a:t>Menurut</a:t>
            </a:r>
            <a:r>
              <a:rPr lang="en-US" sz="1800" dirty="0"/>
              <a:t> </a:t>
            </a:r>
            <a:r>
              <a:rPr lang="en-US" sz="1800" dirty="0" err="1"/>
              <a:t>Iman</a:t>
            </a:r>
            <a:r>
              <a:rPr lang="en-US" sz="1800" dirty="0"/>
              <a:t> </a:t>
            </a:r>
            <a:r>
              <a:rPr lang="en-US" sz="1800" dirty="0" err="1"/>
              <a:t>Soeharto</a:t>
            </a:r>
            <a:r>
              <a:rPr lang="en-US" sz="1800" dirty="0"/>
              <a:t> (</a:t>
            </a:r>
            <a:r>
              <a:rPr lang="en-US" sz="1800" dirty="0" err="1">
                <a:solidFill>
                  <a:srgbClr val="FF0000"/>
                </a:solidFill>
              </a:rPr>
              <a:t>Manajemen</a:t>
            </a:r>
            <a:r>
              <a:rPr lang="en-US" sz="1800" dirty="0">
                <a:solidFill>
                  <a:srgbClr val="FF0000"/>
                </a:solidFill>
              </a:rPr>
              <a:t> </a:t>
            </a:r>
            <a:r>
              <a:rPr lang="en-US" sz="1800" dirty="0" err="1">
                <a:solidFill>
                  <a:srgbClr val="FF0000"/>
                </a:solidFill>
              </a:rPr>
              <a:t>Proyek</a:t>
            </a:r>
            <a:r>
              <a:rPr lang="en-US" sz="1800" dirty="0"/>
              <a:t>) </a:t>
            </a:r>
            <a:r>
              <a:rPr lang="en-US" sz="1800" dirty="0" err="1"/>
              <a:t>adalah</a:t>
            </a:r>
            <a:r>
              <a:rPr lang="en-US" sz="1800" dirty="0"/>
              <a:t> :</a:t>
            </a:r>
          </a:p>
          <a:p>
            <a:pPr marL="400050" lvl="1" indent="0">
              <a:buNone/>
            </a:pPr>
            <a:endParaRPr lang="en-US" sz="1800" dirty="0"/>
          </a:p>
          <a:p>
            <a:pPr marL="400050" lvl="1" indent="0">
              <a:buNone/>
            </a:pPr>
            <a:endParaRPr lang="en-US" sz="1800" dirty="0"/>
          </a:p>
          <a:p>
            <a:pPr marL="400050" lvl="1" indent="0">
              <a:buNone/>
            </a:pPr>
            <a:endParaRPr lang="en-US" sz="1800" dirty="0"/>
          </a:p>
          <a:p>
            <a:pPr marL="400050" lvl="1" indent="0">
              <a:buNone/>
            </a:pPr>
            <a:endParaRPr lang="en-US" sz="1800" dirty="0"/>
          </a:p>
          <a:p>
            <a:pPr marL="0" lvl="1" indent="0">
              <a:spcBef>
                <a:spcPts val="0"/>
              </a:spcBef>
              <a:buNone/>
            </a:pPr>
            <a:endParaRPr lang="en-US" sz="1800" dirty="0"/>
          </a:p>
          <a:p>
            <a:pPr marL="0" lvl="1" indent="0">
              <a:spcBef>
                <a:spcPts val="0"/>
              </a:spcBef>
              <a:buNone/>
            </a:pPr>
            <a:endParaRPr lang="en-US" sz="1800" dirty="0"/>
          </a:p>
          <a:p>
            <a:pPr marL="0" lvl="1" indent="0">
              <a:spcBef>
                <a:spcPts val="0"/>
              </a:spcBef>
              <a:buNone/>
            </a:pPr>
            <a:r>
              <a:rPr lang="en-US" sz="1800" dirty="0" err="1"/>
              <a:t>Menurut</a:t>
            </a:r>
            <a:r>
              <a:rPr lang="en-US" sz="1800" dirty="0"/>
              <a:t> PMBOK (</a:t>
            </a:r>
            <a:r>
              <a:rPr lang="en-US" sz="1800" i="1" dirty="0">
                <a:solidFill>
                  <a:srgbClr val="FF0000"/>
                </a:solidFill>
              </a:rPr>
              <a:t>Project Management Body of Knowledge</a:t>
            </a:r>
            <a:r>
              <a:rPr lang="en-US" sz="1800" dirty="0"/>
              <a:t>) (2013) </a:t>
            </a:r>
            <a:r>
              <a:rPr lang="en-US" sz="1800" dirty="0" err="1"/>
              <a:t>adalah</a:t>
            </a:r>
            <a:r>
              <a:rPr lang="en-US" sz="1800" dirty="0"/>
              <a:t> :</a:t>
            </a:r>
          </a:p>
          <a:p>
            <a:pPr marL="400050" lvl="2" indent="0">
              <a:spcBef>
                <a:spcPts val="0"/>
              </a:spcBef>
              <a:buNone/>
            </a:pPr>
            <a:r>
              <a:rPr lang="en-US" sz="1800" i="1" dirty="0"/>
              <a:t>“Project managements is the application of </a:t>
            </a:r>
            <a:r>
              <a:rPr lang="en-US" sz="1800" i="1" dirty="0">
                <a:solidFill>
                  <a:srgbClr val="FF0000"/>
                </a:solidFill>
              </a:rPr>
              <a:t>knowledge, skills, tools, and techniques</a:t>
            </a:r>
            <a:r>
              <a:rPr lang="en-US" sz="1800" i="1" dirty="0"/>
              <a:t> to project activities to meet project requirements”. </a:t>
            </a:r>
          </a:p>
          <a:p>
            <a:pPr marL="0" lvl="2" indent="0">
              <a:spcBef>
                <a:spcPts val="0"/>
              </a:spcBef>
              <a:buNone/>
            </a:pPr>
            <a:endParaRPr lang="en-US" sz="1800" i="1" dirty="0"/>
          </a:p>
          <a:p>
            <a:pPr marL="0" lvl="2" indent="0">
              <a:spcBef>
                <a:spcPts val="0"/>
              </a:spcBef>
              <a:buNone/>
            </a:pPr>
            <a:r>
              <a:rPr lang="en-US" sz="1800" i="1" dirty="0" err="1"/>
              <a:t>Artinya</a:t>
            </a:r>
            <a:r>
              <a:rPr lang="en-US" sz="1800" i="1" dirty="0"/>
              <a:t> :</a:t>
            </a:r>
            <a:endParaRPr lang="en-US" sz="1800" dirty="0"/>
          </a:p>
          <a:p>
            <a:pPr marL="400050" lvl="2" indent="0">
              <a:spcBef>
                <a:spcPts val="0"/>
              </a:spcBef>
              <a:buNone/>
            </a:pPr>
            <a:r>
              <a:rPr lang="en-US" sz="1800" dirty="0" err="1"/>
              <a:t>Penerapan</a:t>
            </a:r>
            <a:r>
              <a:rPr lang="en-US" sz="1800" dirty="0"/>
              <a:t> </a:t>
            </a:r>
            <a:r>
              <a:rPr lang="en-US" sz="1800" dirty="0" err="1">
                <a:solidFill>
                  <a:srgbClr val="FF0000"/>
                </a:solidFill>
              </a:rPr>
              <a:t>pengetahuan</a:t>
            </a:r>
            <a:r>
              <a:rPr lang="en-US" sz="1800" dirty="0">
                <a:solidFill>
                  <a:srgbClr val="FF0000"/>
                </a:solidFill>
              </a:rPr>
              <a:t>, </a:t>
            </a:r>
            <a:r>
              <a:rPr lang="en-US" sz="1800" dirty="0" err="1">
                <a:solidFill>
                  <a:srgbClr val="FF0000"/>
                </a:solidFill>
              </a:rPr>
              <a:t>keahlian</a:t>
            </a:r>
            <a:r>
              <a:rPr lang="en-US" sz="1800" dirty="0">
                <a:solidFill>
                  <a:srgbClr val="FF0000"/>
                </a:solidFill>
              </a:rPr>
              <a:t>, </a:t>
            </a:r>
            <a:r>
              <a:rPr lang="en-US" sz="1800" dirty="0" err="1">
                <a:solidFill>
                  <a:srgbClr val="FF0000"/>
                </a:solidFill>
              </a:rPr>
              <a:t>alat-alat</a:t>
            </a:r>
            <a:r>
              <a:rPr lang="en-US" sz="1800" dirty="0">
                <a:solidFill>
                  <a:srgbClr val="FF0000"/>
                </a:solidFill>
              </a:rPr>
              <a:t>, </a:t>
            </a:r>
            <a:r>
              <a:rPr lang="en-US" sz="1800" dirty="0" err="1">
                <a:solidFill>
                  <a:srgbClr val="FF0000"/>
                </a:solidFill>
              </a:rPr>
              <a:t>dan</a:t>
            </a:r>
            <a:r>
              <a:rPr lang="en-US" sz="1800" dirty="0">
                <a:solidFill>
                  <a:srgbClr val="FF0000"/>
                </a:solidFill>
              </a:rPr>
              <a:t> </a:t>
            </a:r>
            <a:r>
              <a:rPr lang="en-US" sz="1800" dirty="0" err="1">
                <a:solidFill>
                  <a:srgbClr val="FF0000"/>
                </a:solidFill>
              </a:rPr>
              <a:t>teknik</a:t>
            </a:r>
            <a:r>
              <a:rPr lang="en-US" sz="1800" dirty="0"/>
              <a:t> </a:t>
            </a:r>
            <a:r>
              <a:rPr lang="en-US" sz="1800" dirty="0" err="1"/>
              <a:t>untuk</a:t>
            </a:r>
            <a:r>
              <a:rPr lang="en-US" sz="1800" dirty="0"/>
              <a:t> </a:t>
            </a:r>
            <a:r>
              <a:rPr lang="en-US" sz="1800" dirty="0" err="1"/>
              <a:t>melaksanakan</a:t>
            </a:r>
            <a:r>
              <a:rPr lang="en-US" sz="1800" dirty="0"/>
              <a:t> </a:t>
            </a:r>
            <a:r>
              <a:rPr lang="en-US" sz="1800" dirty="0" err="1"/>
              <a:t>aktivitas</a:t>
            </a:r>
            <a:r>
              <a:rPr lang="en-US" sz="1800" dirty="0"/>
              <a:t> </a:t>
            </a:r>
            <a:r>
              <a:rPr lang="en-US" sz="1800" dirty="0" err="1"/>
              <a:t>sesuai</a:t>
            </a:r>
            <a:r>
              <a:rPr lang="en-US" sz="1800" dirty="0"/>
              <a:t> </a:t>
            </a:r>
            <a:r>
              <a:rPr lang="en-US" sz="1800" dirty="0" err="1"/>
              <a:t>dengan</a:t>
            </a:r>
            <a:r>
              <a:rPr lang="en-US" sz="1800" dirty="0"/>
              <a:t> </a:t>
            </a:r>
            <a:r>
              <a:rPr lang="en-US" sz="1800" dirty="0" err="1">
                <a:solidFill>
                  <a:srgbClr val="FF0000"/>
                </a:solidFill>
              </a:rPr>
              <a:t>kebutuhan</a:t>
            </a:r>
            <a:r>
              <a:rPr lang="en-US" sz="1800" dirty="0">
                <a:solidFill>
                  <a:srgbClr val="FF0000"/>
                </a:solidFill>
              </a:rPr>
              <a:t> </a:t>
            </a:r>
            <a:r>
              <a:rPr lang="en-US" sz="1800" dirty="0" err="1">
                <a:solidFill>
                  <a:srgbClr val="FF0000"/>
                </a:solidFill>
              </a:rPr>
              <a:t>proyek</a:t>
            </a:r>
            <a:r>
              <a:rPr lang="en-US" sz="1800" dirty="0"/>
              <a:t>.</a:t>
            </a:r>
          </a:p>
          <a:p>
            <a:pPr marL="400050" lvl="1" indent="0">
              <a:buNone/>
            </a:pPr>
            <a:endParaRPr lang="en-US" sz="1800" dirty="0">
              <a:solidFill>
                <a:srgbClr val="FF0000"/>
              </a:solidFill>
            </a:endParaRPr>
          </a:p>
          <a:p>
            <a:pPr marL="400050" lvl="1" indent="0">
              <a:buNone/>
            </a:pPr>
            <a:endParaRPr lang="en-US" sz="1800" dirty="0"/>
          </a:p>
        </p:txBody>
      </p:sp>
      <p:sp>
        <p:nvSpPr>
          <p:cNvPr id="2" name="Rectangle 1"/>
          <p:cNvSpPr/>
          <p:nvPr/>
        </p:nvSpPr>
        <p:spPr>
          <a:xfrm>
            <a:off x="1456403" y="478413"/>
            <a:ext cx="2781531" cy="523220"/>
          </a:xfrm>
          <a:prstGeom prst="rect">
            <a:avLst/>
          </a:prstGeom>
        </p:spPr>
        <p:txBody>
          <a:bodyPr wrap="none">
            <a:spAutoFit/>
          </a:bodyPr>
          <a:lstStyle/>
          <a:p>
            <a:pPr lvl="0"/>
            <a:r>
              <a:rPr lang="en-US" sz="2800" b="1" dirty="0" err="1">
                <a:solidFill>
                  <a:schemeClr val="bg1"/>
                </a:solidFill>
              </a:rPr>
              <a:t>Definisi</a:t>
            </a:r>
            <a:r>
              <a:rPr lang="en-US" sz="2800" b="1" dirty="0">
                <a:solidFill>
                  <a:schemeClr val="bg1"/>
                </a:solidFill>
              </a:rPr>
              <a:t> </a:t>
            </a:r>
            <a:r>
              <a:rPr lang="en-US" sz="2800" b="1" dirty="0" err="1">
                <a:solidFill>
                  <a:schemeClr val="bg1"/>
                </a:solidFill>
              </a:rPr>
              <a:t>Proyek</a:t>
            </a:r>
            <a:endParaRPr lang="en-US" sz="2800" b="1" dirty="0">
              <a:solidFill>
                <a:schemeClr val="bg1"/>
              </a:solidFill>
            </a:endParaRPr>
          </a:p>
        </p:txBody>
      </p:sp>
      <p:grpSp>
        <p:nvGrpSpPr>
          <p:cNvPr id="25" name="Group 24"/>
          <p:cNvGrpSpPr/>
          <p:nvPr/>
        </p:nvGrpSpPr>
        <p:grpSpPr>
          <a:xfrm>
            <a:off x="333844" y="2636912"/>
            <a:ext cx="8171307" cy="840978"/>
            <a:chOff x="333844" y="2636912"/>
            <a:chExt cx="8171307" cy="840978"/>
          </a:xfrm>
        </p:grpSpPr>
        <p:grpSp>
          <p:nvGrpSpPr>
            <p:cNvPr id="9" name="Group 8"/>
            <p:cNvGrpSpPr/>
            <p:nvPr/>
          </p:nvGrpSpPr>
          <p:grpSpPr>
            <a:xfrm>
              <a:off x="333844" y="2636912"/>
              <a:ext cx="1844919" cy="840978"/>
              <a:chOff x="1488" y="1767085"/>
              <a:chExt cx="1324570" cy="529828"/>
            </a:xfrm>
          </p:grpSpPr>
          <p:sp>
            <p:nvSpPr>
              <p:cNvPr id="22" name="Chevron 21"/>
              <p:cNvSpPr/>
              <p:nvPr/>
            </p:nvSpPr>
            <p:spPr>
              <a:xfrm>
                <a:off x="1488" y="1767085"/>
                <a:ext cx="1324570" cy="529828"/>
              </a:xfrm>
              <a:prstGeom prst="chevron">
                <a:avLst/>
              </a:prstGeom>
            </p:spPr>
            <p:style>
              <a:lnRef idx="0">
                <a:schemeClr val="accent2"/>
              </a:lnRef>
              <a:fillRef idx="3">
                <a:schemeClr val="accent2"/>
              </a:fillRef>
              <a:effectRef idx="3">
                <a:schemeClr val="accent2"/>
              </a:effectRef>
              <a:fontRef idx="minor">
                <a:schemeClr val="lt1"/>
              </a:fontRef>
            </p:style>
          </p:sp>
          <p:sp>
            <p:nvSpPr>
              <p:cNvPr id="23" name="Chevron 4"/>
              <p:cNvSpPr/>
              <p:nvPr/>
            </p:nvSpPr>
            <p:spPr>
              <a:xfrm>
                <a:off x="266402"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600" kern="1200" dirty="0" err="1"/>
                  <a:t>Kegiatan</a:t>
                </a:r>
                <a:r>
                  <a:rPr lang="en-US" sz="1600" kern="1200" dirty="0"/>
                  <a:t> </a:t>
                </a:r>
                <a:r>
                  <a:rPr lang="en-US" sz="1600" kern="1200" dirty="0" err="1"/>
                  <a:t>Sementara</a:t>
                </a:r>
                <a:endParaRPr lang="en-US" sz="1600" kern="1200" dirty="0"/>
              </a:p>
            </p:txBody>
          </p:sp>
        </p:grpSp>
        <p:grpSp>
          <p:nvGrpSpPr>
            <p:cNvPr id="10" name="Group 9"/>
            <p:cNvGrpSpPr/>
            <p:nvPr/>
          </p:nvGrpSpPr>
          <p:grpSpPr>
            <a:xfrm>
              <a:off x="1907704" y="2636912"/>
              <a:ext cx="1844919" cy="840978"/>
              <a:chOff x="1193601" y="1767085"/>
              <a:chExt cx="1324570" cy="529828"/>
            </a:xfrm>
          </p:grpSpPr>
          <p:sp>
            <p:nvSpPr>
              <p:cNvPr id="20" name="Chevron 19"/>
              <p:cNvSpPr/>
              <p:nvPr/>
            </p:nvSpPr>
            <p:spPr>
              <a:xfrm>
                <a:off x="1193601" y="1767085"/>
                <a:ext cx="1324570" cy="529828"/>
              </a:xfrm>
              <a:prstGeom prst="chevron">
                <a:avLst/>
              </a:prstGeom>
              <a:solidFill>
                <a:srgbClr val="0070C0"/>
              </a:solidFill>
            </p:spPr>
            <p:style>
              <a:lnRef idx="0">
                <a:schemeClr val="accent2"/>
              </a:lnRef>
              <a:fillRef idx="3">
                <a:schemeClr val="accent2"/>
              </a:fillRef>
              <a:effectRef idx="3">
                <a:schemeClr val="accent2"/>
              </a:effectRef>
              <a:fontRef idx="minor">
                <a:schemeClr val="lt1"/>
              </a:fontRef>
            </p:style>
          </p:sp>
          <p:sp>
            <p:nvSpPr>
              <p:cNvPr id="21" name="Chevron 6"/>
              <p:cNvSpPr/>
              <p:nvPr/>
            </p:nvSpPr>
            <p:spPr>
              <a:xfrm>
                <a:off x="1458515"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600" kern="1200" dirty="0" err="1"/>
                  <a:t>Waktu</a:t>
                </a:r>
                <a:r>
                  <a:rPr lang="en-US" sz="1600" kern="1200" dirty="0"/>
                  <a:t> </a:t>
                </a:r>
                <a:r>
                  <a:rPr lang="en-US" sz="1600" kern="1200" dirty="0" err="1"/>
                  <a:t>Terbatas</a:t>
                </a:r>
                <a:endParaRPr lang="en-US" sz="1600" kern="1200" dirty="0"/>
              </a:p>
            </p:txBody>
          </p:sp>
        </p:grpSp>
        <p:grpSp>
          <p:nvGrpSpPr>
            <p:cNvPr id="11" name="Group 10"/>
            <p:cNvGrpSpPr/>
            <p:nvPr/>
          </p:nvGrpSpPr>
          <p:grpSpPr>
            <a:xfrm>
              <a:off x="3491880" y="2636912"/>
              <a:ext cx="1844919" cy="840978"/>
              <a:chOff x="2385714" y="1767085"/>
              <a:chExt cx="1324570" cy="529828"/>
            </a:xfrm>
          </p:grpSpPr>
          <p:sp>
            <p:nvSpPr>
              <p:cNvPr id="18" name="Chevron 17"/>
              <p:cNvSpPr/>
              <p:nvPr/>
            </p:nvSpPr>
            <p:spPr>
              <a:xfrm>
                <a:off x="2385714" y="1767085"/>
                <a:ext cx="1324570" cy="529828"/>
              </a:xfrm>
              <a:prstGeom prst="chevron">
                <a:avLst/>
              </a:prstGeom>
            </p:spPr>
            <p:style>
              <a:lnRef idx="0">
                <a:schemeClr val="accent1"/>
              </a:lnRef>
              <a:fillRef idx="3">
                <a:schemeClr val="accent1"/>
              </a:fillRef>
              <a:effectRef idx="3">
                <a:schemeClr val="accent1"/>
              </a:effectRef>
              <a:fontRef idx="minor">
                <a:schemeClr val="lt1"/>
              </a:fontRef>
            </p:style>
          </p:sp>
          <p:sp>
            <p:nvSpPr>
              <p:cNvPr id="19" name="Chevron 8"/>
              <p:cNvSpPr/>
              <p:nvPr/>
            </p:nvSpPr>
            <p:spPr>
              <a:xfrm>
                <a:off x="2650628"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600" kern="1200" dirty="0" err="1">
                    <a:solidFill>
                      <a:schemeClr val="tx1"/>
                    </a:solidFill>
                  </a:rPr>
                  <a:t>Sumber</a:t>
                </a:r>
                <a:r>
                  <a:rPr lang="en-US" sz="1600" kern="1200" dirty="0">
                    <a:solidFill>
                      <a:schemeClr val="tx1"/>
                    </a:solidFill>
                  </a:rPr>
                  <a:t> </a:t>
                </a:r>
                <a:r>
                  <a:rPr lang="en-US" sz="1600" kern="1200" dirty="0" err="1">
                    <a:solidFill>
                      <a:schemeClr val="tx1"/>
                    </a:solidFill>
                  </a:rPr>
                  <a:t>daya</a:t>
                </a:r>
                <a:r>
                  <a:rPr lang="en-US" sz="1600" kern="1200" dirty="0">
                    <a:solidFill>
                      <a:schemeClr val="tx1"/>
                    </a:solidFill>
                  </a:rPr>
                  <a:t> </a:t>
                </a:r>
                <a:r>
                  <a:rPr lang="en-US" sz="1600" kern="1200" dirty="0" err="1">
                    <a:solidFill>
                      <a:schemeClr val="tx1"/>
                    </a:solidFill>
                  </a:rPr>
                  <a:t>tertentu</a:t>
                </a:r>
                <a:endParaRPr lang="en-US" sz="1600" kern="1200" dirty="0">
                  <a:solidFill>
                    <a:schemeClr val="tx1"/>
                  </a:solidFill>
                </a:endParaRPr>
              </a:p>
            </p:txBody>
          </p:sp>
        </p:grpSp>
        <p:grpSp>
          <p:nvGrpSpPr>
            <p:cNvPr id="12" name="Group 11"/>
            <p:cNvGrpSpPr/>
            <p:nvPr/>
          </p:nvGrpSpPr>
          <p:grpSpPr>
            <a:xfrm>
              <a:off x="5076056" y="2636912"/>
              <a:ext cx="1844919" cy="840978"/>
              <a:chOff x="3577828" y="1767085"/>
              <a:chExt cx="1324570" cy="529828"/>
            </a:xfrm>
          </p:grpSpPr>
          <p:sp>
            <p:nvSpPr>
              <p:cNvPr id="16" name="Chevron 15"/>
              <p:cNvSpPr/>
              <p:nvPr/>
            </p:nvSpPr>
            <p:spPr>
              <a:xfrm>
                <a:off x="3577828" y="1767085"/>
                <a:ext cx="1324570" cy="529828"/>
              </a:xfrm>
              <a:prstGeom prst="chevron">
                <a:avLst/>
              </a:prstGeom>
            </p:spPr>
            <p:style>
              <a:lnRef idx="0">
                <a:schemeClr val="accent1"/>
              </a:lnRef>
              <a:fillRef idx="3">
                <a:schemeClr val="accent1"/>
              </a:fillRef>
              <a:effectRef idx="3">
                <a:schemeClr val="accent1"/>
              </a:effectRef>
              <a:fontRef idx="minor">
                <a:schemeClr val="lt1"/>
              </a:fontRef>
            </p:style>
          </p:sp>
          <p:sp>
            <p:nvSpPr>
              <p:cNvPr id="17" name="Chevron 10"/>
              <p:cNvSpPr/>
              <p:nvPr/>
            </p:nvSpPr>
            <p:spPr>
              <a:xfrm>
                <a:off x="3842742"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88950">
                  <a:lnSpc>
                    <a:spcPct val="90000"/>
                  </a:lnSpc>
                  <a:spcBef>
                    <a:spcPct val="0"/>
                  </a:spcBef>
                  <a:spcAft>
                    <a:spcPts val="0"/>
                  </a:spcAft>
                </a:pPr>
                <a:r>
                  <a:rPr lang="en-US" sz="1600" dirty="0" err="1">
                    <a:solidFill>
                      <a:schemeClr val="tx1"/>
                    </a:solidFill>
                  </a:rPr>
                  <a:t>Hasilnya</a:t>
                </a:r>
                <a:endParaRPr lang="en-US" sz="1600" dirty="0">
                  <a:solidFill>
                    <a:schemeClr val="tx1"/>
                  </a:solidFill>
                </a:endParaRPr>
              </a:p>
              <a:p>
                <a:pPr lvl="0" algn="ctr" defTabSz="488950">
                  <a:lnSpc>
                    <a:spcPct val="90000"/>
                  </a:lnSpc>
                  <a:spcBef>
                    <a:spcPct val="0"/>
                  </a:spcBef>
                  <a:spcAft>
                    <a:spcPts val="0"/>
                  </a:spcAft>
                </a:pPr>
                <a:r>
                  <a:rPr lang="en-US" sz="1600" kern="1200" dirty="0" err="1">
                    <a:solidFill>
                      <a:schemeClr val="tx1"/>
                    </a:solidFill>
                  </a:rPr>
                  <a:t>Produk</a:t>
                </a:r>
                <a:r>
                  <a:rPr lang="en-US" sz="1600" kern="1200" dirty="0">
                    <a:solidFill>
                      <a:schemeClr val="tx1"/>
                    </a:solidFill>
                  </a:rPr>
                  <a:t> / Deliverable </a:t>
                </a:r>
              </a:p>
            </p:txBody>
          </p:sp>
        </p:grpSp>
        <p:grpSp>
          <p:nvGrpSpPr>
            <p:cNvPr id="13" name="Group 12"/>
            <p:cNvGrpSpPr/>
            <p:nvPr/>
          </p:nvGrpSpPr>
          <p:grpSpPr>
            <a:xfrm>
              <a:off x="6660232" y="2636912"/>
              <a:ext cx="1844919" cy="840978"/>
              <a:chOff x="4769941" y="1767085"/>
              <a:chExt cx="1324570" cy="529828"/>
            </a:xfrm>
          </p:grpSpPr>
          <p:sp>
            <p:nvSpPr>
              <p:cNvPr id="14" name="Chevron 13"/>
              <p:cNvSpPr/>
              <p:nvPr/>
            </p:nvSpPr>
            <p:spPr>
              <a:xfrm>
                <a:off x="4769941" y="1767085"/>
                <a:ext cx="1324570" cy="529828"/>
              </a:xfrm>
              <a:prstGeom prst="chevron">
                <a:avLst/>
              </a:prstGeom>
            </p:spPr>
            <p:style>
              <a:lnRef idx="0">
                <a:schemeClr val="accent1"/>
              </a:lnRef>
              <a:fillRef idx="3">
                <a:schemeClr val="accent1"/>
              </a:fillRef>
              <a:effectRef idx="3">
                <a:schemeClr val="accent1"/>
              </a:effectRef>
              <a:fontRef idx="minor">
                <a:schemeClr val="lt1"/>
              </a:fontRef>
            </p:style>
          </p:sp>
          <p:sp>
            <p:nvSpPr>
              <p:cNvPr id="15" name="Chevron 12"/>
              <p:cNvSpPr/>
              <p:nvPr/>
            </p:nvSpPr>
            <p:spPr>
              <a:xfrm>
                <a:off x="5034855" y="1767085"/>
                <a:ext cx="794742" cy="5298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600" kern="1200" dirty="0" err="1">
                    <a:solidFill>
                      <a:schemeClr val="tx1"/>
                    </a:solidFill>
                  </a:rPr>
                  <a:t>Kriteria</a:t>
                </a:r>
                <a:r>
                  <a:rPr lang="en-US" sz="1600" kern="1200" dirty="0">
                    <a:solidFill>
                      <a:schemeClr val="tx1"/>
                    </a:solidFill>
                  </a:rPr>
                  <a:t> </a:t>
                </a:r>
                <a:r>
                  <a:rPr lang="en-US" sz="1600" kern="1200" dirty="0" err="1">
                    <a:solidFill>
                      <a:schemeClr val="tx1"/>
                    </a:solidFill>
                  </a:rPr>
                  <a:t>mutunya</a:t>
                </a:r>
                <a:r>
                  <a:rPr lang="en-US" sz="1600" kern="1200" dirty="0">
                    <a:solidFill>
                      <a:schemeClr val="tx1"/>
                    </a:solidFill>
                  </a:rPr>
                  <a:t> </a:t>
                </a:r>
                <a:r>
                  <a:rPr lang="en-US" sz="1600" kern="1200" dirty="0" err="1">
                    <a:solidFill>
                      <a:schemeClr val="tx1"/>
                    </a:solidFill>
                  </a:rPr>
                  <a:t>jelas</a:t>
                </a:r>
                <a:endParaRPr lang="en-US" sz="1600" kern="1200" dirty="0">
                  <a:solidFill>
                    <a:schemeClr val="tx1"/>
                  </a:solidFill>
                </a:endParaRPr>
              </a:p>
            </p:txBody>
          </p:sp>
        </p:grpSp>
      </p:grpSp>
      <p:sp>
        <p:nvSpPr>
          <p:cNvPr id="24"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0602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403648" y="476672"/>
            <a:ext cx="4896544"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lvl="0" algn="l"/>
            <a:r>
              <a:rPr lang="en-US" sz="2800" b="1">
                <a:solidFill>
                  <a:schemeClr val="bg1"/>
                </a:solidFill>
              </a:rPr>
              <a:t>Definisi Proyek </a:t>
            </a:r>
            <a:r>
              <a:rPr lang="en-US" sz="2400" baseline="30000">
                <a:solidFill>
                  <a:schemeClr val="bg1"/>
                </a:solidFill>
              </a:rPr>
              <a:t>(Cont)</a:t>
            </a:r>
          </a:p>
        </p:txBody>
      </p:sp>
      <p:sp>
        <p:nvSpPr>
          <p:cNvPr id="25"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sp>
        <p:nvSpPr>
          <p:cNvPr id="2" name="Rectangle 1"/>
          <p:cNvSpPr/>
          <p:nvPr/>
        </p:nvSpPr>
        <p:spPr>
          <a:xfrm>
            <a:off x="736088" y="3070061"/>
            <a:ext cx="4572000" cy="2056204"/>
          </a:xfrm>
          <a:prstGeom prst="rect">
            <a:avLst/>
          </a:prstGeom>
        </p:spPr>
        <p:txBody>
          <a:bodyPr>
            <a:spAutoFit/>
          </a:bodyPr>
          <a:lstStyle/>
          <a:p>
            <a:pPr marL="285750" indent="-285750">
              <a:lnSpc>
                <a:spcPct val="120000"/>
              </a:lnSpc>
              <a:buFont typeface="Arial" pitchFamily="34" charset="0"/>
              <a:buChar char="•"/>
            </a:pPr>
            <a:r>
              <a:rPr lang="en-US"/>
              <a:t>Diawali pada waktu atau hari tertentu</a:t>
            </a:r>
          </a:p>
          <a:p>
            <a:pPr marL="285750" indent="-285750">
              <a:lnSpc>
                <a:spcPct val="120000"/>
              </a:lnSpc>
              <a:buFont typeface="Arial" pitchFamily="34" charset="0"/>
              <a:buChar char="•"/>
            </a:pPr>
            <a:r>
              <a:rPr lang="en-US"/>
              <a:t>Ditetapkan tujuan dan lingkup kerjanya</a:t>
            </a:r>
          </a:p>
          <a:p>
            <a:pPr marL="285750" indent="-285750">
              <a:lnSpc>
                <a:spcPct val="120000"/>
              </a:lnSpc>
              <a:buFont typeface="Arial" pitchFamily="34" charset="0"/>
              <a:buChar char="•"/>
            </a:pPr>
            <a:r>
              <a:rPr lang="en-US"/>
              <a:t>Ditetapkan hasil atau produk dan kriteria</a:t>
            </a:r>
          </a:p>
          <a:p>
            <a:pPr marL="285750" indent="-285750">
              <a:lnSpc>
                <a:spcPct val="120000"/>
              </a:lnSpc>
              <a:buFont typeface="Arial" pitchFamily="34" charset="0"/>
              <a:buChar char="•"/>
            </a:pPr>
            <a:r>
              <a:rPr lang="en-US"/>
              <a:t>Performansinya</a:t>
            </a:r>
          </a:p>
          <a:p>
            <a:pPr marL="285750" indent="-285750">
              <a:lnSpc>
                <a:spcPct val="120000"/>
              </a:lnSpc>
              <a:buFont typeface="Arial" pitchFamily="34" charset="0"/>
              <a:buChar char="•"/>
            </a:pPr>
            <a:r>
              <a:rPr lang="en-US"/>
              <a:t>Ditetapkan kriteria penyelesaian proyek</a:t>
            </a:r>
          </a:p>
          <a:p>
            <a:pPr marL="285750" indent="-285750">
              <a:lnSpc>
                <a:spcPct val="120000"/>
              </a:lnSpc>
              <a:buFont typeface="Arial" pitchFamily="34" charset="0"/>
              <a:buChar char="•"/>
            </a:pPr>
            <a:r>
              <a:rPr lang="en-US"/>
              <a:t>Ditetapkan titik akhirnya</a:t>
            </a:r>
          </a:p>
        </p:txBody>
      </p:sp>
      <p:sp>
        <p:nvSpPr>
          <p:cNvPr id="3" name="Rectangle 2"/>
          <p:cNvSpPr/>
          <p:nvPr/>
        </p:nvSpPr>
        <p:spPr>
          <a:xfrm>
            <a:off x="736088" y="2276872"/>
            <a:ext cx="7796352" cy="646331"/>
          </a:xfrm>
          <a:prstGeom prst="rect">
            <a:avLst/>
          </a:prstGeom>
        </p:spPr>
        <p:txBody>
          <a:bodyPr wrap="square">
            <a:spAutoFit/>
          </a:bodyPr>
          <a:lstStyle/>
          <a:p>
            <a:r>
              <a:rPr lang="en-US"/>
              <a:t>Proyek adalah suatu </a:t>
            </a:r>
            <a:r>
              <a:rPr lang="en-US">
                <a:solidFill>
                  <a:srgbClr val="FF0000"/>
                </a:solidFill>
              </a:rPr>
              <a:t>usaha formal</a:t>
            </a:r>
            <a:r>
              <a:rPr lang="en-US"/>
              <a:t> yang diterapkan dalam suatu </a:t>
            </a:r>
            <a:r>
              <a:rPr lang="en-US">
                <a:solidFill>
                  <a:srgbClr val="FF0000"/>
                </a:solidFill>
              </a:rPr>
              <a:t>waktu tertentu</a:t>
            </a:r>
            <a:r>
              <a:rPr lang="en-US"/>
              <a:t> dengan karakteristik :</a:t>
            </a:r>
          </a:p>
        </p:txBody>
      </p:sp>
      <p:pic>
        <p:nvPicPr>
          <p:cNvPr id="5122" name="Picture 2" descr="E:\T Informatika S-1\1 Buku Manajemen Proyek IT\Gambar MPSI\Apa Itu Projec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8088" y="3227526"/>
            <a:ext cx="3445832" cy="19296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2410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403648" y="476672"/>
            <a:ext cx="4896544"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lvl="0" algn="l"/>
            <a:r>
              <a:rPr lang="en-US" sz="2800" b="1">
                <a:solidFill>
                  <a:schemeClr val="bg1"/>
                </a:solidFill>
              </a:rPr>
              <a:t>Definisi Proyek </a:t>
            </a:r>
            <a:r>
              <a:rPr lang="en-US" sz="2400" baseline="30000">
                <a:solidFill>
                  <a:schemeClr val="bg1"/>
                </a:solidFill>
              </a:rPr>
              <a:t>(Cont)</a:t>
            </a:r>
          </a:p>
        </p:txBody>
      </p:sp>
      <p:sp>
        <p:nvSpPr>
          <p:cNvPr id="25"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sp>
        <p:nvSpPr>
          <p:cNvPr id="2" name="Rectangle 1"/>
          <p:cNvSpPr/>
          <p:nvPr/>
        </p:nvSpPr>
        <p:spPr>
          <a:xfrm>
            <a:off x="515487" y="2856204"/>
            <a:ext cx="4283968" cy="3416320"/>
          </a:xfrm>
          <a:prstGeom prst="rect">
            <a:avLst/>
          </a:prstGeom>
        </p:spPr>
        <p:txBody>
          <a:bodyPr wrap="square">
            <a:spAutoFit/>
          </a:bodyPr>
          <a:lstStyle/>
          <a:p>
            <a:pPr marL="285750" indent="-285750">
              <a:buFont typeface="Arial" pitchFamily="34" charset="0"/>
              <a:buChar char="•"/>
            </a:pPr>
            <a:r>
              <a:rPr lang="en-US">
                <a:solidFill>
                  <a:srgbClr val="FF0000"/>
                </a:solidFill>
              </a:rPr>
              <a:t>Biaya </a:t>
            </a:r>
            <a:r>
              <a:rPr lang="en-US" i="1">
                <a:solidFill>
                  <a:srgbClr val="FF0000"/>
                </a:solidFill>
              </a:rPr>
              <a:t>(budget)</a:t>
            </a:r>
            <a:r>
              <a:rPr lang="en-US" i="1"/>
              <a:t>, </a:t>
            </a:r>
            <a:r>
              <a:rPr lang="en-US"/>
              <a:t>anggaran yang telah ditentukan dan disepakati oleh pelaksana proyek dan pemilik proyek </a:t>
            </a:r>
            <a:r>
              <a:rPr lang="en-US" i="1"/>
              <a:t>(client / sponsor).</a:t>
            </a:r>
            <a:br>
              <a:rPr lang="en-US"/>
            </a:br>
            <a:endParaRPr lang="en-US"/>
          </a:p>
          <a:p>
            <a:pPr marL="285750" indent="-285750">
              <a:buFont typeface="Arial" pitchFamily="34" charset="0"/>
              <a:buChar char="•"/>
            </a:pPr>
            <a:r>
              <a:rPr lang="en-US">
                <a:solidFill>
                  <a:srgbClr val="FF0000"/>
                </a:solidFill>
              </a:rPr>
              <a:t>Mutu </a:t>
            </a:r>
            <a:r>
              <a:rPr lang="en-US" i="1">
                <a:solidFill>
                  <a:srgbClr val="FF0000"/>
                </a:solidFill>
              </a:rPr>
              <a:t>(quality)</a:t>
            </a:r>
            <a:r>
              <a:rPr lang="en-US" i="1"/>
              <a:t>, </a:t>
            </a:r>
            <a:r>
              <a:rPr lang="en-US"/>
              <a:t>spesifikasi dari produk atau layanan yang dihasilkan sesuai dengan keinginan </a:t>
            </a:r>
            <a:r>
              <a:rPr lang="en-US" i="1"/>
              <a:t>client</a:t>
            </a:r>
            <a:r>
              <a:rPr lang="en-US"/>
              <a:t>.</a:t>
            </a:r>
            <a:br>
              <a:rPr lang="en-US"/>
            </a:br>
            <a:endParaRPr lang="en-US"/>
          </a:p>
          <a:p>
            <a:pPr marL="285750" indent="-285750">
              <a:buFont typeface="Arial" pitchFamily="34" charset="0"/>
              <a:buChar char="•"/>
            </a:pPr>
            <a:r>
              <a:rPr lang="en-US">
                <a:solidFill>
                  <a:srgbClr val="FF0000"/>
                </a:solidFill>
              </a:rPr>
              <a:t>Waktu </a:t>
            </a:r>
            <a:r>
              <a:rPr lang="en-US" i="1">
                <a:solidFill>
                  <a:srgbClr val="FF0000"/>
                </a:solidFill>
              </a:rPr>
              <a:t>(time)</a:t>
            </a:r>
            <a:r>
              <a:rPr lang="en-US" i="1"/>
              <a:t>, </a:t>
            </a:r>
            <a:r>
              <a:rPr lang="en-US"/>
              <a:t>memenuhi jadwal yang telah ditentukan dan disepakati sebelumnya.</a:t>
            </a:r>
          </a:p>
        </p:txBody>
      </p:sp>
      <p:sp>
        <p:nvSpPr>
          <p:cNvPr id="3" name="Rectangle 2"/>
          <p:cNvSpPr/>
          <p:nvPr/>
        </p:nvSpPr>
        <p:spPr>
          <a:xfrm>
            <a:off x="448814" y="2204864"/>
            <a:ext cx="8227641" cy="369332"/>
          </a:xfrm>
          <a:prstGeom prst="rect">
            <a:avLst/>
          </a:prstGeom>
        </p:spPr>
        <p:txBody>
          <a:bodyPr wrap="square">
            <a:spAutoFit/>
          </a:bodyPr>
          <a:lstStyle/>
          <a:p>
            <a:r>
              <a:rPr lang="en-US"/>
              <a:t>Parameter keberhasilan proyek, adalah sebagai berikut :</a:t>
            </a:r>
          </a:p>
        </p:txBody>
      </p:sp>
      <p:pic>
        <p:nvPicPr>
          <p:cNvPr id="7170" name="Picture 2" descr="E:\T Informatika S-1\1 Buku Manajemen Proyek IT\Gambar MPSI\Lingkup Proyek Ne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3420652"/>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276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619672" y="476672"/>
            <a:ext cx="6264696" cy="562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l"/>
            <a:endParaRPr lang="en-US" sz="3600" b="1">
              <a:solidFill>
                <a:schemeClr val="bg1"/>
              </a:solidFill>
            </a:endParaRPr>
          </a:p>
        </p:txBody>
      </p:sp>
      <p:sp>
        <p:nvSpPr>
          <p:cNvPr id="2" name="Rectangle 1"/>
          <p:cNvSpPr/>
          <p:nvPr/>
        </p:nvSpPr>
        <p:spPr>
          <a:xfrm>
            <a:off x="1475655" y="476672"/>
            <a:ext cx="5760641" cy="646331"/>
          </a:xfrm>
          <a:prstGeom prst="rect">
            <a:avLst/>
          </a:prstGeom>
        </p:spPr>
        <p:txBody>
          <a:bodyPr wrap="square">
            <a:spAutoFit/>
          </a:bodyPr>
          <a:lstStyle/>
          <a:p>
            <a:pPr lvl="0"/>
            <a:r>
              <a:rPr lang="en-US" sz="2800" b="1">
                <a:solidFill>
                  <a:schemeClr val="bg1"/>
                </a:solidFill>
              </a:rPr>
              <a:t>Definisi</a:t>
            </a:r>
            <a:r>
              <a:rPr lang="en-US" sz="3600" b="1">
                <a:solidFill>
                  <a:schemeClr val="bg1"/>
                </a:solidFill>
              </a:rPr>
              <a:t> Manajemen </a:t>
            </a:r>
            <a:r>
              <a:rPr lang="en-US" sz="2800" b="1">
                <a:solidFill>
                  <a:schemeClr val="bg1"/>
                </a:solidFill>
              </a:rPr>
              <a:t>Proyek</a:t>
            </a:r>
            <a:endParaRPr lang="en-US" sz="2400">
              <a:solidFill>
                <a:schemeClr val="bg1"/>
              </a:solidFill>
            </a:endParaRPr>
          </a:p>
        </p:txBody>
      </p:sp>
      <p:sp>
        <p:nvSpPr>
          <p:cNvPr id="3" name="Rectangle 2"/>
          <p:cNvSpPr/>
          <p:nvPr/>
        </p:nvSpPr>
        <p:spPr>
          <a:xfrm>
            <a:off x="719816" y="2204864"/>
            <a:ext cx="7776376" cy="1200329"/>
          </a:xfrm>
          <a:prstGeom prst="rect">
            <a:avLst/>
          </a:prstGeom>
        </p:spPr>
        <p:txBody>
          <a:bodyPr wrap="square">
            <a:spAutoFit/>
          </a:bodyPr>
          <a:lstStyle/>
          <a:p>
            <a:pPr>
              <a:buNone/>
            </a:pPr>
            <a:r>
              <a:rPr lang="en-US" i="1"/>
              <a:t>Project Management </a:t>
            </a:r>
            <a:r>
              <a:rPr lang="en-US"/>
              <a:t>: </a:t>
            </a:r>
          </a:p>
          <a:p>
            <a:pPr>
              <a:buNone/>
            </a:pPr>
            <a:r>
              <a:rPr lang="en-US"/>
              <a:t>Aplikasi </a:t>
            </a:r>
            <a:r>
              <a:rPr lang="en-US" i="1">
                <a:solidFill>
                  <a:srgbClr val="FF0000"/>
                </a:solidFill>
              </a:rPr>
              <a:t>pengetahuan</a:t>
            </a:r>
            <a:r>
              <a:rPr lang="en-US">
                <a:solidFill>
                  <a:srgbClr val="FF0000"/>
                </a:solidFill>
              </a:rPr>
              <a:t>, </a:t>
            </a:r>
            <a:r>
              <a:rPr lang="en-US" i="1">
                <a:solidFill>
                  <a:srgbClr val="FF0000"/>
                </a:solidFill>
              </a:rPr>
              <a:t>keahlian, alat </a:t>
            </a:r>
            <a:r>
              <a:rPr lang="en-US">
                <a:solidFill>
                  <a:srgbClr val="FF0000"/>
                </a:solidFill>
              </a:rPr>
              <a:t>bantu dan </a:t>
            </a:r>
            <a:r>
              <a:rPr lang="en-US" i="1">
                <a:solidFill>
                  <a:srgbClr val="FF0000"/>
                </a:solidFill>
              </a:rPr>
              <a:t>teknik untuk mengelola aktivitas proyek</a:t>
            </a:r>
            <a:r>
              <a:rPr lang="en-US" i="1"/>
              <a:t> dalam </a:t>
            </a:r>
            <a:r>
              <a:rPr lang="en-US"/>
              <a:t>menghadapi </a:t>
            </a:r>
            <a:r>
              <a:rPr lang="en-US">
                <a:solidFill>
                  <a:srgbClr val="FF0000"/>
                </a:solidFill>
              </a:rPr>
              <a:t>kebutuhan dasar </a:t>
            </a:r>
            <a:r>
              <a:rPr lang="en-US" i="1">
                <a:solidFill>
                  <a:srgbClr val="FF0000"/>
                </a:solidFill>
              </a:rPr>
              <a:t>stakeholders - client </a:t>
            </a:r>
            <a:r>
              <a:rPr lang="en-US" i="1"/>
              <a:t>dan </a:t>
            </a:r>
            <a:r>
              <a:rPr lang="en-US"/>
              <a:t>memprediksi berbagai hal yang berkaitan dengan proyek.</a:t>
            </a:r>
          </a:p>
        </p:txBody>
      </p:sp>
      <p:sp>
        <p:nvSpPr>
          <p:cNvPr id="9" name="Rectangle 8"/>
          <p:cNvSpPr/>
          <p:nvPr/>
        </p:nvSpPr>
        <p:spPr>
          <a:xfrm>
            <a:off x="4355976" y="4810468"/>
            <a:ext cx="4212468" cy="1200329"/>
          </a:xfrm>
          <a:prstGeom prst="rect">
            <a:avLst/>
          </a:prstGeom>
        </p:spPr>
        <p:txBody>
          <a:bodyPr wrap="square">
            <a:spAutoFit/>
          </a:bodyPr>
          <a:lstStyle/>
          <a:p>
            <a:pPr>
              <a:buNone/>
            </a:pPr>
            <a:r>
              <a:rPr lang="en-US" i="1"/>
              <a:t>Project Manager </a:t>
            </a:r>
            <a:r>
              <a:rPr lang="en-US"/>
              <a:t>: </a:t>
            </a:r>
          </a:p>
          <a:p>
            <a:pPr>
              <a:buNone/>
            </a:pPr>
            <a:r>
              <a:rPr lang="en-US"/>
              <a:t>Individu yang </a:t>
            </a:r>
            <a:r>
              <a:rPr lang="en-US" i="1">
                <a:solidFill>
                  <a:srgbClr val="FF0000"/>
                </a:solidFill>
              </a:rPr>
              <a:t>menjaga jalannya</a:t>
            </a:r>
            <a:r>
              <a:rPr lang="en-US" i="1"/>
              <a:t> </a:t>
            </a:r>
            <a:r>
              <a:rPr lang="en-US"/>
              <a:t>manajemen proyek dan semua sumber dayanya (</a:t>
            </a:r>
            <a:r>
              <a:rPr lang="en-US" i="1">
                <a:solidFill>
                  <a:srgbClr val="FF0000"/>
                </a:solidFill>
              </a:rPr>
              <a:t>biaya</a:t>
            </a:r>
            <a:r>
              <a:rPr lang="en-US">
                <a:solidFill>
                  <a:srgbClr val="FF0000"/>
                </a:solidFill>
              </a:rPr>
              <a:t>, </a:t>
            </a:r>
            <a:r>
              <a:rPr lang="en-US" i="1">
                <a:solidFill>
                  <a:srgbClr val="FF0000"/>
                </a:solidFill>
              </a:rPr>
              <a:t>staff</a:t>
            </a:r>
            <a:r>
              <a:rPr lang="en-US">
                <a:solidFill>
                  <a:srgbClr val="FF0000"/>
                </a:solidFill>
              </a:rPr>
              <a:t>, </a:t>
            </a:r>
            <a:r>
              <a:rPr lang="en-US" i="1">
                <a:solidFill>
                  <a:srgbClr val="FF0000"/>
                </a:solidFill>
              </a:rPr>
              <a:t>waktu</a:t>
            </a:r>
            <a:r>
              <a:rPr lang="en-US">
                <a:solidFill>
                  <a:srgbClr val="FF0000"/>
                </a:solidFill>
              </a:rPr>
              <a:t>, </a:t>
            </a:r>
            <a:r>
              <a:rPr lang="en-US" i="1">
                <a:solidFill>
                  <a:srgbClr val="FF0000"/>
                </a:solidFill>
              </a:rPr>
              <a:t>kualitas</a:t>
            </a:r>
            <a:r>
              <a:rPr lang="en-US"/>
              <a:t>)</a:t>
            </a:r>
          </a:p>
        </p:txBody>
      </p:sp>
      <p:sp>
        <p:nvSpPr>
          <p:cNvPr id="11" name="Rectangle 110"/>
          <p:cNvSpPr txBox="1">
            <a:spLocks noChangeArrowheads="1"/>
          </p:cNvSpPr>
          <p:nvPr/>
        </p:nvSpPr>
        <p:spPr bwMode="auto">
          <a:xfrm>
            <a:off x="899592" y="6577897"/>
            <a:ext cx="8205498" cy="260648"/>
          </a:xfrm>
          <a:prstGeom prst="rect">
            <a:avLst/>
          </a:prstGeom>
          <a:noFill/>
          <a:ln>
            <a:noFill/>
          </a:ln>
          <a:effectLst/>
        </p:spPr>
        <p:txBody>
          <a:bodyPr vert="horz" wrap="square" lIns="0" tIns="45720" rIns="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r>
              <a:rPr lang="es-UY" sz="1400" b="1">
                <a:solidFill>
                  <a:schemeClr val="bg1"/>
                </a:solidFill>
              </a:rPr>
              <a:t>Hanya dipergunakan untuk kepentingan pengajaran di lingkungan Telkom University</a:t>
            </a:r>
            <a:endParaRPr lang="es-ES" sz="1400" b="1">
              <a:solidFill>
                <a:schemeClr val="bg1"/>
              </a:solidFill>
            </a:endParaRPr>
          </a:p>
        </p:txBody>
      </p:sp>
      <p:pic>
        <p:nvPicPr>
          <p:cNvPr id="8194" name="Picture 2" descr="E:\T Informatika S-1\1 Buku Manajemen Proyek IT\Gambar MPSI\Project Management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816" y="3700805"/>
            <a:ext cx="3333750" cy="22193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178271"/>
            <a:ext cx="8223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8371017"/>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17670</TotalTime>
  <Words>2167</Words>
  <Application>Microsoft Office PowerPoint</Application>
  <PresentationFormat>On-screen Show (4:3)</PresentationFormat>
  <Paragraphs>336</Paragraphs>
  <Slides>31</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Wingdings</vt:lpstr>
      <vt:lpstr>Diseño predeterminado</vt:lpstr>
      <vt:lpstr>PowerPoint Presentation</vt:lpstr>
      <vt:lpstr>PowerPoint Presentation</vt:lpstr>
      <vt:lpstr>Sub Pokok Bahasan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Jenis Kebutuhan (Cont)</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HERU NUGROHO</cp:lastModifiedBy>
  <cp:revision>837</cp:revision>
  <dcterms:created xsi:type="dcterms:W3CDTF">2010-05-23T14:28:12Z</dcterms:created>
  <dcterms:modified xsi:type="dcterms:W3CDTF">2017-03-06T01:28:46Z</dcterms:modified>
</cp:coreProperties>
</file>