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15"/>
  </p:notesMasterIdLst>
  <p:sldIdLst>
    <p:sldId id="256" r:id="rId2"/>
    <p:sldId id="257" r:id="rId3"/>
    <p:sldId id="278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77" r:id="rId13"/>
    <p:sldId id="279" r:id="rId14"/>
  </p:sldIdLst>
  <p:sldSz cx="12192000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249" autoAdjust="0"/>
  </p:normalViewPr>
  <p:slideViewPr>
    <p:cSldViewPr snapToGrid="0">
      <p:cViewPr varScale="1">
        <p:scale>
          <a:sx n="67" d="100"/>
          <a:sy n="67" d="100"/>
        </p:scale>
        <p:origin x="6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24A7F-39D6-47FE-8415-701628A70B82}" type="datetimeFigureOut">
              <a:rPr lang="id-ID" smtClean="0"/>
              <a:t>16/08/2017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15975" y="1143000"/>
            <a:ext cx="5226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5B110-FB2B-4A29-828A-E3E79B532E9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0069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20445" y="1825012"/>
            <a:ext cx="6468534" cy="1859637"/>
          </a:xfrm>
        </p:spPr>
        <p:txBody>
          <a:bodyPr anchor="b"/>
          <a:lstStyle>
            <a:lvl1pPr algn="r">
              <a:defRPr sz="6299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2355" y="3781307"/>
            <a:ext cx="5621867" cy="1041937"/>
          </a:xfrm>
        </p:spPr>
        <p:txBody>
          <a:bodyPr/>
          <a:lstStyle>
            <a:lvl1pPr marL="0" indent="0" algn="r">
              <a:buNone/>
              <a:defRPr sz="2520">
                <a:solidFill>
                  <a:schemeClr val="bg1"/>
                </a:solidFill>
              </a:defRPr>
            </a:lvl1pPr>
            <a:lvl2pPr marL="479956" indent="0" algn="ctr">
              <a:buNone/>
              <a:defRPr sz="2100"/>
            </a:lvl2pPr>
            <a:lvl3pPr marL="959911" indent="0" algn="ctr">
              <a:buNone/>
              <a:defRPr sz="1890"/>
            </a:lvl3pPr>
            <a:lvl4pPr marL="1439867" indent="0" algn="ctr">
              <a:buNone/>
              <a:defRPr sz="1680"/>
            </a:lvl4pPr>
            <a:lvl5pPr marL="1919822" indent="0" algn="ctr">
              <a:buNone/>
              <a:defRPr sz="1680"/>
            </a:lvl5pPr>
            <a:lvl6pPr marL="2399778" indent="0" algn="ctr">
              <a:buNone/>
              <a:defRPr sz="1680"/>
            </a:lvl6pPr>
            <a:lvl7pPr marL="2879733" indent="0" algn="ctr">
              <a:buNone/>
              <a:defRPr sz="1680"/>
            </a:lvl7pPr>
            <a:lvl8pPr marL="3359688" indent="0" algn="ctr">
              <a:buNone/>
              <a:defRPr sz="1680"/>
            </a:lvl8pPr>
            <a:lvl9pPr marL="3839642" indent="0" algn="ctr">
              <a:buNone/>
              <a:defRPr sz="1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646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41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83297"/>
            <a:ext cx="2628900" cy="610108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83297"/>
            <a:ext cx="7734300" cy="610108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044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84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22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94831"/>
            <a:ext cx="10515600" cy="2994714"/>
          </a:xfrm>
        </p:spPr>
        <p:txBody>
          <a:bodyPr anchor="b"/>
          <a:lstStyle>
            <a:lvl1pPr>
              <a:defRPr sz="62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817876"/>
            <a:ext cx="10515600" cy="15748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1pPr>
            <a:lvl2pPr marL="47995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59911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39867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19822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39977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79733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5968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39642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728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16484"/>
            <a:ext cx="5181600" cy="45678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16484"/>
            <a:ext cx="5181600" cy="45678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8/16/2017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605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83299"/>
            <a:ext cx="10515600" cy="13915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1" y="1764832"/>
            <a:ext cx="5157787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56" indent="0">
              <a:buNone/>
              <a:defRPr sz="2100" b="1"/>
            </a:lvl2pPr>
            <a:lvl3pPr marL="959911" indent="0">
              <a:buNone/>
              <a:defRPr sz="1890" b="1"/>
            </a:lvl3pPr>
            <a:lvl4pPr marL="1439867" indent="0">
              <a:buNone/>
              <a:defRPr sz="1680" b="1"/>
            </a:lvl4pPr>
            <a:lvl5pPr marL="1919822" indent="0">
              <a:buNone/>
              <a:defRPr sz="1680" b="1"/>
            </a:lvl5pPr>
            <a:lvl6pPr marL="2399778" indent="0">
              <a:buNone/>
              <a:defRPr sz="1680" b="1"/>
            </a:lvl6pPr>
            <a:lvl7pPr marL="2879733" indent="0">
              <a:buNone/>
              <a:defRPr sz="1680" b="1"/>
            </a:lvl7pPr>
            <a:lvl8pPr marL="3359688" indent="0">
              <a:buNone/>
              <a:defRPr sz="1680" b="1"/>
            </a:lvl8pPr>
            <a:lvl9pPr marL="3839642" indent="0">
              <a:buNone/>
              <a:defRPr sz="1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1" y="2629749"/>
            <a:ext cx="5157787" cy="386796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64832"/>
            <a:ext cx="5183188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56" indent="0">
              <a:buNone/>
              <a:defRPr sz="2100" b="1"/>
            </a:lvl2pPr>
            <a:lvl3pPr marL="959911" indent="0">
              <a:buNone/>
              <a:defRPr sz="1890" b="1"/>
            </a:lvl3pPr>
            <a:lvl4pPr marL="1439867" indent="0">
              <a:buNone/>
              <a:defRPr sz="1680" b="1"/>
            </a:lvl4pPr>
            <a:lvl5pPr marL="1919822" indent="0">
              <a:buNone/>
              <a:defRPr sz="1680" b="1"/>
            </a:lvl5pPr>
            <a:lvl6pPr marL="2399778" indent="0">
              <a:buNone/>
              <a:defRPr sz="1680" b="1"/>
            </a:lvl6pPr>
            <a:lvl7pPr marL="2879733" indent="0">
              <a:buNone/>
              <a:defRPr sz="1680" b="1"/>
            </a:lvl7pPr>
            <a:lvl8pPr marL="3359688" indent="0">
              <a:buNone/>
              <a:defRPr sz="1680" b="1"/>
            </a:lvl8pPr>
            <a:lvl9pPr marL="3839642" indent="0">
              <a:buNone/>
              <a:defRPr sz="1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629749"/>
            <a:ext cx="5183188" cy="386796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70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57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115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1" y="479954"/>
            <a:ext cx="3932237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036570"/>
            <a:ext cx="6172200" cy="5116178"/>
          </a:xfrm>
        </p:spPr>
        <p:txBody>
          <a:bodyPr/>
          <a:lstStyle>
            <a:lvl1pPr>
              <a:defRPr sz="3359"/>
            </a:lvl1pPr>
            <a:lvl2pPr>
              <a:defRPr sz="2939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1" y="2159795"/>
            <a:ext cx="3932237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56" indent="0">
              <a:buNone/>
              <a:defRPr sz="1470"/>
            </a:lvl2pPr>
            <a:lvl3pPr marL="959911" indent="0">
              <a:buNone/>
              <a:defRPr sz="1260"/>
            </a:lvl3pPr>
            <a:lvl4pPr marL="1439867" indent="0">
              <a:buNone/>
              <a:defRPr sz="1050"/>
            </a:lvl4pPr>
            <a:lvl5pPr marL="1919822" indent="0">
              <a:buNone/>
              <a:defRPr sz="1050"/>
            </a:lvl5pPr>
            <a:lvl6pPr marL="2399778" indent="0">
              <a:buNone/>
              <a:defRPr sz="1050"/>
            </a:lvl6pPr>
            <a:lvl7pPr marL="2879733" indent="0">
              <a:buNone/>
              <a:defRPr sz="1050"/>
            </a:lvl7pPr>
            <a:lvl8pPr marL="3359688" indent="0">
              <a:buNone/>
              <a:defRPr sz="1050"/>
            </a:lvl8pPr>
            <a:lvl9pPr marL="3839642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85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1" y="479954"/>
            <a:ext cx="3932237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036570"/>
            <a:ext cx="6172200" cy="5116178"/>
          </a:xfrm>
        </p:spPr>
        <p:txBody>
          <a:bodyPr anchor="t"/>
          <a:lstStyle>
            <a:lvl1pPr marL="0" indent="0">
              <a:buNone/>
              <a:defRPr sz="3359"/>
            </a:lvl1pPr>
            <a:lvl2pPr marL="479956" indent="0">
              <a:buNone/>
              <a:defRPr sz="2939"/>
            </a:lvl2pPr>
            <a:lvl3pPr marL="959911" indent="0">
              <a:buNone/>
              <a:defRPr sz="2520"/>
            </a:lvl3pPr>
            <a:lvl4pPr marL="1439867" indent="0">
              <a:buNone/>
              <a:defRPr sz="2100"/>
            </a:lvl4pPr>
            <a:lvl5pPr marL="1919822" indent="0">
              <a:buNone/>
              <a:defRPr sz="2100"/>
            </a:lvl5pPr>
            <a:lvl6pPr marL="2399778" indent="0">
              <a:buNone/>
              <a:defRPr sz="2100"/>
            </a:lvl6pPr>
            <a:lvl7pPr marL="2879733" indent="0">
              <a:buNone/>
              <a:defRPr sz="2100"/>
            </a:lvl7pPr>
            <a:lvl8pPr marL="3359688" indent="0">
              <a:buNone/>
              <a:defRPr sz="2100"/>
            </a:lvl8pPr>
            <a:lvl9pPr marL="3839642" indent="0">
              <a:buNone/>
              <a:defRPr sz="21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1" y="2159795"/>
            <a:ext cx="3932237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56" indent="0">
              <a:buNone/>
              <a:defRPr sz="1470"/>
            </a:lvl2pPr>
            <a:lvl3pPr marL="959911" indent="0">
              <a:buNone/>
              <a:defRPr sz="1260"/>
            </a:lvl3pPr>
            <a:lvl4pPr marL="1439867" indent="0">
              <a:buNone/>
              <a:defRPr sz="1050"/>
            </a:lvl4pPr>
            <a:lvl5pPr marL="1919822" indent="0">
              <a:buNone/>
              <a:defRPr sz="1050"/>
            </a:lvl5pPr>
            <a:lvl6pPr marL="2399778" indent="0">
              <a:buNone/>
              <a:defRPr sz="1050"/>
            </a:lvl6pPr>
            <a:lvl7pPr marL="2879733" indent="0">
              <a:buNone/>
              <a:defRPr sz="1050"/>
            </a:lvl7pPr>
            <a:lvl8pPr marL="3359688" indent="0">
              <a:buNone/>
              <a:defRPr sz="1050"/>
            </a:lvl8pPr>
            <a:lvl9pPr marL="3839642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085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57778" y="201462"/>
            <a:ext cx="9584266" cy="8769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111" y="1185073"/>
            <a:ext cx="11446933" cy="52993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111" y="6672697"/>
            <a:ext cx="274320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8378" y="6672697"/>
            <a:ext cx="411480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73248" y="6672697"/>
            <a:ext cx="801511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443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txStyles>
    <p:titleStyle>
      <a:lvl1pPr algn="l" defTabSz="959911" rtl="0" eaLnBrk="1" latinLnBrk="0" hangingPunct="1">
        <a:lnSpc>
          <a:spcPct val="90000"/>
        </a:lnSpc>
        <a:spcBef>
          <a:spcPct val="0"/>
        </a:spcBef>
        <a:buNone/>
        <a:defRPr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78" indent="-239978" algn="l" defTabSz="959911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39" kern="1200">
          <a:solidFill>
            <a:schemeClr val="tx1"/>
          </a:solidFill>
          <a:latin typeface="+mn-lt"/>
          <a:ea typeface="+mn-ea"/>
          <a:cs typeface="+mn-cs"/>
        </a:defRPr>
      </a:lvl1pPr>
      <a:lvl2pPr marL="719933" indent="-239978" algn="l" defTabSz="959911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199889" indent="-239978" algn="l" defTabSz="959911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79844" indent="-239978" algn="l" defTabSz="959911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59800" indent="-239978" algn="l" defTabSz="959911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39755" indent="-239978" algn="l" defTabSz="959911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19710" indent="-239978" algn="l" defTabSz="959911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599666" indent="-239978" algn="l" defTabSz="959911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79620" indent="-239978" algn="l" defTabSz="959911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79956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59911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39867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19822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399778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79733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59688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39642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29022" y="2071688"/>
            <a:ext cx="7558086" cy="1612961"/>
          </a:xfrm>
        </p:spPr>
        <p:txBody>
          <a:bodyPr>
            <a:normAutofit/>
          </a:bodyPr>
          <a:lstStyle/>
          <a:p>
            <a:pPr algn="ctr"/>
            <a:r>
              <a:rPr lang="id-ID" sz="40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METODE PENELITIAN</a:t>
            </a:r>
            <a:endParaRPr lang="id-ID" sz="32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Konsep Dasar Penelitian</a:t>
            </a:r>
            <a:endParaRPr lang="id-ID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876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Proses </a:t>
            </a:r>
            <a:r>
              <a:rPr lang="nb-NO" b="1" dirty="0" smtClean="0"/>
              <a:t>Penelitian</a:t>
            </a:r>
            <a:r>
              <a:rPr lang="id-ID" b="1" dirty="0" smtClean="0"/>
              <a:t> </a:t>
            </a:r>
            <a:r>
              <a:rPr lang="id-ID" sz="2400" b="1" dirty="0" smtClean="0"/>
              <a:t>(3)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id-ID" sz="3200" b="1" dirty="0"/>
              <a:t>Pengumpulan Data (Gather Data)</a:t>
            </a:r>
            <a:endParaRPr lang="id-ID" sz="3200" b="1" dirty="0" smtClean="0"/>
          </a:p>
          <a:p>
            <a:pPr marL="479955" lvl="1" indent="0">
              <a:buNone/>
            </a:pPr>
            <a:r>
              <a:rPr lang="id-ID" sz="3200" dirty="0"/>
              <a:t>Data ada bermacam-macam, data yang didapatkan dalam penelitian tidak hanya </a:t>
            </a:r>
            <a:r>
              <a:rPr lang="id-ID" sz="3200" dirty="0" smtClean="0"/>
              <a:t>berupa angka-angka </a:t>
            </a:r>
            <a:r>
              <a:rPr lang="id-ID" sz="3200" dirty="0"/>
              <a:t>saja. Secara umum terdapat dua macam data yaitu data kualitatif dan </a:t>
            </a:r>
            <a:r>
              <a:rPr lang="id-ID" sz="3200" dirty="0" smtClean="0"/>
              <a:t>data kuantitatif</a:t>
            </a:r>
            <a:r>
              <a:rPr lang="id-ID" sz="3200" dirty="0"/>
              <a:t>. 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id-ID" sz="3200" b="1" dirty="0"/>
              <a:t>Analisa Data (</a:t>
            </a:r>
            <a:r>
              <a:rPr lang="id-ID" sz="3200" b="1" i="1" dirty="0"/>
              <a:t>Analyze Data</a:t>
            </a:r>
            <a:r>
              <a:rPr lang="id-ID" sz="3200" b="1" dirty="0"/>
              <a:t>)</a:t>
            </a:r>
          </a:p>
          <a:p>
            <a:pPr marL="457200" indent="0">
              <a:buNone/>
            </a:pPr>
            <a:r>
              <a:rPr lang="id-ID" sz="3200" dirty="0" smtClean="0"/>
              <a:t>Meliputi tahapan :</a:t>
            </a:r>
          </a:p>
          <a:p>
            <a:pPr marL="971550" indent="-514350">
              <a:buAutoNum type="arabicParenR"/>
            </a:pPr>
            <a:r>
              <a:rPr lang="id-ID" sz="3200" dirty="0" smtClean="0"/>
              <a:t>editing </a:t>
            </a:r>
            <a:r>
              <a:rPr lang="id-ID" sz="3200" dirty="0"/>
              <a:t>data, </a:t>
            </a:r>
            <a:endParaRPr lang="id-ID" sz="3200" dirty="0" smtClean="0"/>
          </a:p>
          <a:p>
            <a:pPr marL="971550" indent="-514350">
              <a:buAutoNum type="arabicParenR"/>
            </a:pPr>
            <a:r>
              <a:rPr lang="id-ID" sz="3200" dirty="0" smtClean="0"/>
              <a:t>pengembangan </a:t>
            </a:r>
            <a:r>
              <a:rPr lang="id-ID" sz="3200" dirty="0"/>
              <a:t>variable, </a:t>
            </a:r>
          </a:p>
          <a:p>
            <a:pPr marL="971550" indent="-514350">
              <a:buAutoNum type="arabicParenR"/>
            </a:pPr>
            <a:r>
              <a:rPr lang="id-ID" sz="3200" dirty="0" smtClean="0"/>
              <a:t>pengkodean </a:t>
            </a:r>
            <a:r>
              <a:rPr lang="id-ID" sz="3200" dirty="0"/>
              <a:t>data, </a:t>
            </a:r>
            <a:endParaRPr lang="id-ID" sz="3200" dirty="0" smtClean="0"/>
          </a:p>
          <a:p>
            <a:pPr marL="971550" indent="-514350">
              <a:buAutoNum type="arabicParenR"/>
            </a:pPr>
            <a:r>
              <a:rPr lang="id-ID" sz="3200" dirty="0" smtClean="0"/>
              <a:t>cek </a:t>
            </a:r>
            <a:r>
              <a:rPr lang="id-ID" sz="3200" dirty="0"/>
              <a:t>kesalahan, </a:t>
            </a:r>
            <a:endParaRPr lang="id-ID" sz="3200" dirty="0" smtClean="0"/>
          </a:p>
          <a:p>
            <a:pPr marL="971550" indent="-514350">
              <a:buAutoNum type="arabicParenR"/>
            </a:pPr>
            <a:r>
              <a:rPr lang="id-ID" sz="3200" dirty="0" smtClean="0"/>
              <a:t>membuat </a:t>
            </a:r>
            <a:r>
              <a:rPr lang="id-ID" sz="3200" dirty="0"/>
              <a:t>struktur data, </a:t>
            </a:r>
            <a:endParaRPr lang="id-ID" sz="3200" dirty="0" smtClean="0"/>
          </a:p>
          <a:p>
            <a:pPr marL="971550" indent="-514350">
              <a:buAutoNum type="arabicParenR"/>
            </a:pPr>
            <a:r>
              <a:rPr lang="id-ID" sz="3200" dirty="0" smtClean="0"/>
              <a:t>cek preanalisa komputer</a:t>
            </a:r>
            <a:r>
              <a:rPr lang="id-ID" sz="3200" dirty="0"/>
              <a:t>, </a:t>
            </a:r>
            <a:endParaRPr lang="id-ID" sz="3200" dirty="0" smtClean="0"/>
          </a:p>
          <a:p>
            <a:pPr marL="971550" indent="-514350">
              <a:buAutoNum type="arabicParenR"/>
            </a:pPr>
            <a:r>
              <a:rPr lang="id-ID" sz="3200" dirty="0" smtClean="0"/>
              <a:t>tabulasi</a:t>
            </a:r>
            <a:r>
              <a:rPr lang="id-ID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2801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Proses </a:t>
            </a:r>
            <a:r>
              <a:rPr lang="nb-NO" b="1" dirty="0" smtClean="0"/>
              <a:t>Penelitian</a:t>
            </a:r>
            <a:r>
              <a:rPr lang="id-ID" b="1" dirty="0" smtClean="0"/>
              <a:t> </a:t>
            </a:r>
            <a:r>
              <a:rPr lang="id-ID" sz="2400" b="1" dirty="0" smtClean="0"/>
              <a:t>(4)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id-ID" sz="2800" b="1" dirty="0"/>
              <a:t>Hasil Penelitian (</a:t>
            </a:r>
            <a:r>
              <a:rPr lang="id-ID" sz="2800" b="1" i="1" dirty="0"/>
              <a:t>Report Results</a:t>
            </a:r>
            <a:r>
              <a:rPr lang="id-ID" sz="2800" b="1" dirty="0"/>
              <a:t>)</a:t>
            </a:r>
            <a:endParaRPr lang="id-ID" sz="3200" b="1" dirty="0" smtClean="0"/>
          </a:p>
          <a:p>
            <a:pPr marL="479955" lvl="1" indent="0">
              <a:buNone/>
            </a:pPr>
            <a:r>
              <a:rPr lang="id-ID" sz="3200" dirty="0"/>
              <a:t>Dalam menulis laporan penelitian atau laporan akhir harus berani mengemukakan</a:t>
            </a:r>
          </a:p>
          <a:p>
            <a:pPr marL="479955" lvl="1" indent="0">
              <a:buNone/>
            </a:pPr>
            <a:r>
              <a:rPr lang="id-ID" sz="3200" dirty="0"/>
              <a:t>apa yang diperoleh dalam penelitian tersebut, yaitu harus mampu menginterpretasikannya secara </a:t>
            </a:r>
            <a:r>
              <a:rPr lang="id-ID" sz="3200" dirty="0" smtClean="0"/>
              <a:t>objektif, serta </a:t>
            </a:r>
            <a:r>
              <a:rPr lang="id-ID" sz="3200" dirty="0"/>
              <a:t>didukung oleh </a:t>
            </a:r>
            <a:r>
              <a:rPr lang="fi-FI" sz="3200" dirty="0"/>
              <a:t>berbagai literatur serta </a:t>
            </a:r>
            <a:r>
              <a:rPr lang="id-ID" sz="3200" dirty="0"/>
              <a:t>sistematika penulisan </a:t>
            </a:r>
            <a:r>
              <a:rPr lang="id-ID" sz="3200" dirty="0" smtClean="0"/>
              <a:t>yang baik dna benar.</a:t>
            </a:r>
            <a:endParaRPr lang="id-ID" sz="3200" dirty="0"/>
          </a:p>
          <a:p>
            <a:pPr marL="514350" indent="-514350">
              <a:buFont typeface="+mj-lt"/>
              <a:buAutoNum type="arabicPeriod" startAt="7"/>
            </a:pPr>
            <a:r>
              <a:rPr lang="id-ID" sz="2800" b="1" dirty="0"/>
              <a:t>Kesimpulan</a:t>
            </a:r>
            <a:endParaRPr lang="id-ID" sz="3200" b="1" dirty="0"/>
          </a:p>
          <a:p>
            <a:pPr marL="457200" indent="0">
              <a:buNone/>
            </a:pPr>
            <a:r>
              <a:rPr lang="id-ID" sz="3200" dirty="0"/>
              <a:t>Penarikan kesimpulan dilakukan setelah semua laporan hasil penelitian dilakukan</a:t>
            </a:r>
            <a:r>
              <a:rPr lang="id-ID" sz="3200" dirty="0" smtClean="0"/>
              <a:t>. Setiap </a:t>
            </a:r>
            <a:r>
              <a:rPr lang="id-ID" sz="3200" dirty="0"/>
              <a:t>kesimpulan yang dibuat oleh peneliti didasarkan pada data-data yang </a:t>
            </a:r>
            <a:r>
              <a:rPr lang="id-ID" sz="3200" dirty="0" smtClean="0"/>
              <a:t>telah dikumpulkan</a:t>
            </a:r>
            <a:r>
              <a:rPr lang="id-ID" sz="3200" dirty="0"/>
              <a:t>. Kesimpulan yang diambil harus berupa jawaban dari permasalahan.</a:t>
            </a:r>
          </a:p>
        </p:txBody>
      </p:sp>
    </p:spTree>
    <p:extLst>
      <p:ext uri="{BB962C8B-B14F-4D97-AF65-F5344CB8AC3E}">
        <p14:creationId xmlns:p14="http://schemas.microsoft.com/office/powerpoint/2010/main" val="161713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Tugas Ke-2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Bersifat individu</a:t>
            </a:r>
          </a:p>
          <a:p>
            <a:r>
              <a:rPr lang="id-ID" dirty="0"/>
              <a:t>Uraian Tugas : Setiap mahasiswa diwajibkan membuat dan menyerahkan dokumen yang menjelaskan gagasan atau topik yang akan menjadi dasar </a:t>
            </a:r>
            <a:r>
              <a:rPr lang="id-ID" dirty="0" smtClean="0"/>
              <a:t>pembuatan </a:t>
            </a:r>
            <a:r>
              <a:rPr lang="id-ID" dirty="0"/>
              <a:t>aplikasi pada proyek </a:t>
            </a:r>
            <a:r>
              <a:rPr lang="id-ID" dirty="0" smtClean="0"/>
              <a:t>akhir</a:t>
            </a:r>
          </a:p>
          <a:p>
            <a:r>
              <a:rPr lang="id-ID" dirty="0" smtClean="0"/>
              <a:t>Batasan :</a:t>
            </a:r>
          </a:p>
          <a:p>
            <a:pPr lvl="1"/>
            <a:r>
              <a:rPr lang="id-ID" dirty="0" smtClean="0"/>
              <a:t>Mahasiswa </a:t>
            </a:r>
            <a:r>
              <a:rPr lang="id-ID" dirty="0"/>
              <a:t>dapat membuat lebih dari 1 </a:t>
            </a:r>
            <a:r>
              <a:rPr lang="id-ID" dirty="0" smtClean="0"/>
              <a:t>gagasan</a:t>
            </a:r>
          </a:p>
          <a:p>
            <a:pPr lvl="1"/>
            <a:r>
              <a:rPr lang="id-ID" dirty="0" smtClean="0"/>
              <a:t>Topik </a:t>
            </a:r>
            <a:r>
              <a:rPr lang="id-ID" dirty="0"/>
              <a:t>disesuaikan dengan tema PA yang </a:t>
            </a:r>
            <a:r>
              <a:rPr lang="id-ID" dirty="0" smtClean="0"/>
              <a:t>ditetapkan </a:t>
            </a:r>
            <a:r>
              <a:rPr lang="id-ID" dirty="0"/>
              <a:t>oleh Prodi </a:t>
            </a:r>
            <a:r>
              <a:rPr lang="id-ID" dirty="0" smtClean="0"/>
              <a:t>(</a:t>
            </a:r>
            <a:r>
              <a:rPr lang="id-ID" dirty="0"/>
              <a:t>Smart School, e-gov, </a:t>
            </a:r>
            <a:r>
              <a:rPr lang="id-ID" dirty="0" smtClean="0"/>
              <a:t>hosfitality) atau usulan </a:t>
            </a:r>
            <a:r>
              <a:rPr lang="id-ID" dirty="0"/>
              <a:t>dari dosen. </a:t>
            </a:r>
            <a:endParaRPr lang="id-ID" dirty="0" smtClean="0"/>
          </a:p>
          <a:p>
            <a:pPr lvl="1"/>
            <a:r>
              <a:rPr lang="id-ID" dirty="0" smtClean="0"/>
              <a:t>Buat studi komparasi </a:t>
            </a:r>
            <a:r>
              <a:rPr lang="id-ID" dirty="0"/>
              <a:t>dengan aplikasi </a:t>
            </a:r>
            <a:r>
              <a:rPr lang="id-ID" dirty="0" smtClean="0"/>
              <a:t>sejanis (apabila aplikasi sejenis telah ada)</a:t>
            </a:r>
          </a:p>
          <a:p>
            <a:r>
              <a:rPr lang="id-ID" dirty="0" smtClean="0"/>
              <a:t>Luaran :</a:t>
            </a:r>
            <a:r>
              <a:rPr lang="id-ID" dirty="0"/>
              <a:t> </a:t>
            </a:r>
            <a:r>
              <a:rPr lang="id-ID" dirty="0" smtClean="0"/>
              <a:t>berupa </a:t>
            </a:r>
            <a:r>
              <a:rPr lang="id-ID" dirty="0"/>
              <a:t>makalah deskripsi gagasan/tema proyek akhir mahasiswa </a:t>
            </a:r>
          </a:p>
          <a:p>
            <a:r>
              <a:rPr lang="id-ID" dirty="0" smtClean="0"/>
              <a:t>Dikumpulkan pada </a:t>
            </a:r>
            <a:r>
              <a:rPr lang="id-ID" smtClean="0"/>
              <a:t>pertemuan berikutnya.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2116338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Referensi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8650" indent="-628650" defTabSz="628650">
              <a:buNone/>
            </a:pPr>
            <a:r>
              <a:rPr lang="id-ID" dirty="0" smtClean="0"/>
              <a:t>[1]</a:t>
            </a:r>
            <a:r>
              <a:rPr lang="id-ID" dirty="0"/>
              <a:t>	</a:t>
            </a:r>
            <a:r>
              <a:rPr lang="id-ID" dirty="0" smtClean="0"/>
              <a:t>Zainal </a:t>
            </a:r>
            <a:r>
              <a:rPr lang="id-ID" dirty="0"/>
              <a:t>A. Hasibuan (2007). Metodologi Penelitian Pada Bidang Ilmu Komputer dan Teknologi Informasi. Fakultas Ilmu Komputer Universitas Indonesia</a:t>
            </a:r>
            <a:r>
              <a:rPr lang="id-ID" dirty="0" smtClean="0"/>
              <a:t>.</a:t>
            </a:r>
            <a:r>
              <a:rPr lang="id-ID" dirty="0"/>
              <a:t>	</a:t>
            </a:r>
          </a:p>
          <a:p>
            <a:pPr marL="628650" indent="-628650" defTabSz="628650">
              <a:buNone/>
            </a:pPr>
            <a:r>
              <a:rPr lang="id-ID" dirty="0" smtClean="0"/>
              <a:t>[2]	Suryana </a:t>
            </a:r>
            <a:r>
              <a:rPr lang="id-ID" dirty="0"/>
              <a:t>(2010), METODOLOGI PENELITIAN : Model Prakatis Penelitian Kuantitatif dan Kualitatif, UNIVERSITAS PENDIDIKAN INDONESIA</a:t>
            </a:r>
            <a:r>
              <a:rPr lang="id-ID" dirty="0" smtClean="0"/>
              <a:t>.</a:t>
            </a:r>
            <a:r>
              <a:rPr lang="id-ID" dirty="0"/>
              <a:t>	</a:t>
            </a:r>
          </a:p>
          <a:p>
            <a:pPr marL="628650" indent="-628650" defTabSz="628650">
              <a:buNone/>
            </a:pPr>
            <a:r>
              <a:rPr lang="id-ID" dirty="0" smtClean="0"/>
              <a:t>[3]	Daud </a:t>
            </a:r>
            <a:r>
              <a:rPr lang="id-ID" dirty="0"/>
              <a:t>Malamassam (2009), MODUL PEMBELAJARAN Mata Kuliah : METODOLOGI PENELITIAN, </a:t>
            </a:r>
            <a:r>
              <a:rPr lang="id-ID"/>
              <a:t>Universitas </a:t>
            </a:r>
            <a:r>
              <a:rPr lang="id-ID" smtClean="0"/>
              <a:t>Hasanuddin</a:t>
            </a:r>
          </a:p>
          <a:p>
            <a:pPr marL="628650" indent="-628650" defTabSz="628650">
              <a:buNone/>
            </a:pPr>
            <a:r>
              <a:rPr lang="id-ID" dirty="0"/>
              <a:t>							</a:t>
            </a:r>
          </a:p>
          <a:p>
            <a:pPr marL="628650" indent="-628650" defTabSz="628650">
              <a:buNone/>
            </a:pPr>
            <a:endParaRPr lang="id-ID" dirty="0" smtClean="0"/>
          </a:p>
          <a:p>
            <a:pPr marL="628650" indent="-628650" defTabSz="62865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64437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Evaluasi Tugas Ke-1 </a:t>
            </a:r>
            <a:r>
              <a:rPr lang="id-ID" sz="2400" b="1" dirty="0" smtClean="0"/>
              <a:t>(Durasi 2x50 menit) 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111" y="1185072"/>
            <a:ext cx="11446933" cy="5615777"/>
          </a:xfrm>
        </p:spPr>
        <p:txBody>
          <a:bodyPr>
            <a:normAutofit/>
          </a:bodyPr>
          <a:lstStyle/>
          <a:p>
            <a:r>
              <a:rPr lang="id-ID" dirty="0" smtClean="0"/>
              <a:t>Persilakan sejumlah mahasiswa untuk menjelaskan hasil analisis perbedaan antara 3 dokumen proyek akhir dan 1 artikel jurnal yang telah dibuatnya</a:t>
            </a:r>
          </a:p>
          <a:p>
            <a:r>
              <a:rPr lang="id-ID" dirty="0" smtClean="0"/>
              <a:t>Persilakan sejumlah mahasiswa untuk menjelaskan permasalahan dan solusi yang menjadi topik pembahasan pada masing-masing buku proyek yang dijadikan</a:t>
            </a:r>
          </a:p>
          <a:p>
            <a:r>
              <a:rPr lang="id-ID" dirty="0" smtClean="0"/>
              <a:t>Inventarisir data mahasiswa dan topik PA-nya. Apabila maasiswa masih ragu/belum yakin dengan topiknya agar dibahas/diberi araan lebih jauh sehingga mahaswa mendapat pencerahan dan yakin dengan topik pilihannya.</a:t>
            </a:r>
          </a:p>
          <a:p>
            <a:r>
              <a:rPr lang="id-ID" dirty="0" smtClean="0"/>
              <a:t>Dosen boleh mengusulkan judul/topik PA kepada mahasiswa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03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Definisi Penelitian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id-ID" dirty="0" err="1"/>
              <a:t>Penelitian</a:t>
            </a:r>
            <a:r>
              <a:rPr lang="en-US" altLang="id-ID" dirty="0"/>
              <a:t> </a:t>
            </a:r>
            <a:r>
              <a:rPr lang="en-US" altLang="id-ID" dirty="0" err="1"/>
              <a:t>adalah</a:t>
            </a:r>
            <a:r>
              <a:rPr lang="en-US" altLang="id-ID" dirty="0"/>
              <a:t> </a:t>
            </a:r>
            <a:r>
              <a:rPr lang="en-US" altLang="id-ID" dirty="0" err="1"/>
              <a:t>upaya</a:t>
            </a:r>
            <a:r>
              <a:rPr lang="en-US" altLang="id-ID" dirty="0"/>
              <a:t> </a:t>
            </a:r>
            <a:r>
              <a:rPr lang="en-US" altLang="id-ID" b="1" dirty="0" err="1">
                <a:solidFill>
                  <a:srgbClr val="FF0000"/>
                </a:solidFill>
              </a:rPr>
              <a:t>mencari</a:t>
            </a:r>
            <a:r>
              <a:rPr lang="en-US" altLang="id-ID" b="1" dirty="0">
                <a:solidFill>
                  <a:srgbClr val="FF0000"/>
                </a:solidFill>
              </a:rPr>
              <a:t> </a:t>
            </a:r>
            <a:r>
              <a:rPr lang="en-US" altLang="id-ID" dirty="0" err="1"/>
              <a:t>kebenaran</a:t>
            </a:r>
            <a:r>
              <a:rPr lang="en-US" altLang="id-ID" dirty="0"/>
              <a:t> </a:t>
            </a:r>
            <a:r>
              <a:rPr lang="en-US" altLang="id-ID" dirty="0" err="1"/>
              <a:t>akan</a:t>
            </a:r>
            <a:r>
              <a:rPr lang="en-US" altLang="id-ID" dirty="0"/>
              <a:t> </a:t>
            </a:r>
            <a:r>
              <a:rPr lang="en-US" altLang="id-ID" dirty="0" err="1"/>
              <a:t>sesuatu</a:t>
            </a:r>
            <a:r>
              <a:rPr lang="en-US" altLang="id-ID" dirty="0"/>
              <a:t>. </a:t>
            </a:r>
            <a:r>
              <a:rPr lang="en-US" altLang="id-ID" dirty="0" err="1"/>
              <a:t>Upaya</a:t>
            </a:r>
            <a:r>
              <a:rPr lang="en-US" altLang="id-ID" dirty="0"/>
              <a:t> </a:t>
            </a:r>
            <a:r>
              <a:rPr lang="en-US" altLang="id-ID" dirty="0" err="1"/>
              <a:t>dalam</a:t>
            </a:r>
            <a:r>
              <a:rPr lang="en-US" altLang="id-ID" dirty="0"/>
              <a:t> </a:t>
            </a:r>
            <a:r>
              <a:rPr lang="en-US" altLang="id-ID" dirty="0" err="1"/>
              <a:t>penelitian</a:t>
            </a:r>
            <a:r>
              <a:rPr lang="en-US" altLang="id-ID" dirty="0"/>
              <a:t> </a:t>
            </a:r>
            <a:r>
              <a:rPr lang="en-US" altLang="id-ID" dirty="0" err="1"/>
              <a:t>berupa</a:t>
            </a:r>
            <a:r>
              <a:rPr lang="en-US" altLang="id-ID" dirty="0"/>
              <a:t> </a:t>
            </a:r>
            <a:r>
              <a:rPr lang="en-US" altLang="id-ID" dirty="0" err="1"/>
              <a:t>kegiatan</a:t>
            </a:r>
            <a:r>
              <a:rPr lang="en-US" altLang="id-ID" dirty="0"/>
              <a:t> </a:t>
            </a:r>
            <a:r>
              <a:rPr lang="en-US" altLang="id-ID" dirty="0" err="1"/>
              <a:t>meneliti</a:t>
            </a:r>
            <a:r>
              <a:rPr lang="en-US" altLang="id-ID" dirty="0"/>
              <a:t> </a:t>
            </a:r>
            <a:endParaRPr lang="id-ID" altLang="id-ID" dirty="0"/>
          </a:p>
          <a:p>
            <a:r>
              <a:rPr lang="en-US" altLang="id-ID" dirty="0" err="1"/>
              <a:t>Pengertian</a:t>
            </a:r>
            <a:r>
              <a:rPr lang="en-US" altLang="id-ID" dirty="0"/>
              <a:t> </a:t>
            </a:r>
            <a:r>
              <a:rPr lang="en-US" altLang="id-ID" b="1" dirty="0" err="1">
                <a:solidFill>
                  <a:srgbClr val="FF0000"/>
                </a:solidFill>
              </a:rPr>
              <a:t>mencari</a:t>
            </a:r>
            <a:r>
              <a:rPr lang="en-US" altLang="id-ID" dirty="0">
                <a:solidFill>
                  <a:srgbClr val="FF0000"/>
                </a:solidFill>
              </a:rPr>
              <a:t> </a:t>
            </a:r>
            <a:r>
              <a:rPr lang="id-ID" altLang="id-ID" dirty="0" smtClean="0"/>
              <a:t>yaitu </a:t>
            </a:r>
            <a:r>
              <a:rPr lang="en-US" altLang="id-ID" dirty="0" err="1" smtClean="0"/>
              <a:t>mencari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jawaban</a:t>
            </a:r>
            <a:r>
              <a:rPr lang="id-ID" altLang="id-ID" dirty="0" smtClean="0"/>
              <a:t> </a:t>
            </a:r>
            <a:r>
              <a:rPr lang="id-ID" dirty="0"/>
              <a:t>dari </a:t>
            </a:r>
            <a:r>
              <a:rPr lang="id-ID" dirty="0" smtClean="0"/>
              <a:t>permasalahan</a:t>
            </a:r>
            <a:r>
              <a:rPr lang="en-US" altLang="id-ID" dirty="0" smtClean="0"/>
              <a:t>, </a:t>
            </a:r>
            <a:r>
              <a:rPr lang="en-US" altLang="id-ID" dirty="0"/>
              <a:t>yang </a:t>
            </a:r>
            <a:r>
              <a:rPr lang="en-US" altLang="id-ID" dirty="0" err="1"/>
              <a:t>dapat</a:t>
            </a:r>
            <a:r>
              <a:rPr lang="en-US" altLang="id-ID" dirty="0"/>
              <a:t> </a:t>
            </a:r>
            <a:r>
              <a:rPr lang="en-US" altLang="id-ID" dirty="0" err="1"/>
              <a:t>berarti</a:t>
            </a:r>
            <a:r>
              <a:rPr lang="en-US" altLang="id-ID" dirty="0"/>
              <a:t> </a:t>
            </a:r>
            <a:r>
              <a:rPr lang="en-US" altLang="id-ID" dirty="0" err="1"/>
              <a:t>menemukan</a:t>
            </a:r>
            <a:r>
              <a:rPr lang="en-US" altLang="id-ID" dirty="0"/>
              <a:t> </a:t>
            </a:r>
            <a:r>
              <a:rPr lang="en-US" altLang="id-ID" dirty="0" err="1"/>
              <a:t>atau</a:t>
            </a:r>
            <a:r>
              <a:rPr lang="en-US" altLang="id-ID" dirty="0"/>
              <a:t> </a:t>
            </a:r>
            <a:r>
              <a:rPr lang="en-US" altLang="id-ID" dirty="0" err="1" smtClean="0"/>
              <a:t>menguji</a:t>
            </a:r>
            <a:r>
              <a:rPr lang="id-ID" altLang="id-ID" dirty="0" smtClean="0"/>
              <a:t> jawaban yang relevan.</a:t>
            </a:r>
            <a:endParaRPr lang="id-ID" dirty="0"/>
          </a:p>
          <a:p>
            <a:r>
              <a:rPr lang="id-ID" dirty="0" smtClean="0"/>
              <a:t>Tujuan penelitian untuk mencari jawaban dari permasalahan yang terjadi pada saat ini. </a:t>
            </a:r>
          </a:p>
          <a:p>
            <a:r>
              <a:rPr lang="id-ID" dirty="0" smtClean="0"/>
              <a:t>Hasil </a:t>
            </a:r>
            <a:r>
              <a:rPr lang="id-ID" dirty="0"/>
              <a:t>penelitian berupa </a:t>
            </a:r>
            <a:r>
              <a:rPr lang="id-ID" dirty="0" smtClean="0"/>
              <a:t>karya </a:t>
            </a:r>
            <a:r>
              <a:rPr lang="id-ID" dirty="0"/>
              <a:t>ilmiah dapat disajikan dalam </a:t>
            </a:r>
            <a:r>
              <a:rPr lang="id-ID" dirty="0" smtClean="0"/>
              <a:t>bentuk :</a:t>
            </a:r>
          </a:p>
          <a:p>
            <a:pPr lvl="1"/>
            <a:r>
              <a:rPr lang="id-ID" dirty="0" smtClean="0"/>
              <a:t>makalah</a:t>
            </a:r>
            <a:r>
              <a:rPr lang="id-ID" dirty="0"/>
              <a:t>, </a:t>
            </a:r>
            <a:endParaRPr lang="id-ID" dirty="0" smtClean="0"/>
          </a:p>
          <a:p>
            <a:pPr lvl="1"/>
            <a:r>
              <a:rPr lang="id-ID" dirty="0" smtClean="0"/>
              <a:t>laporan </a:t>
            </a:r>
            <a:r>
              <a:rPr lang="id-ID" dirty="0"/>
              <a:t>penelitian, </a:t>
            </a:r>
            <a:endParaRPr lang="id-ID" dirty="0" smtClean="0"/>
          </a:p>
          <a:p>
            <a:pPr lvl="1"/>
            <a:r>
              <a:rPr lang="id-ID" dirty="0" smtClean="0"/>
              <a:t>buku-buku </a:t>
            </a:r>
            <a:r>
              <a:rPr lang="id-ID" dirty="0"/>
              <a:t>ilmiah, atau </a:t>
            </a:r>
            <a:endParaRPr lang="id-ID" dirty="0" smtClean="0"/>
          </a:p>
          <a:p>
            <a:pPr lvl="1"/>
            <a:r>
              <a:rPr lang="id-ID" dirty="0" smtClean="0"/>
              <a:t>karya ilmiah lainnya </a:t>
            </a:r>
            <a:r>
              <a:rPr lang="id-ID" dirty="0"/>
              <a:t>yang dipublikasikan</a:t>
            </a:r>
            <a:r>
              <a:rPr lang="id-ID" dirty="0" smtClean="0"/>
              <a:t>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00993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Definisi Penelitian </a:t>
            </a:r>
            <a:r>
              <a:rPr lang="id-ID" sz="2400" b="1" dirty="0" smtClean="0"/>
              <a:t>(2)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id-ID" dirty="0" err="1"/>
              <a:t>Penelitian</a:t>
            </a:r>
            <a:r>
              <a:rPr lang="en-US" altLang="id-ID" dirty="0"/>
              <a:t> </a:t>
            </a:r>
            <a:r>
              <a:rPr lang="en-US" altLang="id-ID" dirty="0" err="1"/>
              <a:t>ilmiah</a:t>
            </a:r>
            <a:r>
              <a:rPr lang="en-US" altLang="id-ID" dirty="0"/>
              <a:t> </a:t>
            </a:r>
            <a:r>
              <a:rPr lang="en-US" altLang="id-ID" dirty="0" err="1"/>
              <a:t>adalah</a:t>
            </a:r>
            <a:r>
              <a:rPr lang="en-US" altLang="id-ID" dirty="0"/>
              <a:t> </a:t>
            </a:r>
            <a:r>
              <a:rPr lang="en-US" altLang="id-ID" dirty="0" err="1"/>
              <a:t>penelitian</a:t>
            </a:r>
            <a:r>
              <a:rPr lang="en-US" altLang="id-ID" dirty="0"/>
              <a:t> yang </a:t>
            </a:r>
            <a:r>
              <a:rPr lang="en-US" altLang="id-ID" dirty="0" err="1"/>
              <a:t>menggunakan</a:t>
            </a:r>
            <a:r>
              <a:rPr lang="en-US" altLang="id-ID" dirty="0"/>
              <a:t> </a:t>
            </a:r>
            <a:r>
              <a:rPr lang="en-US" altLang="id-ID" dirty="0" err="1"/>
              <a:t>metode</a:t>
            </a:r>
            <a:r>
              <a:rPr lang="en-US" altLang="id-ID" dirty="0"/>
              <a:t> </a:t>
            </a:r>
            <a:r>
              <a:rPr lang="en-US" altLang="id-ID" dirty="0" err="1"/>
              <a:t>ilmiah</a:t>
            </a:r>
            <a:r>
              <a:rPr lang="en-US" altLang="id-ID" dirty="0"/>
              <a:t>.</a:t>
            </a:r>
          </a:p>
          <a:p>
            <a:pPr algn="just"/>
            <a:r>
              <a:rPr lang="en-US" altLang="id-ID" dirty="0" err="1"/>
              <a:t>Kebenaran</a:t>
            </a:r>
            <a:r>
              <a:rPr lang="en-US" altLang="id-ID" dirty="0"/>
              <a:t> </a:t>
            </a:r>
            <a:r>
              <a:rPr lang="en-US" altLang="id-ID" dirty="0" err="1"/>
              <a:t>dalam</a:t>
            </a:r>
            <a:r>
              <a:rPr lang="en-US" altLang="id-ID" dirty="0"/>
              <a:t> </a:t>
            </a:r>
            <a:r>
              <a:rPr lang="en-US" altLang="id-ID" dirty="0" err="1"/>
              <a:t>penelitian</a:t>
            </a:r>
            <a:r>
              <a:rPr lang="en-US" altLang="id-ID" dirty="0"/>
              <a:t> </a:t>
            </a:r>
            <a:r>
              <a:rPr lang="en-US" altLang="id-ID" dirty="0" err="1"/>
              <a:t>ilmiah</a:t>
            </a:r>
            <a:r>
              <a:rPr lang="en-US" altLang="id-ID" dirty="0"/>
              <a:t> </a:t>
            </a:r>
            <a:r>
              <a:rPr lang="en-US" altLang="id-ID" dirty="0" err="1"/>
              <a:t>adalah</a:t>
            </a:r>
            <a:r>
              <a:rPr lang="en-US" altLang="id-ID" dirty="0"/>
              <a:t> </a:t>
            </a:r>
            <a:r>
              <a:rPr lang="en-US" altLang="id-ID" dirty="0" err="1"/>
              <a:t>kebenaran</a:t>
            </a:r>
            <a:r>
              <a:rPr lang="en-US" altLang="id-ID" dirty="0"/>
              <a:t> </a:t>
            </a:r>
            <a:r>
              <a:rPr lang="en-US" altLang="id-ID" dirty="0" err="1" smtClean="0"/>
              <a:t>ilmiah</a:t>
            </a:r>
            <a:r>
              <a:rPr lang="id-ID" altLang="id-ID" dirty="0" smtClean="0"/>
              <a:t>.</a:t>
            </a:r>
            <a:endParaRPr lang="en-US" altLang="id-ID" dirty="0"/>
          </a:p>
        </p:txBody>
      </p:sp>
    </p:spTree>
    <p:extLst>
      <p:ext uri="{BB962C8B-B14F-4D97-AF65-F5344CB8AC3E}">
        <p14:creationId xmlns:p14="http://schemas.microsoft.com/office/powerpoint/2010/main" val="3162337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b="1" dirty="0" smtClean="0"/>
              <a:t>Metode</a:t>
            </a:r>
            <a:r>
              <a:rPr lang="id-ID" b="1" dirty="0" smtClean="0"/>
              <a:t> Penelitian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200" dirty="0"/>
              <a:t>Metode ialah kerangka kerja untuk melakukan suatu tindakan, atau </a:t>
            </a:r>
            <a:r>
              <a:rPr lang="id-ID" sz="3200" dirty="0" smtClean="0"/>
              <a:t>suatu kerangka </a:t>
            </a:r>
            <a:r>
              <a:rPr lang="id-ID" sz="3200" dirty="0"/>
              <a:t>berpikir untuk menyusun suatu gagasan yang terarah dan </a:t>
            </a:r>
            <a:r>
              <a:rPr lang="id-ID" sz="3200" dirty="0" smtClean="0"/>
              <a:t>terkait dengan </a:t>
            </a:r>
            <a:r>
              <a:rPr lang="id-ID" sz="3200" dirty="0"/>
              <a:t>maksud dan tujuan</a:t>
            </a:r>
            <a:r>
              <a:rPr lang="id-ID" sz="3200" dirty="0" smtClean="0"/>
              <a:t>.</a:t>
            </a:r>
          </a:p>
          <a:p>
            <a:r>
              <a:rPr lang="id-ID" sz="3200" dirty="0"/>
              <a:t>Metode ilmiah atau proses ilmiah merupakan proses keilmuan </a:t>
            </a:r>
            <a:r>
              <a:rPr lang="id-ID" sz="3200" dirty="0" smtClean="0"/>
              <a:t>untuk memperoleh </a:t>
            </a:r>
            <a:r>
              <a:rPr lang="id-ID" sz="3200" dirty="0"/>
              <a:t>pengetahuan secara sistematis berdasarkan bukti </a:t>
            </a:r>
            <a:r>
              <a:rPr lang="id-ID" sz="3200" dirty="0" smtClean="0"/>
              <a:t>fisis.</a:t>
            </a:r>
          </a:p>
          <a:p>
            <a:r>
              <a:rPr lang="id-ID" sz="3200" dirty="0"/>
              <a:t>Metode merupakan bagian dari metodologi. </a:t>
            </a:r>
            <a:endParaRPr lang="id-ID" sz="3200" dirty="0" smtClean="0"/>
          </a:p>
        </p:txBody>
      </p:sp>
    </p:spTree>
    <p:extLst>
      <p:ext uri="{BB962C8B-B14F-4D97-AF65-F5344CB8AC3E}">
        <p14:creationId xmlns:p14="http://schemas.microsoft.com/office/powerpoint/2010/main" val="2736270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b="1" dirty="0" smtClean="0"/>
              <a:t>Metodologi </a:t>
            </a:r>
            <a:r>
              <a:rPr lang="nb-NO" b="1" dirty="0"/>
              <a:t>Penelitian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200" dirty="0"/>
              <a:t>Metodologi berasal dari kata metodos dan logos berarti ilmu dari metode. </a:t>
            </a:r>
            <a:endParaRPr lang="id-ID" sz="3200" dirty="0" smtClean="0"/>
          </a:p>
          <a:p>
            <a:r>
              <a:rPr lang="id-ID" sz="3200" dirty="0"/>
              <a:t>Metodologi merupakan suatu formula dalam penerapan </a:t>
            </a:r>
            <a:r>
              <a:rPr lang="id-ID" sz="3200" dirty="0" smtClean="0"/>
              <a:t>penelitian, dalam </a:t>
            </a:r>
            <a:r>
              <a:rPr lang="id-ID" sz="3200" dirty="0"/>
              <a:t>melakukan penelitian tersebut terdapat langkah-langkah dan juga </a:t>
            </a:r>
            <a:r>
              <a:rPr lang="id-ID" sz="3200" dirty="0" smtClean="0"/>
              <a:t>hasil penelitian</a:t>
            </a:r>
            <a:r>
              <a:rPr lang="id-ID" sz="3200" dirty="0"/>
              <a:t>. </a:t>
            </a:r>
            <a:endParaRPr lang="id-ID" sz="3200" dirty="0" smtClean="0"/>
          </a:p>
          <a:p>
            <a:r>
              <a:rPr lang="id-ID" sz="3200" dirty="0" smtClean="0"/>
              <a:t>Sedangkan </a:t>
            </a:r>
            <a:r>
              <a:rPr lang="id-ID" sz="3200" dirty="0"/>
              <a:t>metodologi penelitian dalam ilmu </a:t>
            </a:r>
            <a:r>
              <a:rPr lang="id-ID" sz="3200" dirty="0" smtClean="0"/>
              <a:t>komputer/sistem informasi/ teknologi </a:t>
            </a:r>
            <a:r>
              <a:rPr lang="id-ID" sz="3200" dirty="0"/>
              <a:t>informasi merupakan “</a:t>
            </a:r>
            <a:r>
              <a:rPr lang="id-ID" sz="3200" dirty="0" smtClean="0"/>
              <a:t>langkah-langkah/ tahapan perencanaan </a:t>
            </a:r>
            <a:r>
              <a:rPr lang="id-ID" sz="3200" dirty="0"/>
              <a:t>dengan bantuan beberapa metode, teknik, alat (</a:t>
            </a:r>
            <a:r>
              <a:rPr lang="id-ID" sz="3200" i="1" dirty="0"/>
              <a:t>tools</a:t>
            </a:r>
            <a:r>
              <a:rPr lang="id-ID" sz="3200" dirty="0"/>
              <a:t>) </a:t>
            </a:r>
            <a:r>
              <a:rPr lang="id-ID" sz="3200" dirty="0" smtClean="0"/>
              <a:t>dan dokumentasi </a:t>
            </a:r>
            <a:r>
              <a:rPr lang="id-ID" sz="3200" dirty="0"/>
              <a:t>dengan tujuan untuk membantu peneliti dalam </a:t>
            </a:r>
            <a:r>
              <a:rPr lang="id-ID" sz="3200" dirty="0" smtClean="0"/>
              <a:t>meminimalkan resiko </a:t>
            </a:r>
            <a:r>
              <a:rPr lang="id-ID" sz="3200" dirty="0"/>
              <a:t>kegagalan dan menekankan pada proses/sasaran penelitian di </a:t>
            </a:r>
            <a:r>
              <a:rPr lang="id-ID" sz="3200" dirty="0" smtClean="0"/>
              <a:t>bidang CS/IS/IT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3228379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b="1" dirty="0" smtClean="0"/>
              <a:t>Metodologi </a:t>
            </a:r>
            <a:r>
              <a:rPr lang="nb-NO" b="1" dirty="0"/>
              <a:t>Penelitian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200" dirty="0"/>
              <a:t>Langkah-langkah dalam metodologi penelitian sebaiknya </a:t>
            </a:r>
            <a:r>
              <a:rPr lang="id-ID" sz="3200" dirty="0" smtClean="0"/>
              <a:t>disesuaikan </a:t>
            </a:r>
            <a:r>
              <a:rPr lang="id-ID" sz="3200" dirty="0"/>
              <a:t>dengan metode</a:t>
            </a:r>
            <a:r>
              <a:rPr lang="id-ID" sz="3200" dirty="0" smtClean="0"/>
              <a:t>, prosedur</a:t>
            </a:r>
            <a:r>
              <a:rPr lang="id-ID" sz="3200" dirty="0"/>
              <a:t>, tools dan lain sebagainya. </a:t>
            </a:r>
            <a:endParaRPr lang="id-ID" sz="3200" dirty="0" smtClean="0"/>
          </a:p>
          <a:p>
            <a:r>
              <a:rPr lang="id-ID" sz="3200" dirty="0"/>
              <a:t>Manfaat Penggunaan Metodologi:</a:t>
            </a:r>
          </a:p>
          <a:p>
            <a:pPr marL="994305" lvl="1" indent="-514350">
              <a:buFont typeface="+mj-lt"/>
              <a:buAutoNum type="arabicPeriod"/>
            </a:pPr>
            <a:r>
              <a:rPr lang="id-ID" sz="2781" dirty="0" smtClean="0"/>
              <a:t>Metodologi </a:t>
            </a:r>
            <a:r>
              <a:rPr lang="id-ID" sz="2781" dirty="0"/>
              <a:t>membuat </a:t>
            </a:r>
            <a:r>
              <a:rPr lang="id-ID" sz="2781" dirty="0" smtClean="0"/>
              <a:t>peneliti lebih </a:t>
            </a:r>
            <a:r>
              <a:rPr lang="id-ID" sz="2781" dirty="0"/>
              <a:t>paham, lebih bertanggungjawab, lebih comfortable, dan lebih responsible.</a:t>
            </a:r>
          </a:p>
          <a:p>
            <a:pPr marL="994305" lvl="1" indent="-514350">
              <a:buFont typeface="+mj-lt"/>
              <a:buAutoNum type="arabicPeriod"/>
            </a:pPr>
            <a:r>
              <a:rPr lang="id-ID" sz="2781" dirty="0" smtClean="0"/>
              <a:t>Metodologi </a:t>
            </a:r>
            <a:r>
              <a:rPr lang="id-ID" sz="2781" dirty="0"/>
              <a:t>membuat peneliti</a:t>
            </a:r>
            <a:r>
              <a:rPr lang="id-ID" sz="2781" dirty="0" smtClean="0"/>
              <a:t> </a:t>
            </a:r>
            <a:r>
              <a:rPr lang="id-ID" sz="2781" dirty="0"/>
              <a:t>lebih knowladgetable (berpengetahuan) dan lebih berguna dalam beragumen karena selalu berdasarkan fakta dan tidak berdasarkan pada instuisi-instuisi maupun bisikan-bisikan.</a:t>
            </a:r>
          </a:p>
          <a:p>
            <a:pPr marL="994305" lvl="1" indent="-514350">
              <a:buFont typeface="+mj-lt"/>
              <a:buAutoNum type="arabicPeriod"/>
            </a:pPr>
            <a:r>
              <a:rPr lang="id-ID" sz="2781" dirty="0" smtClean="0"/>
              <a:t>Dengan </a:t>
            </a:r>
            <a:r>
              <a:rPr lang="id-ID" sz="2781" dirty="0"/>
              <a:t>menggunakan metodologi peneliti </a:t>
            </a:r>
            <a:r>
              <a:rPr lang="id-ID" sz="2781" dirty="0" smtClean="0"/>
              <a:t>bisa </a:t>
            </a:r>
            <a:r>
              <a:rPr lang="id-ID" sz="2781" dirty="0"/>
              <a:t>memaparkan lebih banyak lagi gambaran berupa saran, ide maupun masukan-masukan yang bisa di-elaborate</a:t>
            </a:r>
          </a:p>
          <a:p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661818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Proses </a:t>
            </a:r>
            <a:r>
              <a:rPr lang="nb-NO" b="1" dirty="0" smtClean="0"/>
              <a:t>Penelitian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sz="3200" b="1" dirty="0" err="1" smtClean="0"/>
              <a:t>Penetapan</a:t>
            </a:r>
            <a:r>
              <a:rPr lang="es-ES" sz="3200" b="1" dirty="0" smtClean="0"/>
              <a:t> </a:t>
            </a:r>
            <a:r>
              <a:rPr lang="es-ES" sz="3200" b="1" dirty="0" err="1"/>
              <a:t>Permasalahan</a:t>
            </a:r>
            <a:r>
              <a:rPr lang="es-ES" sz="3200" b="1" dirty="0"/>
              <a:t> (</a:t>
            </a:r>
            <a:r>
              <a:rPr lang="es-ES" sz="3200" b="1" i="1" dirty="0" err="1"/>
              <a:t>State</a:t>
            </a:r>
            <a:r>
              <a:rPr lang="es-ES" sz="3200" b="1" i="1" dirty="0"/>
              <a:t> General </a:t>
            </a:r>
            <a:r>
              <a:rPr lang="es-ES" sz="3200" b="1" i="1" dirty="0" err="1" smtClean="0"/>
              <a:t>Problem</a:t>
            </a:r>
            <a:r>
              <a:rPr lang="es-ES" sz="3200" b="1" dirty="0" smtClean="0"/>
              <a:t>)</a:t>
            </a:r>
            <a:endParaRPr lang="id-ID" sz="3200" b="1" dirty="0" smtClean="0"/>
          </a:p>
          <a:p>
            <a:pPr marL="479955" lvl="1" indent="0">
              <a:buNone/>
            </a:pPr>
            <a:r>
              <a:rPr lang="id-ID" sz="2781" dirty="0" smtClean="0"/>
              <a:t>Penelitian ilmiah dimulai dengan </a:t>
            </a:r>
            <a:r>
              <a:rPr lang="id-ID" sz="2781" dirty="0"/>
              <a:t>menetapkan masalah yang ingin </a:t>
            </a:r>
            <a:r>
              <a:rPr lang="id-ID" sz="2781" dirty="0" smtClean="0"/>
              <a:t>diangkat </a:t>
            </a:r>
            <a:r>
              <a:rPr lang="id-ID" sz="2781" dirty="0"/>
              <a:t>dalam </a:t>
            </a:r>
            <a:r>
              <a:rPr lang="id-ID" sz="2781" dirty="0" smtClean="0"/>
              <a:t>suatu penelitian.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3200" b="1" dirty="0" smtClean="0"/>
              <a:t>Pencarian </a:t>
            </a:r>
            <a:r>
              <a:rPr lang="id-ID" sz="3200" b="1" dirty="0"/>
              <a:t>literatur (Conduct Literature Search)</a:t>
            </a:r>
          </a:p>
          <a:p>
            <a:pPr marL="457200" indent="0">
              <a:buNone/>
            </a:pPr>
            <a:r>
              <a:rPr lang="id-ID" sz="3200" dirty="0" smtClean="0"/>
              <a:t>Untuk </a:t>
            </a:r>
            <a:r>
              <a:rPr lang="id-ID" sz="3200" dirty="0"/>
              <a:t>mendukung </a:t>
            </a:r>
            <a:r>
              <a:rPr lang="id-ID" sz="3200" dirty="0" smtClean="0"/>
              <a:t>ide/gagasan penelitian, diperlukan literatur </a:t>
            </a:r>
            <a:r>
              <a:rPr lang="id-ID" sz="3200" dirty="0"/>
              <a:t>yang </a:t>
            </a:r>
            <a:r>
              <a:rPr lang="id-ID" sz="3200" dirty="0" smtClean="0"/>
              <a:t>terkait dengan ide, yang berupa </a:t>
            </a:r>
            <a:r>
              <a:rPr lang="id-ID" sz="3200" dirty="0"/>
              <a:t>buku, artikel, majalah, jurnal dan lain sebagainya. </a:t>
            </a:r>
            <a:r>
              <a:rPr lang="id-ID" sz="3200" dirty="0" smtClean="0"/>
              <a:t>Bahan-bahan yang diperolah dari </a:t>
            </a:r>
            <a:r>
              <a:rPr lang="id-ID" sz="3200" dirty="0"/>
              <a:t>literatur ini berupa posisi relatif dari topik, ide, </a:t>
            </a:r>
            <a:r>
              <a:rPr lang="id-ID" sz="3200" dirty="0" smtClean="0"/>
              <a:t>atau problem </a:t>
            </a:r>
            <a:r>
              <a:rPr lang="id-ID" sz="3200" dirty="0"/>
              <a:t>yang diteliti dan digambarkan dalam suatu kerangka penelitian, </a:t>
            </a:r>
            <a:r>
              <a:rPr lang="id-ID" sz="3200" dirty="0" smtClean="0"/>
              <a:t>dimana nantinya </a:t>
            </a:r>
            <a:r>
              <a:rPr lang="id-ID" sz="3200" dirty="0"/>
              <a:t>kerangka tersebut akan memberikan kontribusi pada perkembangan </a:t>
            </a:r>
            <a:r>
              <a:rPr lang="id-ID" sz="3200" dirty="0" smtClean="0"/>
              <a:t>ilmu pengetahuan </a:t>
            </a:r>
            <a:r>
              <a:rPr lang="id-ID" sz="3200" dirty="0"/>
              <a:t>(knowladge).</a:t>
            </a:r>
          </a:p>
        </p:txBody>
      </p:sp>
    </p:spTree>
    <p:extLst>
      <p:ext uri="{BB962C8B-B14F-4D97-AF65-F5344CB8AC3E}">
        <p14:creationId xmlns:p14="http://schemas.microsoft.com/office/powerpoint/2010/main" val="2357806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Proses </a:t>
            </a:r>
            <a:r>
              <a:rPr lang="nb-NO" b="1" dirty="0" smtClean="0"/>
              <a:t>Penelitian</a:t>
            </a:r>
            <a:r>
              <a:rPr lang="id-ID" b="1" dirty="0" smtClean="0"/>
              <a:t> </a:t>
            </a:r>
            <a:r>
              <a:rPr lang="id-ID" sz="2400" b="1" dirty="0" smtClean="0"/>
              <a:t>(2)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id-ID" sz="3200" b="1" dirty="0" smtClean="0"/>
              <a:t>Merancang </a:t>
            </a:r>
            <a:r>
              <a:rPr lang="id-ID" sz="3200" b="1" dirty="0"/>
              <a:t>masalah yang Lebih Spesifik (</a:t>
            </a:r>
            <a:r>
              <a:rPr lang="id-ID" sz="3200" b="1" i="1" dirty="0"/>
              <a:t>State Spesific Problem</a:t>
            </a:r>
            <a:r>
              <a:rPr lang="id-ID" sz="3200" b="1" dirty="0"/>
              <a:t>)</a:t>
            </a:r>
            <a:endParaRPr lang="id-ID" sz="3200" b="1" dirty="0" smtClean="0"/>
          </a:p>
          <a:p>
            <a:pPr marL="479955" lvl="1" indent="0">
              <a:buNone/>
            </a:pPr>
            <a:r>
              <a:rPr lang="id-ID" sz="3200" dirty="0"/>
              <a:t>Uraikan permasalahan yang dimulai dari permasalahan yang bersifat umum ke masalah yang lebih khusus (spesifik</a:t>
            </a:r>
            <a:r>
              <a:rPr lang="id-ID" sz="3200" dirty="0" smtClean="0"/>
              <a:t>). </a:t>
            </a:r>
            <a:endParaRPr lang="id-ID" sz="3200" dirty="0"/>
          </a:p>
          <a:p>
            <a:pPr marL="514350" indent="-514350">
              <a:buFont typeface="+mj-lt"/>
              <a:buAutoNum type="arabicPeriod" startAt="3"/>
            </a:pPr>
            <a:r>
              <a:rPr lang="en-US" sz="3200" b="1" dirty="0" err="1"/>
              <a:t>Membuat</a:t>
            </a:r>
            <a:r>
              <a:rPr lang="en-US" sz="3200" b="1" dirty="0"/>
              <a:t> </a:t>
            </a:r>
            <a:r>
              <a:rPr lang="en-US" sz="3200" b="1" dirty="0" err="1"/>
              <a:t>Desain</a:t>
            </a:r>
            <a:r>
              <a:rPr lang="en-US" sz="3200" b="1" dirty="0"/>
              <a:t> </a:t>
            </a:r>
            <a:r>
              <a:rPr lang="en-US" sz="3200" b="1" dirty="0" err="1"/>
              <a:t>Penelitian</a:t>
            </a:r>
            <a:r>
              <a:rPr lang="en-US" sz="3200" b="1" dirty="0"/>
              <a:t> (Design Methodology)</a:t>
            </a:r>
            <a:endParaRPr lang="id-ID" sz="3200" b="1" dirty="0"/>
          </a:p>
          <a:p>
            <a:pPr marL="457200" indent="0">
              <a:buNone/>
            </a:pPr>
            <a:r>
              <a:rPr lang="id-ID" sz="3200" dirty="0"/>
              <a:t>Desain penelitian berisikan pengetahuan, algoritma, metode, produk (sistem), </a:t>
            </a:r>
            <a:r>
              <a:rPr lang="id-ID" sz="3200" dirty="0" smtClean="0"/>
              <a:t>model dan </a:t>
            </a:r>
            <a:r>
              <a:rPr lang="id-ID" sz="3200" dirty="0"/>
              <a:t>lain sebagainya.</a:t>
            </a:r>
          </a:p>
        </p:txBody>
      </p:sp>
    </p:spTree>
    <p:extLst>
      <p:ext uri="{BB962C8B-B14F-4D97-AF65-F5344CB8AC3E}">
        <p14:creationId xmlns:p14="http://schemas.microsoft.com/office/powerpoint/2010/main" val="330866364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 TelU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 TelU" id="{08DC51EF-A25C-4777-8536-F32D4A4BAF64}" vid="{5C5C6598-3404-4EFD-B29D-AE85BA2A1F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Tel-U 1</Template>
  <TotalTime>11224</TotalTime>
  <Words>784</Words>
  <Application>Microsoft Office PowerPoint</Application>
  <PresentationFormat>Custom</PresentationFormat>
  <Paragraphs>75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Myriad Pro</vt:lpstr>
      <vt:lpstr>Theme TelU</vt:lpstr>
      <vt:lpstr>METODE PENELITIAN</vt:lpstr>
      <vt:lpstr>Evaluasi Tugas Ke-1 (Durasi 2x50 menit) </vt:lpstr>
      <vt:lpstr>Definisi Penelitian</vt:lpstr>
      <vt:lpstr>Definisi Penelitian (2)</vt:lpstr>
      <vt:lpstr>Metode Penelitian</vt:lpstr>
      <vt:lpstr>Metodologi Penelitian</vt:lpstr>
      <vt:lpstr>Metodologi Penelitian</vt:lpstr>
      <vt:lpstr>Proses Penelitian</vt:lpstr>
      <vt:lpstr>Proses Penelitian (2)</vt:lpstr>
      <vt:lpstr>Proses Penelitian (3)</vt:lpstr>
      <vt:lpstr>Proses Penelitian (4)</vt:lpstr>
      <vt:lpstr>Tugas Ke-2</vt:lpstr>
      <vt:lpstr>Referensi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PROJECT</dc:title>
  <dc:creator>Wawa Wikusna</dc:creator>
  <cp:lastModifiedBy>WIKUSNA</cp:lastModifiedBy>
  <cp:revision>184</cp:revision>
  <dcterms:created xsi:type="dcterms:W3CDTF">2014-11-12T02:51:40Z</dcterms:created>
  <dcterms:modified xsi:type="dcterms:W3CDTF">2017-08-15T23:43:07Z</dcterms:modified>
</cp:coreProperties>
</file>