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38"/>
  </p:notesMasterIdLst>
  <p:sldIdLst>
    <p:sldId id="256" r:id="rId2"/>
    <p:sldId id="257" r:id="rId3"/>
    <p:sldId id="278" r:id="rId4"/>
    <p:sldId id="280" r:id="rId5"/>
    <p:sldId id="281" r:id="rId6"/>
    <p:sldId id="283" r:id="rId7"/>
    <p:sldId id="282" r:id="rId8"/>
    <p:sldId id="284" r:id="rId9"/>
    <p:sldId id="285" r:id="rId10"/>
    <p:sldId id="286" r:id="rId11"/>
    <p:sldId id="287" r:id="rId12"/>
    <p:sldId id="292" r:id="rId13"/>
    <p:sldId id="293" r:id="rId14"/>
    <p:sldId id="294" r:id="rId15"/>
    <p:sldId id="295" r:id="rId16"/>
    <p:sldId id="289" r:id="rId17"/>
    <p:sldId id="290" r:id="rId18"/>
    <p:sldId id="291" r:id="rId19"/>
    <p:sldId id="288" r:id="rId20"/>
    <p:sldId id="296" r:id="rId21"/>
    <p:sldId id="297" r:id="rId22"/>
    <p:sldId id="298" r:id="rId23"/>
    <p:sldId id="299" r:id="rId24"/>
    <p:sldId id="300" r:id="rId25"/>
    <p:sldId id="301" r:id="rId26"/>
    <p:sldId id="302" r:id="rId27"/>
    <p:sldId id="303" r:id="rId28"/>
    <p:sldId id="304" r:id="rId29"/>
    <p:sldId id="305" r:id="rId30"/>
    <p:sldId id="307" r:id="rId31"/>
    <p:sldId id="306" r:id="rId32"/>
    <p:sldId id="308" r:id="rId33"/>
    <p:sldId id="309" r:id="rId34"/>
    <p:sldId id="310" r:id="rId35"/>
    <p:sldId id="311" r:id="rId36"/>
    <p:sldId id="279" r:id="rId37"/>
  </p:sldIdLst>
  <p:sldSz cx="12192000"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84560" autoAdjust="0"/>
  </p:normalViewPr>
  <p:slideViewPr>
    <p:cSldViewPr snapToGrid="0">
      <p:cViewPr varScale="1">
        <p:scale>
          <a:sx n="56" d="100"/>
          <a:sy n="56" d="100"/>
        </p:scale>
        <p:origin x="10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24A7F-39D6-47FE-8415-701628A70B82}" type="datetimeFigureOut">
              <a:rPr lang="id-ID" smtClean="0"/>
              <a:t>16/08/2017</a:t>
            </a:fld>
            <a:endParaRPr lang="id-ID"/>
          </a:p>
        </p:txBody>
      </p:sp>
      <p:sp>
        <p:nvSpPr>
          <p:cNvPr id="4" name="Slide Image Placeholder 3"/>
          <p:cNvSpPr>
            <a:spLocks noGrp="1" noRot="1" noChangeAspect="1"/>
          </p:cNvSpPr>
          <p:nvPr>
            <p:ph type="sldImg" idx="2"/>
          </p:nvPr>
        </p:nvSpPr>
        <p:spPr>
          <a:xfrm>
            <a:off x="815975" y="1143000"/>
            <a:ext cx="522605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5B110-FB2B-4A29-828A-E3E79B532E93}" type="slidenum">
              <a:rPr lang="id-ID" smtClean="0"/>
              <a:t>‹#›</a:t>
            </a:fld>
            <a:endParaRPr lang="id-ID"/>
          </a:p>
        </p:txBody>
      </p:sp>
    </p:spTree>
    <p:extLst>
      <p:ext uri="{BB962C8B-B14F-4D97-AF65-F5344CB8AC3E}">
        <p14:creationId xmlns:p14="http://schemas.microsoft.com/office/powerpoint/2010/main" val="285006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0" i="0" u="none" strike="noStrike" kern="1200" baseline="0" dirty="0" smtClean="0">
                <a:solidFill>
                  <a:schemeClr val="tx1"/>
                </a:solidFill>
                <a:latin typeface="+mn-lt"/>
                <a:ea typeface="+mn-ea"/>
                <a:cs typeface="+mn-cs"/>
              </a:rPr>
              <a:t>Langkah-langkah dari </a:t>
            </a:r>
            <a:r>
              <a:rPr lang="id-ID" sz="1200" b="0" i="1" u="none" strike="noStrike" kern="1200" baseline="0" dirty="0" smtClean="0">
                <a:solidFill>
                  <a:schemeClr val="tx1"/>
                </a:solidFill>
                <a:latin typeface="+mn-lt"/>
                <a:ea typeface="+mn-ea"/>
                <a:cs typeface="+mn-cs"/>
              </a:rPr>
              <a:t>Literature Reviews</a:t>
            </a:r>
            <a:r>
              <a:rPr lang="id-ID" sz="1200" b="0" i="0" u="none" strike="noStrike" kern="1200" baseline="0" dirty="0" smtClean="0">
                <a:solidFill>
                  <a:schemeClr val="tx1"/>
                </a:solidFill>
                <a:latin typeface="+mn-lt"/>
                <a:ea typeface="+mn-ea"/>
                <a:cs typeface="+mn-cs"/>
              </a:rPr>
              <a:t>:</a:t>
            </a:r>
          </a:p>
          <a:p>
            <a:r>
              <a:rPr lang="id-ID" sz="1200" b="0" i="0" u="none" strike="noStrike" kern="1200" baseline="0" dirty="0" smtClean="0">
                <a:solidFill>
                  <a:schemeClr val="tx1"/>
                </a:solidFill>
                <a:latin typeface="+mn-lt"/>
                <a:ea typeface="+mn-ea"/>
                <a:cs typeface="+mn-cs"/>
              </a:rPr>
              <a:t>1. Formulasi permasalahan</a:t>
            </a:r>
          </a:p>
          <a:p>
            <a:r>
              <a:rPr lang="id-ID" sz="1200" b="0" i="0" u="none" strike="noStrike" kern="1200" baseline="0" dirty="0" smtClean="0">
                <a:solidFill>
                  <a:schemeClr val="tx1"/>
                </a:solidFill>
                <a:latin typeface="+mn-lt"/>
                <a:ea typeface="+mn-ea"/>
                <a:cs typeface="+mn-cs"/>
              </a:rPr>
              <a:t>Pilihlah topik yang sesuai dengan isu dan </a:t>
            </a:r>
            <a:r>
              <a:rPr lang="id-ID" sz="1200" b="0" i="1" u="none" strike="noStrike" kern="1200" baseline="0" dirty="0" smtClean="0">
                <a:solidFill>
                  <a:schemeClr val="tx1"/>
                </a:solidFill>
                <a:latin typeface="+mn-lt"/>
                <a:ea typeface="+mn-ea"/>
                <a:cs typeface="+mn-cs"/>
              </a:rPr>
              <a:t>interest</a:t>
            </a:r>
            <a:r>
              <a:rPr lang="id-ID" sz="1200" b="0" i="0" u="none" strike="noStrike" kern="1200" baseline="0" dirty="0" smtClean="0">
                <a:solidFill>
                  <a:schemeClr val="tx1"/>
                </a:solidFill>
                <a:latin typeface="+mn-lt"/>
                <a:ea typeface="+mn-ea"/>
                <a:cs typeface="+mn-cs"/>
              </a:rPr>
              <a:t>. Permasalahan harus ditulis dengan lengkap (</a:t>
            </a:r>
            <a:r>
              <a:rPr lang="id-ID" sz="1200" b="0" i="1" u="none" strike="noStrike" kern="1200" baseline="0" dirty="0" smtClean="0">
                <a:solidFill>
                  <a:schemeClr val="tx1"/>
                </a:solidFill>
                <a:latin typeface="+mn-lt"/>
                <a:ea typeface="+mn-ea"/>
                <a:cs typeface="+mn-cs"/>
              </a:rPr>
              <a:t>complate</a:t>
            </a:r>
            <a:r>
              <a:rPr lang="id-ID" sz="1200" b="0" i="0" u="none" strike="noStrike" kern="1200" baseline="0" dirty="0" smtClean="0">
                <a:solidFill>
                  <a:schemeClr val="tx1"/>
                </a:solidFill>
                <a:latin typeface="+mn-lt"/>
                <a:ea typeface="+mn-ea"/>
                <a:cs typeface="+mn-cs"/>
              </a:rPr>
              <a:t>) dan tepat.</a:t>
            </a:r>
          </a:p>
          <a:p>
            <a:r>
              <a:rPr lang="id-ID" sz="1200" b="0" i="0" u="none" strike="noStrike" kern="1200" baseline="0" dirty="0" smtClean="0">
                <a:solidFill>
                  <a:schemeClr val="tx1"/>
                </a:solidFill>
                <a:latin typeface="+mn-lt"/>
                <a:ea typeface="+mn-ea"/>
                <a:cs typeface="+mn-cs"/>
              </a:rPr>
              <a:t>2. Cari literatur</a:t>
            </a:r>
          </a:p>
          <a:p>
            <a:r>
              <a:rPr lang="id-ID" sz="1200" b="0" i="0" u="none" strike="noStrike" kern="1200" baseline="0" dirty="0" smtClean="0">
                <a:solidFill>
                  <a:schemeClr val="tx1"/>
                </a:solidFill>
                <a:latin typeface="+mn-lt"/>
                <a:ea typeface="+mn-ea"/>
                <a:cs typeface="+mn-cs"/>
              </a:rPr>
              <a:t>Temukan literatur yang relevan dengan penelitian. Langkah ini membantu kita untuk mendapatkan gambaran (</a:t>
            </a:r>
            <a:r>
              <a:rPr lang="id-ID" sz="1200" b="0" i="1" u="none" strike="noStrike" kern="1200" baseline="0" dirty="0" smtClean="0">
                <a:solidFill>
                  <a:schemeClr val="tx1"/>
                </a:solidFill>
                <a:latin typeface="+mn-lt"/>
                <a:ea typeface="+mn-ea"/>
                <a:cs typeface="+mn-cs"/>
              </a:rPr>
              <a:t>overview</a:t>
            </a:r>
            <a:r>
              <a:rPr lang="id-ID" sz="1200" b="0" i="0" u="none" strike="noStrike" kern="1200" baseline="0" dirty="0" smtClean="0">
                <a:solidFill>
                  <a:schemeClr val="tx1"/>
                </a:solidFill>
                <a:latin typeface="+mn-lt"/>
                <a:ea typeface="+mn-ea"/>
                <a:cs typeface="+mn-cs"/>
              </a:rPr>
              <a:t>) dari suatu topik penelitian. Sumbersumber</a:t>
            </a:r>
          </a:p>
          <a:p>
            <a:r>
              <a:rPr lang="id-ID" sz="1200" b="0" i="0" u="none" strike="noStrike" kern="1200" baseline="0" dirty="0" smtClean="0">
                <a:solidFill>
                  <a:schemeClr val="tx1"/>
                </a:solidFill>
                <a:latin typeface="+mn-lt"/>
                <a:ea typeface="+mn-ea"/>
                <a:cs typeface="+mn-cs"/>
              </a:rPr>
              <a:t>penelitian tersebut akan sangat membantu bila didukung dengan pengetahuan tentang topik yang akan dikaji. Karena sumber-sumber tersebut akan memberikan berbagai macam gambaran tentang ringkasan dari beberapa penelitian terdahulu.</a:t>
            </a:r>
          </a:p>
          <a:p>
            <a:r>
              <a:rPr lang="id-ID" sz="1200" b="0" i="0" u="none" strike="noStrike" kern="1200" baseline="0" dirty="0" smtClean="0">
                <a:solidFill>
                  <a:schemeClr val="tx1"/>
                </a:solidFill>
                <a:latin typeface="+mn-lt"/>
                <a:ea typeface="+mn-ea"/>
                <a:cs typeface="+mn-cs"/>
              </a:rPr>
              <a:t>3. Evaluasi data</a:t>
            </a:r>
          </a:p>
          <a:p>
            <a:r>
              <a:rPr lang="id-ID" sz="1200" b="0" i="0" u="none" strike="noStrike" kern="1200" baseline="0" dirty="0" smtClean="0">
                <a:solidFill>
                  <a:schemeClr val="tx1"/>
                </a:solidFill>
                <a:latin typeface="+mn-lt"/>
                <a:ea typeface="+mn-ea"/>
                <a:cs typeface="+mn-cs"/>
              </a:rPr>
              <a:t>Lihat apa saja kontribusinya terhadap topik yang dibahas. Cari dan temukan sumber data yang tepat sesuai dengan yang dibutuhkan untuk mendukung penelitian. Data ini bisa berupa data kualitatif, data kuantitatif maupun data yang berasal dari kombinasi keduanya.</a:t>
            </a:r>
          </a:p>
          <a:p>
            <a:r>
              <a:rPr lang="id-ID" sz="1200" b="0" i="0" u="none" strike="noStrike" kern="1200" baseline="0" dirty="0" smtClean="0">
                <a:solidFill>
                  <a:schemeClr val="tx1"/>
                </a:solidFill>
                <a:latin typeface="+mn-lt"/>
                <a:ea typeface="+mn-ea"/>
                <a:cs typeface="+mn-cs"/>
              </a:rPr>
              <a:t>4. Analisis dan interpretasikan</a:t>
            </a:r>
          </a:p>
          <a:p>
            <a:r>
              <a:rPr lang="id-ID" sz="1200" b="0" i="0" u="none" strike="noStrike" kern="1200" baseline="0" dirty="0" smtClean="0">
                <a:solidFill>
                  <a:schemeClr val="tx1"/>
                </a:solidFill>
                <a:latin typeface="+mn-lt"/>
                <a:ea typeface="+mn-ea"/>
                <a:cs typeface="+mn-cs"/>
              </a:rPr>
              <a:t>Diskusikan dan temukan serta ringkas literatur.</a:t>
            </a:r>
            <a:endParaRPr lang="id-ID" dirty="0"/>
          </a:p>
        </p:txBody>
      </p:sp>
      <p:sp>
        <p:nvSpPr>
          <p:cNvPr id="4" name="Slide Number Placeholder 3"/>
          <p:cNvSpPr>
            <a:spLocks noGrp="1"/>
          </p:cNvSpPr>
          <p:nvPr>
            <p:ph type="sldNum" sz="quarter" idx="10"/>
          </p:nvPr>
        </p:nvSpPr>
        <p:spPr/>
        <p:txBody>
          <a:bodyPr/>
          <a:lstStyle/>
          <a:p>
            <a:fld id="{5CF5B110-FB2B-4A29-828A-E3E79B532E93}" type="slidenum">
              <a:rPr lang="id-ID" smtClean="0"/>
              <a:t>25</a:t>
            </a:fld>
            <a:endParaRPr lang="id-ID"/>
          </a:p>
        </p:txBody>
      </p:sp>
    </p:spTree>
    <p:extLst>
      <p:ext uri="{BB962C8B-B14F-4D97-AF65-F5344CB8AC3E}">
        <p14:creationId xmlns:p14="http://schemas.microsoft.com/office/powerpoint/2010/main" val="3973065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0" i="0" u="none" strike="noStrike" kern="1200" baseline="0" dirty="0" smtClean="0">
                <a:solidFill>
                  <a:schemeClr val="tx1"/>
                </a:solidFill>
                <a:latin typeface="+mn-lt"/>
                <a:ea typeface="+mn-ea"/>
                <a:cs typeface="+mn-cs"/>
              </a:rPr>
              <a:t>Kemudahan dalam mendapatkan dokumen yang akan direview juga menjadi faktor penting dalam menentukan sebuah dokumen menjadi sitiran. Hal ini bisa dilihat dari kemudahan untuk mendapatkan dokumen secara kontinue maupun kemudahan </a:t>
            </a:r>
            <a:r>
              <a:rPr lang="sv-SE" sz="1200" b="0" i="0" u="none" strike="noStrike" kern="1200" baseline="0" dirty="0" smtClean="0">
                <a:solidFill>
                  <a:schemeClr val="tx1"/>
                </a:solidFill>
                <a:latin typeface="+mn-lt"/>
                <a:ea typeface="+mn-ea"/>
                <a:cs typeface="+mn-cs"/>
              </a:rPr>
              <a:t>mengakses bila dilakukan melalui internet. Sebagai contoh, makalah atau jurnal ilmiah</a:t>
            </a:r>
            <a:r>
              <a:rPr lang="id-ID" sz="1200" b="0" i="0" u="none" strike="noStrike" kern="1200" baseline="0" dirty="0" smtClean="0">
                <a:solidFill>
                  <a:schemeClr val="tx1"/>
                </a:solidFill>
                <a:latin typeface="+mn-lt"/>
                <a:ea typeface="+mn-ea"/>
                <a:cs typeface="+mn-cs"/>
              </a:rPr>
              <a:t> bisa dijadikan sebagai sumber sitiran karena makalah atau jurnal ilmiah tersebut frekuensi terbitnya teratur sehingga bisa dijadikan sebagai acuan dalam menyitir</a:t>
            </a:r>
            <a:endParaRPr lang="id-ID" dirty="0"/>
          </a:p>
        </p:txBody>
      </p:sp>
      <p:sp>
        <p:nvSpPr>
          <p:cNvPr id="4" name="Slide Number Placeholder 3"/>
          <p:cNvSpPr>
            <a:spLocks noGrp="1"/>
          </p:cNvSpPr>
          <p:nvPr>
            <p:ph type="sldNum" sz="quarter" idx="10"/>
          </p:nvPr>
        </p:nvSpPr>
        <p:spPr/>
        <p:txBody>
          <a:bodyPr/>
          <a:lstStyle/>
          <a:p>
            <a:fld id="{5CF5B110-FB2B-4A29-828A-E3E79B532E93}" type="slidenum">
              <a:rPr lang="id-ID" smtClean="0"/>
              <a:t>26</a:t>
            </a:fld>
            <a:endParaRPr lang="id-ID"/>
          </a:p>
        </p:txBody>
      </p:sp>
    </p:spTree>
    <p:extLst>
      <p:ext uri="{BB962C8B-B14F-4D97-AF65-F5344CB8AC3E}">
        <p14:creationId xmlns:p14="http://schemas.microsoft.com/office/powerpoint/2010/main" val="3459761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5CF5B110-FB2B-4A29-828A-E3E79B532E93}" type="slidenum">
              <a:rPr lang="id-ID" smtClean="0"/>
              <a:t>27</a:t>
            </a:fld>
            <a:endParaRPr lang="id-ID"/>
          </a:p>
        </p:txBody>
      </p:sp>
    </p:spTree>
    <p:extLst>
      <p:ext uri="{BB962C8B-B14F-4D97-AF65-F5344CB8AC3E}">
        <p14:creationId xmlns:p14="http://schemas.microsoft.com/office/powerpoint/2010/main" val="301940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0" i="0" u="none" strike="noStrike" kern="1200" baseline="0" dirty="0" smtClean="0">
                <a:solidFill>
                  <a:schemeClr val="tx1"/>
                </a:solidFill>
                <a:latin typeface="+mn-lt"/>
                <a:ea typeface="+mn-ea"/>
                <a:cs typeface="+mn-cs"/>
              </a:rPr>
              <a:t>Referensi [1] adalah sebuah buku, referensi [2] adalah sebuah artikel pada sebuah jurnal, dan referensi [3] berasal dari internet.</a:t>
            </a:r>
            <a:endParaRPr lang="id-ID" dirty="0"/>
          </a:p>
        </p:txBody>
      </p:sp>
      <p:sp>
        <p:nvSpPr>
          <p:cNvPr id="4" name="Slide Number Placeholder 3"/>
          <p:cNvSpPr>
            <a:spLocks noGrp="1"/>
          </p:cNvSpPr>
          <p:nvPr>
            <p:ph type="sldNum" sz="quarter" idx="10"/>
          </p:nvPr>
        </p:nvSpPr>
        <p:spPr/>
        <p:txBody>
          <a:bodyPr/>
          <a:lstStyle/>
          <a:p>
            <a:fld id="{5CF5B110-FB2B-4A29-828A-E3E79B532E93}" type="slidenum">
              <a:rPr lang="id-ID" smtClean="0"/>
              <a:t>28</a:t>
            </a:fld>
            <a:endParaRPr lang="id-ID"/>
          </a:p>
        </p:txBody>
      </p:sp>
    </p:spTree>
    <p:extLst>
      <p:ext uri="{BB962C8B-B14F-4D97-AF65-F5344CB8AC3E}">
        <p14:creationId xmlns:p14="http://schemas.microsoft.com/office/powerpoint/2010/main" val="2161466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0" i="0" u="none" strike="noStrike" kern="1200" baseline="0" dirty="0" smtClean="0">
                <a:solidFill>
                  <a:schemeClr val="tx1"/>
                </a:solidFill>
                <a:latin typeface="+mn-lt"/>
                <a:ea typeface="+mn-ea"/>
                <a:cs typeface="+mn-cs"/>
              </a:rPr>
              <a:t>Referensi [1] adalah sebuah buku, referensi [2] adalah sebuah artikel </a:t>
            </a:r>
            <a:r>
              <a:rPr lang="id-ID" sz="1200" b="0" i="0" u="none" strike="noStrike" kern="1200" baseline="0" smtClean="0">
                <a:solidFill>
                  <a:schemeClr val="tx1"/>
                </a:solidFill>
                <a:latin typeface="+mn-lt"/>
                <a:ea typeface="+mn-ea"/>
                <a:cs typeface="+mn-cs"/>
              </a:rPr>
              <a:t>pada sebuah jurnal, </a:t>
            </a:r>
            <a:r>
              <a:rPr lang="id-ID" sz="1200" b="0" i="0" u="none" strike="noStrike" kern="1200" baseline="0" dirty="0" smtClean="0">
                <a:solidFill>
                  <a:schemeClr val="tx1"/>
                </a:solidFill>
                <a:latin typeface="+mn-lt"/>
                <a:ea typeface="+mn-ea"/>
                <a:cs typeface="+mn-cs"/>
              </a:rPr>
              <a:t>dan referensi [3] berasal dari internet.</a:t>
            </a:r>
            <a:endParaRPr lang="id-ID" dirty="0"/>
          </a:p>
        </p:txBody>
      </p:sp>
      <p:sp>
        <p:nvSpPr>
          <p:cNvPr id="4" name="Slide Number Placeholder 3"/>
          <p:cNvSpPr>
            <a:spLocks noGrp="1"/>
          </p:cNvSpPr>
          <p:nvPr>
            <p:ph type="sldNum" sz="quarter" idx="10"/>
          </p:nvPr>
        </p:nvSpPr>
        <p:spPr/>
        <p:txBody>
          <a:bodyPr/>
          <a:lstStyle/>
          <a:p>
            <a:fld id="{5CF5B110-FB2B-4A29-828A-E3E79B532E93}" type="slidenum">
              <a:rPr lang="id-ID" smtClean="0"/>
              <a:t>29</a:t>
            </a:fld>
            <a:endParaRPr lang="id-ID"/>
          </a:p>
        </p:txBody>
      </p:sp>
    </p:spTree>
    <p:extLst>
      <p:ext uri="{BB962C8B-B14F-4D97-AF65-F5344CB8AC3E}">
        <p14:creationId xmlns:p14="http://schemas.microsoft.com/office/powerpoint/2010/main" val="4188452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0" i="0" u="none" strike="noStrike" kern="1200" baseline="0" dirty="0" smtClean="0">
                <a:solidFill>
                  <a:schemeClr val="tx1"/>
                </a:solidFill>
                <a:latin typeface="+mn-lt"/>
                <a:ea typeface="+mn-ea"/>
                <a:cs typeface="+mn-cs"/>
              </a:rPr>
              <a:t>Referensi [1] adalah sebuah buku, referensi [2] adalah sebuah artikel </a:t>
            </a:r>
            <a:r>
              <a:rPr lang="id-ID" sz="1200" b="0" i="0" u="none" strike="noStrike" kern="1200" baseline="0" smtClean="0">
                <a:solidFill>
                  <a:schemeClr val="tx1"/>
                </a:solidFill>
                <a:latin typeface="+mn-lt"/>
                <a:ea typeface="+mn-ea"/>
                <a:cs typeface="+mn-cs"/>
              </a:rPr>
              <a:t>pada sebuah jurnal, </a:t>
            </a:r>
            <a:r>
              <a:rPr lang="id-ID" sz="1200" b="0" i="0" u="none" strike="noStrike" kern="1200" baseline="0" dirty="0" smtClean="0">
                <a:solidFill>
                  <a:schemeClr val="tx1"/>
                </a:solidFill>
                <a:latin typeface="+mn-lt"/>
                <a:ea typeface="+mn-ea"/>
                <a:cs typeface="+mn-cs"/>
              </a:rPr>
              <a:t>dan referensi [3] berasal dari internet.</a:t>
            </a:r>
            <a:endParaRPr lang="id-ID" dirty="0"/>
          </a:p>
        </p:txBody>
      </p:sp>
      <p:sp>
        <p:nvSpPr>
          <p:cNvPr id="4" name="Slide Number Placeholder 3"/>
          <p:cNvSpPr>
            <a:spLocks noGrp="1"/>
          </p:cNvSpPr>
          <p:nvPr>
            <p:ph type="sldNum" sz="quarter" idx="10"/>
          </p:nvPr>
        </p:nvSpPr>
        <p:spPr/>
        <p:txBody>
          <a:bodyPr/>
          <a:lstStyle/>
          <a:p>
            <a:fld id="{5CF5B110-FB2B-4A29-828A-E3E79B532E93}" type="slidenum">
              <a:rPr lang="id-ID" smtClean="0"/>
              <a:t>30</a:t>
            </a:fld>
            <a:endParaRPr lang="id-ID"/>
          </a:p>
        </p:txBody>
      </p:sp>
    </p:spTree>
    <p:extLst>
      <p:ext uri="{BB962C8B-B14F-4D97-AF65-F5344CB8AC3E}">
        <p14:creationId xmlns:p14="http://schemas.microsoft.com/office/powerpoint/2010/main" val="2529136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0" i="0" u="none" strike="noStrike" kern="1200" baseline="0" dirty="0" smtClean="0">
                <a:solidFill>
                  <a:schemeClr val="tx1"/>
                </a:solidFill>
                <a:latin typeface="+mn-lt"/>
                <a:ea typeface="+mn-ea"/>
                <a:cs typeface="+mn-cs"/>
              </a:rPr>
              <a:t>Referensi [1] adalah sebuah buku, referensi [2] adalah sebuah artikel </a:t>
            </a:r>
            <a:r>
              <a:rPr lang="id-ID" sz="1200" b="0" i="0" u="none" strike="noStrike" kern="1200" baseline="0" smtClean="0">
                <a:solidFill>
                  <a:schemeClr val="tx1"/>
                </a:solidFill>
                <a:latin typeface="+mn-lt"/>
                <a:ea typeface="+mn-ea"/>
                <a:cs typeface="+mn-cs"/>
              </a:rPr>
              <a:t>pada sebuah jurnal, </a:t>
            </a:r>
            <a:r>
              <a:rPr lang="id-ID" sz="1200" b="0" i="0" u="none" strike="noStrike" kern="1200" baseline="0" dirty="0" smtClean="0">
                <a:solidFill>
                  <a:schemeClr val="tx1"/>
                </a:solidFill>
                <a:latin typeface="+mn-lt"/>
                <a:ea typeface="+mn-ea"/>
                <a:cs typeface="+mn-cs"/>
              </a:rPr>
              <a:t>dan referensi [3] berasal dari internet.</a:t>
            </a:r>
            <a:endParaRPr lang="id-ID" dirty="0"/>
          </a:p>
        </p:txBody>
      </p:sp>
      <p:sp>
        <p:nvSpPr>
          <p:cNvPr id="4" name="Slide Number Placeholder 3"/>
          <p:cNvSpPr>
            <a:spLocks noGrp="1"/>
          </p:cNvSpPr>
          <p:nvPr>
            <p:ph type="sldNum" sz="quarter" idx="10"/>
          </p:nvPr>
        </p:nvSpPr>
        <p:spPr/>
        <p:txBody>
          <a:bodyPr/>
          <a:lstStyle/>
          <a:p>
            <a:fld id="{5CF5B110-FB2B-4A29-828A-E3E79B532E93}" type="slidenum">
              <a:rPr lang="id-ID" smtClean="0"/>
              <a:t>31</a:t>
            </a:fld>
            <a:endParaRPr lang="id-ID"/>
          </a:p>
        </p:txBody>
      </p:sp>
    </p:spTree>
    <p:extLst>
      <p:ext uri="{BB962C8B-B14F-4D97-AF65-F5344CB8AC3E}">
        <p14:creationId xmlns:p14="http://schemas.microsoft.com/office/powerpoint/2010/main" val="1951769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20445" y="1825012"/>
            <a:ext cx="6468534" cy="1859637"/>
          </a:xfrm>
        </p:spPr>
        <p:txBody>
          <a:bodyPr anchor="b"/>
          <a:lstStyle>
            <a:lvl1pPr algn="r">
              <a:defRPr sz="6299">
                <a:solidFill>
                  <a:schemeClr val="bg1"/>
                </a:solidFill>
                <a:latin typeface="Myriad Pro" panose="020B0503030403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4312355" y="3781307"/>
            <a:ext cx="5621867" cy="1041937"/>
          </a:xfrm>
        </p:spPr>
        <p:txBody>
          <a:bodyPr/>
          <a:lstStyle>
            <a:lvl1pPr marL="0" indent="0" algn="r">
              <a:buNone/>
              <a:defRPr sz="2520">
                <a:solidFill>
                  <a:schemeClr val="bg1"/>
                </a:solidFill>
              </a:defRPr>
            </a:lvl1pPr>
            <a:lvl2pPr marL="479956" indent="0" algn="ctr">
              <a:buNone/>
              <a:defRPr sz="2100"/>
            </a:lvl2pPr>
            <a:lvl3pPr marL="959911" indent="0" algn="ctr">
              <a:buNone/>
              <a:defRPr sz="1890"/>
            </a:lvl3pPr>
            <a:lvl4pPr marL="1439867" indent="0" algn="ctr">
              <a:buNone/>
              <a:defRPr sz="1680"/>
            </a:lvl4pPr>
            <a:lvl5pPr marL="1919822" indent="0" algn="ctr">
              <a:buNone/>
              <a:defRPr sz="1680"/>
            </a:lvl5pPr>
            <a:lvl6pPr marL="2399778" indent="0" algn="ctr">
              <a:buNone/>
              <a:defRPr sz="1680"/>
            </a:lvl6pPr>
            <a:lvl7pPr marL="2879733" indent="0" algn="ctr">
              <a:buNone/>
              <a:defRPr sz="1680"/>
            </a:lvl7pPr>
            <a:lvl8pPr marL="3359688" indent="0" algn="ctr">
              <a:buNone/>
              <a:defRPr sz="1680"/>
            </a:lvl8pPr>
            <a:lvl9pPr marL="3839642"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764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3941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83297"/>
            <a:ext cx="2628900" cy="610108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83297"/>
            <a:ext cx="7734300" cy="6101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4044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384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422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94831"/>
            <a:ext cx="10515600" cy="2994714"/>
          </a:xfrm>
        </p:spPr>
        <p:txBody>
          <a:bodyPr anchor="b"/>
          <a:lstStyle>
            <a:lvl1pPr>
              <a:defRPr sz="6299"/>
            </a:lvl1pPr>
          </a:lstStyle>
          <a:p>
            <a:r>
              <a:rPr lang="en-US" smtClean="0"/>
              <a:t>Click to edit Master title style</a:t>
            </a:r>
            <a:endParaRPr lang="en-US" dirty="0"/>
          </a:p>
        </p:txBody>
      </p:sp>
      <p:sp>
        <p:nvSpPr>
          <p:cNvPr id="3" name="Text Placeholder 2"/>
          <p:cNvSpPr>
            <a:spLocks noGrp="1"/>
          </p:cNvSpPr>
          <p:nvPr>
            <p:ph type="body" idx="1"/>
          </p:nvPr>
        </p:nvSpPr>
        <p:spPr>
          <a:xfrm>
            <a:off x="831850" y="4817876"/>
            <a:ext cx="10515600" cy="1574849"/>
          </a:xfrm>
        </p:spPr>
        <p:txBody>
          <a:bodyPr/>
          <a:lstStyle>
            <a:lvl1pPr marL="0" indent="0">
              <a:buNone/>
              <a:defRPr sz="2520">
                <a:solidFill>
                  <a:schemeClr val="tx1">
                    <a:tint val="75000"/>
                  </a:schemeClr>
                </a:solidFill>
              </a:defRPr>
            </a:lvl1pPr>
            <a:lvl2pPr marL="479956" indent="0">
              <a:buNone/>
              <a:defRPr sz="2100">
                <a:solidFill>
                  <a:schemeClr val="tx1">
                    <a:tint val="75000"/>
                  </a:schemeClr>
                </a:solidFill>
              </a:defRPr>
            </a:lvl2pPr>
            <a:lvl3pPr marL="959911" indent="0">
              <a:buNone/>
              <a:defRPr sz="1890">
                <a:solidFill>
                  <a:schemeClr val="tx1">
                    <a:tint val="75000"/>
                  </a:schemeClr>
                </a:solidFill>
              </a:defRPr>
            </a:lvl3pPr>
            <a:lvl4pPr marL="1439867" indent="0">
              <a:buNone/>
              <a:defRPr sz="1680">
                <a:solidFill>
                  <a:schemeClr val="tx1">
                    <a:tint val="75000"/>
                  </a:schemeClr>
                </a:solidFill>
              </a:defRPr>
            </a:lvl4pPr>
            <a:lvl5pPr marL="1919822" indent="0">
              <a:buNone/>
              <a:defRPr sz="1680">
                <a:solidFill>
                  <a:schemeClr val="tx1">
                    <a:tint val="75000"/>
                  </a:schemeClr>
                </a:solidFill>
              </a:defRPr>
            </a:lvl5pPr>
            <a:lvl6pPr marL="2399778" indent="0">
              <a:buNone/>
              <a:defRPr sz="1680">
                <a:solidFill>
                  <a:schemeClr val="tx1">
                    <a:tint val="75000"/>
                  </a:schemeClr>
                </a:solidFill>
              </a:defRPr>
            </a:lvl6pPr>
            <a:lvl7pPr marL="2879733" indent="0">
              <a:buNone/>
              <a:defRPr sz="1680">
                <a:solidFill>
                  <a:schemeClr val="tx1">
                    <a:tint val="75000"/>
                  </a:schemeClr>
                </a:solidFill>
              </a:defRPr>
            </a:lvl7pPr>
            <a:lvl8pPr marL="3359688" indent="0">
              <a:buNone/>
              <a:defRPr sz="1680">
                <a:solidFill>
                  <a:schemeClr val="tx1">
                    <a:tint val="75000"/>
                  </a:schemeClr>
                </a:solidFill>
              </a:defRPr>
            </a:lvl8pPr>
            <a:lvl9pPr marL="3839642" indent="0">
              <a:buNone/>
              <a:defRPr sz="1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072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916484"/>
            <a:ext cx="5181600" cy="456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916484"/>
            <a:ext cx="5181600" cy="456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55760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83299"/>
            <a:ext cx="10515600" cy="13915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1" y="1764832"/>
            <a:ext cx="5157787" cy="864917"/>
          </a:xfrm>
        </p:spPr>
        <p:txBody>
          <a:bodyPr anchor="b"/>
          <a:lstStyle>
            <a:lvl1pPr marL="0" indent="0">
              <a:buNone/>
              <a:defRPr sz="2520" b="1"/>
            </a:lvl1pPr>
            <a:lvl2pPr marL="479956" indent="0">
              <a:buNone/>
              <a:defRPr sz="2100" b="1"/>
            </a:lvl2pPr>
            <a:lvl3pPr marL="959911" indent="0">
              <a:buNone/>
              <a:defRPr sz="1890" b="1"/>
            </a:lvl3pPr>
            <a:lvl4pPr marL="1439867" indent="0">
              <a:buNone/>
              <a:defRPr sz="1680" b="1"/>
            </a:lvl4pPr>
            <a:lvl5pPr marL="1919822" indent="0">
              <a:buNone/>
              <a:defRPr sz="1680" b="1"/>
            </a:lvl5pPr>
            <a:lvl6pPr marL="2399778" indent="0">
              <a:buNone/>
              <a:defRPr sz="1680" b="1"/>
            </a:lvl6pPr>
            <a:lvl7pPr marL="2879733" indent="0">
              <a:buNone/>
              <a:defRPr sz="1680" b="1"/>
            </a:lvl7pPr>
            <a:lvl8pPr marL="3359688" indent="0">
              <a:buNone/>
              <a:defRPr sz="1680" b="1"/>
            </a:lvl8pPr>
            <a:lvl9pPr marL="3839642"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839791" y="2629749"/>
            <a:ext cx="5157787" cy="3867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764832"/>
            <a:ext cx="5183188" cy="864917"/>
          </a:xfrm>
        </p:spPr>
        <p:txBody>
          <a:bodyPr anchor="b"/>
          <a:lstStyle>
            <a:lvl1pPr marL="0" indent="0">
              <a:buNone/>
              <a:defRPr sz="2520" b="1"/>
            </a:lvl1pPr>
            <a:lvl2pPr marL="479956" indent="0">
              <a:buNone/>
              <a:defRPr sz="2100" b="1"/>
            </a:lvl2pPr>
            <a:lvl3pPr marL="959911" indent="0">
              <a:buNone/>
              <a:defRPr sz="1890" b="1"/>
            </a:lvl3pPr>
            <a:lvl4pPr marL="1439867" indent="0">
              <a:buNone/>
              <a:defRPr sz="1680" b="1"/>
            </a:lvl4pPr>
            <a:lvl5pPr marL="1919822" indent="0">
              <a:buNone/>
              <a:defRPr sz="1680" b="1"/>
            </a:lvl5pPr>
            <a:lvl6pPr marL="2399778" indent="0">
              <a:buNone/>
              <a:defRPr sz="1680" b="1"/>
            </a:lvl6pPr>
            <a:lvl7pPr marL="2879733" indent="0">
              <a:buNone/>
              <a:defRPr sz="1680" b="1"/>
            </a:lvl7pPr>
            <a:lvl8pPr marL="3359688" indent="0">
              <a:buNone/>
              <a:defRPr sz="1680" b="1"/>
            </a:lvl8pPr>
            <a:lvl9pPr marL="3839642"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6172200" y="2629749"/>
            <a:ext cx="5183188" cy="3867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570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57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011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79954"/>
            <a:ext cx="3932237" cy="1679840"/>
          </a:xfrm>
        </p:spPr>
        <p:txBody>
          <a:bodyPr anchor="b"/>
          <a:lstStyle>
            <a:lvl1pPr>
              <a:defRPr sz="3359"/>
            </a:lvl1pPr>
          </a:lstStyle>
          <a:p>
            <a:r>
              <a:rPr lang="en-US" smtClean="0"/>
              <a:t>Click to edit Master title style</a:t>
            </a:r>
            <a:endParaRPr lang="en-US" dirty="0"/>
          </a:p>
        </p:txBody>
      </p:sp>
      <p:sp>
        <p:nvSpPr>
          <p:cNvPr id="3" name="Content Placeholder 2"/>
          <p:cNvSpPr>
            <a:spLocks noGrp="1"/>
          </p:cNvSpPr>
          <p:nvPr>
            <p:ph idx="1"/>
          </p:nvPr>
        </p:nvSpPr>
        <p:spPr>
          <a:xfrm>
            <a:off x="5183188" y="1036570"/>
            <a:ext cx="617220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91" y="2159795"/>
            <a:ext cx="3932237" cy="4001285"/>
          </a:xfrm>
        </p:spPr>
        <p:txBody>
          <a:bodyPr/>
          <a:lstStyle>
            <a:lvl1pPr marL="0" indent="0">
              <a:buNone/>
              <a:defRPr sz="1680"/>
            </a:lvl1pPr>
            <a:lvl2pPr marL="479956" indent="0">
              <a:buNone/>
              <a:defRPr sz="1470"/>
            </a:lvl2pPr>
            <a:lvl3pPr marL="959911" indent="0">
              <a:buNone/>
              <a:defRPr sz="1260"/>
            </a:lvl3pPr>
            <a:lvl4pPr marL="1439867" indent="0">
              <a:buNone/>
              <a:defRPr sz="1050"/>
            </a:lvl4pPr>
            <a:lvl5pPr marL="1919822" indent="0">
              <a:buNone/>
              <a:defRPr sz="1050"/>
            </a:lvl5pPr>
            <a:lvl6pPr marL="2399778" indent="0">
              <a:buNone/>
              <a:defRPr sz="1050"/>
            </a:lvl6pPr>
            <a:lvl7pPr marL="2879733" indent="0">
              <a:buNone/>
              <a:defRPr sz="1050"/>
            </a:lvl7pPr>
            <a:lvl8pPr marL="3359688" indent="0">
              <a:buNone/>
              <a:defRPr sz="1050"/>
            </a:lvl8pPr>
            <a:lvl9pPr marL="3839642"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818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79954"/>
            <a:ext cx="3932237" cy="1679840"/>
          </a:xfrm>
        </p:spPr>
        <p:txBody>
          <a:bodyPr anchor="b"/>
          <a:lstStyle>
            <a:lvl1pPr>
              <a:defRPr sz="335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1036570"/>
            <a:ext cx="6172200" cy="5116178"/>
          </a:xfrm>
        </p:spPr>
        <p:txBody>
          <a:bodyPr anchor="t"/>
          <a:lstStyle>
            <a:lvl1pPr marL="0" indent="0">
              <a:buNone/>
              <a:defRPr sz="3359"/>
            </a:lvl1pPr>
            <a:lvl2pPr marL="479956" indent="0">
              <a:buNone/>
              <a:defRPr sz="2939"/>
            </a:lvl2pPr>
            <a:lvl3pPr marL="959911" indent="0">
              <a:buNone/>
              <a:defRPr sz="2520"/>
            </a:lvl3pPr>
            <a:lvl4pPr marL="1439867" indent="0">
              <a:buNone/>
              <a:defRPr sz="2100"/>
            </a:lvl4pPr>
            <a:lvl5pPr marL="1919822" indent="0">
              <a:buNone/>
              <a:defRPr sz="2100"/>
            </a:lvl5pPr>
            <a:lvl6pPr marL="2399778" indent="0">
              <a:buNone/>
              <a:defRPr sz="2100"/>
            </a:lvl6pPr>
            <a:lvl7pPr marL="2879733" indent="0">
              <a:buNone/>
              <a:defRPr sz="2100"/>
            </a:lvl7pPr>
            <a:lvl8pPr marL="3359688" indent="0">
              <a:buNone/>
              <a:defRPr sz="2100"/>
            </a:lvl8pPr>
            <a:lvl9pPr marL="3839642"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839791" y="2159795"/>
            <a:ext cx="3932237" cy="4001285"/>
          </a:xfrm>
        </p:spPr>
        <p:txBody>
          <a:bodyPr/>
          <a:lstStyle>
            <a:lvl1pPr marL="0" indent="0">
              <a:buNone/>
              <a:defRPr sz="1680"/>
            </a:lvl1pPr>
            <a:lvl2pPr marL="479956" indent="0">
              <a:buNone/>
              <a:defRPr sz="1470"/>
            </a:lvl2pPr>
            <a:lvl3pPr marL="959911" indent="0">
              <a:buNone/>
              <a:defRPr sz="1260"/>
            </a:lvl3pPr>
            <a:lvl4pPr marL="1439867" indent="0">
              <a:buNone/>
              <a:defRPr sz="1050"/>
            </a:lvl4pPr>
            <a:lvl5pPr marL="1919822" indent="0">
              <a:buNone/>
              <a:defRPr sz="1050"/>
            </a:lvl5pPr>
            <a:lvl6pPr marL="2399778" indent="0">
              <a:buNone/>
              <a:defRPr sz="1050"/>
            </a:lvl6pPr>
            <a:lvl7pPr marL="2879733" indent="0">
              <a:buNone/>
              <a:defRPr sz="1050"/>
            </a:lvl7pPr>
            <a:lvl8pPr marL="3359688" indent="0">
              <a:buNone/>
              <a:defRPr sz="1050"/>
            </a:lvl8pPr>
            <a:lvl9pPr marL="3839642"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08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57778" y="201462"/>
            <a:ext cx="9584266" cy="87695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95111" y="1185073"/>
            <a:ext cx="11446933" cy="52993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95111" y="6672697"/>
            <a:ext cx="2743200"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B61BEF0D-F0BB-DE4B-95CE-6DB70DBA9567}" type="datetimeFigureOut">
              <a:rPr lang="en-US" smtClean="0"/>
              <a:pPr/>
              <a:t>8/16/2017</a:t>
            </a:fld>
            <a:endParaRPr lang="en-US" dirty="0"/>
          </a:p>
        </p:txBody>
      </p:sp>
      <p:sp>
        <p:nvSpPr>
          <p:cNvPr id="5" name="Footer Placeholder 4"/>
          <p:cNvSpPr>
            <a:spLocks noGrp="1"/>
          </p:cNvSpPr>
          <p:nvPr>
            <p:ph type="ftr" sz="quarter" idx="3"/>
          </p:nvPr>
        </p:nvSpPr>
        <p:spPr>
          <a:xfrm>
            <a:off x="3248378" y="6672697"/>
            <a:ext cx="4114800"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473248" y="6672697"/>
            <a:ext cx="80151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044347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defTabSz="959911"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78" indent="-239978" algn="l" defTabSz="959911"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33" indent="-239978" algn="l" defTabSz="959911"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889" indent="-239978" algn="l" defTabSz="959911"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44"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0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755"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1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666"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62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59911" rtl="0" eaLnBrk="1" latinLnBrk="0" hangingPunct="1">
        <a:defRPr sz="1890" kern="1200">
          <a:solidFill>
            <a:schemeClr val="tx1"/>
          </a:solidFill>
          <a:latin typeface="+mn-lt"/>
          <a:ea typeface="+mn-ea"/>
          <a:cs typeface="+mn-cs"/>
        </a:defRPr>
      </a:lvl1pPr>
      <a:lvl2pPr marL="479956" algn="l" defTabSz="959911" rtl="0" eaLnBrk="1" latinLnBrk="0" hangingPunct="1">
        <a:defRPr sz="1890" kern="1200">
          <a:solidFill>
            <a:schemeClr val="tx1"/>
          </a:solidFill>
          <a:latin typeface="+mn-lt"/>
          <a:ea typeface="+mn-ea"/>
          <a:cs typeface="+mn-cs"/>
        </a:defRPr>
      </a:lvl2pPr>
      <a:lvl3pPr marL="959911" algn="l" defTabSz="959911" rtl="0" eaLnBrk="1" latinLnBrk="0" hangingPunct="1">
        <a:defRPr sz="1890" kern="1200">
          <a:solidFill>
            <a:schemeClr val="tx1"/>
          </a:solidFill>
          <a:latin typeface="+mn-lt"/>
          <a:ea typeface="+mn-ea"/>
          <a:cs typeface="+mn-cs"/>
        </a:defRPr>
      </a:lvl3pPr>
      <a:lvl4pPr marL="1439867" algn="l" defTabSz="959911" rtl="0" eaLnBrk="1" latinLnBrk="0" hangingPunct="1">
        <a:defRPr sz="1890" kern="1200">
          <a:solidFill>
            <a:schemeClr val="tx1"/>
          </a:solidFill>
          <a:latin typeface="+mn-lt"/>
          <a:ea typeface="+mn-ea"/>
          <a:cs typeface="+mn-cs"/>
        </a:defRPr>
      </a:lvl4pPr>
      <a:lvl5pPr marL="1919822" algn="l" defTabSz="959911" rtl="0" eaLnBrk="1" latinLnBrk="0" hangingPunct="1">
        <a:defRPr sz="1890" kern="1200">
          <a:solidFill>
            <a:schemeClr val="tx1"/>
          </a:solidFill>
          <a:latin typeface="+mn-lt"/>
          <a:ea typeface="+mn-ea"/>
          <a:cs typeface="+mn-cs"/>
        </a:defRPr>
      </a:lvl5pPr>
      <a:lvl6pPr marL="2399778" algn="l" defTabSz="959911" rtl="0" eaLnBrk="1" latinLnBrk="0" hangingPunct="1">
        <a:defRPr sz="1890" kern="1200">
          <a:solidFill>
            <a:schemeClr val="tx1"/>
          </a:solidFill>
          <a:latin typeface="+mn-lt"/>
          <a:ea typeface="+mn-ea"/>
          <a:cs typeface="+mn-cs"/>
        </a:defRPr>
      </a:lvl6pPr>
      <a:lvl7pPr marL="2879733" algn="l" defTabSz="959911" rtl="0" eaLnBrk="1" latinLnBrk="0" hangingPunct="1">
        <a:defRPr sz="1890" kern="1200">
          <a:solidFill>
            <a:schemeClr val="tx1"/>
          </a:solidFill>
          <a:latin typeface="+mn-lt"/>
          <a:ea typeface="+mn-ea"/>
          <a:cs typeface="+mn-cs"/>
        </a:defRPr>
      </a:lvl7pPr>
      <a:lvl8pPr marL="3359688" algn="l" defTabSz="959911" rtl="0" eaLnBrk="1" latinLnBrk="0" hangingPunct="1">
        <a:defRPr sz="1890" kern="1200">
          <a:solidFill>
            <a:schemeClr val="tx1"/>
          </a:solidFill>
          <a:latin typeface="+mn-lt"/>
          <a:ea typeface="+mn-ea"/>
          <a:cs typeface="+mn-cs"/>
        </a:defRPr>
      </a:lvl8pPr>
      <a:lvl9pPr marL="3839642" algn="l" defTabSz="959911"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29022" y="2071688"/>
            <a:ext cx="7558086" cy="1612961"/>
          </a:xfrm>
        </p:spPr>
        <p:txBody>
          <a:bodyPr>
            <a:normAutofit/>
          </a:bodyPr>
          <a:lstStyle/>
          <a:p>
            <a:pPr algn="ctr"/>
            <a:r>
              <a:rPr lang="id-ID" sz="4000" b="1" dirty="0" smtClean="0">
                <a:solidFill>
                  <a:srgbClr val="FFFF00"/>
                </a:solidFill>
                <a:latin typeface="Arial Black" panose="020B0A04020102020204" pitchFamily="34" charset="0"/>
              </a:rPr>
              <a:t>METODE PENELITIAN</a:t>
            </a:r>
            <a:endParaRPr lang="id-ID" sz="3200" b="1" dirty="0">
              <a:solidFill>
                <a:srgbClr val="FFFF00"/>
              </a:solidFill>
            </a:endParaRPr>
          </a:p>
        </p:txBody>
      </p:sp>
      <p:sp>
        <p:nvSpPr>
          <p:cNvPr id="3" name="Subtitle 2"/>
          <p:cNvSpPr>
            <a:spLocks noGrp="1"/>
          </p:cNvSpPr>
          <p:nvPr>
            <p:ph type="subTitle" idx="1"/>
          </p:nvPr>
        </p:nvSpPr>
        <p:spPr/>
        <p:txBody>
          <a:bodyPr>
            <a:normAutofit/>
          </a:bodyPr>
          <a:lstStyle/>
          <a:p>
            <a:pPr algn="ctr"/>
            <a:r>
              <a:rPr lang="id-ID" sz="3200" dirty="0" smtClean="0">
                <a:ln w="0"/>
                <a:effectLst>
                  <a:outerShdw blurRad="38100" dist="19050" dir="2700000" algn="tl" rotWithShape="0">
                    <a:schemeClr val="dk1">
                      <a:alpha val="40000"/>
                    </a:schemeClr>
                  </a:outerShdw>
                </a:effectLst>
              </a:rPr>
              <a:t>Perumusan Masalah dan Literature Review</a:t>
            </a:r>
            <a:endParaRPr lang="id-ID"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88766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Bentuk Rumusan Masalah </a:t>
            </a:r>
            <a:r>
              <a:rPr lang="id-ID" b="1" dirty="0" smtClean="0"/>
              <a:t>Penelitian </a:t>
            </a:r>
            <a:r>
              <a:rPr lang="id-ID" sz="2000" b="1" dirty="0" smtClean="0"/>
              <a:t>(2)</a:t>
            </a:r>
            <a:endParaRPr lang="id-ID" b="1"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id-ID" sz="2781" dirty="0" smtClean="0">
                <a:latin typeface="Calibri" panose="020F0502020204030204" pitchFamily="34" charset="0"/>
              </a:rPr>
              <a:t>Asosiatif, yaitu suatu </a:t>
            </a:r>
            <a:r>
              <a:rPr lang="id-ID" sz="2781" dirty="0">
                <a:latin typeface="Calibri" panose="020F0502020204030204" pitchFamily="34" charset="0"/>
              </a:rPr>
              <a:t>permasalahan </a:t>
            </a:r>
            <a:r>
              <a:rPr lang="id-ID" sz="2781" dirty="0" smtClean="0">
                <a:latin typeface="Calibri" panose="020F0502020204030204" pitchFamily="34" charset="0"/>
              </a:rPr>
              <a:t>penelitian yang </a:t>
            </a:r>
            <a:r>
              <a:rPr lang="id-ID" sz="2781" dirty="0">
                <a:latin typeface="Calibri" panose="020F0502020204030204" pitchFamily="34" charset="0"/>
              </a:rPr>
              <a:t>bersifat hubungan </a:t>
            </a:r>
            <a:r>
              <a:rPr lang="id-ID" sz="2781" dirty="0" smtClean="0">
                <a:latin typeface="Calibri" panose="020F0502020204030204" pitchFamily="34" charset="0"/>
              </a:rPr>
              <a:t>antara dua </a:t>
            </a:r>
            <a:r>
              <a:rPr lang="id-ID" sz="2781" dirty="0">
                <a:latin typeface="Calibri" panose="020F0502020204030204" pitchFamily="34" charset="0"/>
              </a:rPr>
              <a:t>variabel atau lebih.</a:t>
            </a:r>
          </a:p>
          <a:p>
            <a:pPr marL="479955" lvl="1" indent="0">
              <a:buNone/>
            </a:pPr>
            <a:r>
              <a:rPr lang="id-ID" sz="2362" dirty="0" smtClean="0">
                <a:latin typeface="Calibri" panose="020F0502020204030204" pitchFamily="34" charset="0"/>
              </a:rPr>
              <a:t>Terdapat </a:t>
            </a:r>
            <a:r>
              <a:rPr lang="id-ID" sz="2362" dirty="0">
                <a:latin typeface="Calibri" panose="020F0502020204030204" pitchFamily="34" charset="0"/>
              </a:rPr>
              <a:t>tiga bentuk </a:t>
            </a:r>
            <a:r>
              <a:rPr lang="id-ID" sz="2362" dirty="0" smtClean="0">
                <a:latin typeface="Calibri" panose="020F0502020204030204" pitchFamily="34" charset="0"/>
              </a:rPr>
              <a:t>hubungan yaitu</a:t>
            </a:r>
            <a:r>
              <a:rPr lang="id-ID" sz="2362" dirty="0">
                <a:latin typeface="Calibri" panose="020F0502020204030204" pitchFamily="34" charset="0"/>
              </a:rPr>
              <a:t>: hubungan simetris</a:t>
            </a:r>
            <a:r>
              <a:rPr lang="id-ID" sz="2362" dirty="0" smtClean="0">
                <a:latin typeface="Calibri" panose="020F0502020204030204" pitchFamily="34" charset="0"/>
              </a:rPr>
              <a:t>, hubungan </a:t>
            </a:r>
            <a:r>
              <a:rPr lang="id-ID" sz="2362" dirty="0">
                <a:latin typeface="Calibri" panose="020F0502020204030204" pitchFamily="34" charset="0"/>
              </a:rPr>
              <a:t>kausal, </a:t>
            </a:r>
            <a:r>
              <a:rPr lang="id-ID" sz="2362" dirty="0" smtClean="0">
                <a:latin typeface="Calibri" panose="020F0502020204030204" pitchFamily="34" charset="0"/>
              </a:rPr>
              <a:t>dan interaktif/reciprocal/timbal balik.</a:t>
            </a:r>
          </a:p>
          <a:p>
            <a:pPr marL="479955" lvl="1" indent="0">
              <a:buNone/>
            </a:pPr>
            <a:endParaRPr lang="id-ID" sz="2362" dirty="0" smtClean="0">
              <a:latin typeface="Calibri" panose="020F0502020204030204" pitchFamily="34" charset="0"/>
            </a:endParaRPr>
          </a:p>
          <a:p>
            <a:pPr marL="479955" lvl="1" indent="0">
              <a:buNone/>
            </a:pPr>
            <a:r>
              <a:rPr lang="id-ID" sz="2362" dirty="0" smtClean="0">
                <a:latin typeface="Calibri" panose="020F0502020204030204" pitchFamily="34" charset="0"/>
              </a:rPr>
              <a:t>Contoh permasalahan asosiatif :</a:t>
            </a:r>
          </a:p>
          <a:p>
            <a:pPr lvl="1"/>
            <a:r>
              <a:rPr lang="id-ID" sz="2362" dirty="0">
                <a:latin typeface="Calibri" panose="020F0502020204030204" pitchFamily="34" charset="0"/>
              </a:rPr>
              <a:t>Adakah hubungan antara </a:t>
            </a:r>
            <a:r>
              <a:rPr lang="id-ID" sz="2362" dirty="0" smtClean="0">
                <a:latin typeface="Calibri" panose="020F0502020204030204" pitchFamily="34" charset="0"/>
              </a:rPr>
              <a:t>banyaknya peminat </a:t>
            </a:r>
            <a:r>
              <a:rPr lang="id-ID" sz="2362" dirty="0">
                <a:latin typeface="Calibri" panose="020F0502020204030204" pitchFamily="34" charset="0"/>
              </a:rPr>
              <a:t>masuk PGSD UPI dengan </a:t>
            </a:r>
            <a:r>
              <a:rPr lang="id-ID" sz="2362" dirty="0" smtClean="0">
                <a:latin typeface="Calibri" panose="020F0502020204030204" pitchFamily="34" charset="0"/>
              </a:rPr>
              <a:t>panen raya </a:t>
            </a:r>
            <a:r>
              <a:rPr lang="id-ID" sz="2362" dirty="0">
                <a:latin typeface="Calibri" panose="020F0502020204030204" pitchFamily="34" charset="0"/>
              </a:rPr>
              <a:t>masyarakat petani? (simetris</a:t>
            </a:r>
            <a:r>
              <a:rPr lang="id-ID" sz="2362" dirty="0" smtClean="0">
                <a:latin typeface="Calibri" panose="020F0502020204030204" pitchFamily="34" charset="0"/>
              </a:rPr>
              <a:t>)</a:t>
            </a:r>
          </a:p>
          <a:p>
            <a:pPr lvl="1"/>
            <a:r>
              <a:rPr lang="id-ID" sz="2362" dirty="0" smtClean="0">
                <a:latin typeface="Calibri" panose="020F0502020204030204" pitchFamily="34" charset="0"/>
              </a:rPr>
              <a:t>Seberapa </a:t>
            </a:r>
            <a:r>
              <a:rPr lang="id-ID" sz="2362" dirty="0">
                <a:latin typeface="Calibri" panose="020F0502020204030204" pitchFamily="34" charset="0"/>
              </a:rPr>
              <a:t>besar pengaruh kurikulum, </a:t>
            </a:r>
            <a:r>
              <a:rPr lang="id-ID" sz="2362" dirty="0" smtClean="0">
                <a:latin typeface="Calibri" panose="020F0502020204030204" pitchFamily="34" charset="0"/>
              </a:rPr>
              <a:t>media pendidikan </a:t>
            </a:r>
            <a:r>
              <a:rPr lang="id-ID" sz="2362" dirty="0">
                <a:latin typeface="Calibri" panose="020F0502020204030204" pitchFamily="34" charset="0"/>
              </a:rPr>
              <a:t>dan kualitas guru </a:t>
            </a:r>
            <a:r>
              <a:rPr lang="id-ID" sz="2362" dirty="0" smtClean="0">
                <a:latin typeface="Calibri" panose="020F0502020204030204" pitchFamily="34" charset="0"/>
              </a:rPr>
              <a:t>terhadap kualitas </a:t>
            </a:r>
            <a:r>
              <a:rPr lang="id-ID" sz="2362" dirty="0">
                <a:latin typeface="Calibri" panose="020F0502020204030204" pitchFamily="34" charset="0"/>
              </a:rPr>
              <a:t>SDM yang dihasilkan dari </a:t>
            </a:r>
            <a:r>
              <a:rPr lang="id-ID" sz="2362" dirty="0" smtClean="0">
                <a:latin typeface="Calibri" panose="020F0502020204030204" pitchFamily="34" charset="0"/>
              </a:rPr>
              <a:t>suatu sekolah</a:t>
            </a:r>
            <a:r>
              <a:rPr lang="id-ID" sz="2362" dirty="0">
                <a:latin typeface="Calibri" panose="020F0502020204030204" pitchFamily="34" charset="0"/>
              </a:rPr>
              <a:t>? (klausal/ sebab akibat</a:t>
            </a:r>
            <a:r>
              <a:rPr lang="id-ID" sz="2362" dirty="0" smtClean="0">
                <a:latin typeface="Calibri" panose="020F0502020204030204" pitchFamily="34" charset="0"/>
              </a:rPr>
              <a:t>)</a:t>
            </a:r>
          </a:p>
          <a:p>
            <a:pPr lvl="1"/>
            <a:r>
              <a:rPr lang="id-ID" sz="2362" dirty="0" smtClean="0">
                <a:latin typeface="Calibri" panose="020F0502020204030204" pitchFamily="34" charset="0"/>
              </a:rPr>
              <a:t>Hubungan </a:t>
            </a:r>
            <a:r>
              <a:rPr lang="id-ID" sz="2362" dirty="0">
                <a:latin typeface="Calibri" panose="020F0502020204030204" pitchFamily="34" charset="0"/>
              </a:rPr>
              <a:t>antara kecerdasan </a:t>
            </a:r>
            <a:r>
              <a:rPr lang="id-ID" sz="2362" dirty="0" smtClean="0">
                <a:latin typeface="Calibri" panose="020F0502020204030204" pitchFamily="34" charset="0"/>
              </a:rPr>
              <a:t>dengan kekayaan</a:t>
            </a:r>
            <a:r>
              <a:rPr lang="id-ID" sz="2362" dirty="0">
                <a:latin typeface="Calibri" panose="020F0502020204030204" pitchFamily="34" charset="0"/>
              </a:rPr>
              <a:t>. Kecerdasan dapat </a:t>
            </a:r>
            <a:r>
              <a:rPr lang="id-ID" sz="2362" dirty="0" smtClean="0">
                <a:latin typeface="Calibri" panose="020F0502020204030204" pitchFamily="34" charset="0"/>
              </a:rPr>
              <a:t>menyebabkan kaya</a:t>
            </a:r>
            <a:r>
              <a:rPr lang="id-ID" sz="2362" dirty="0">
                <a:latin typeface="Calibri" panose="020F0502020204030204" pitchFamily="34" charset="0"/>
              </a:rPr>
              <a:t>, demikian juga orang yang kaya </a:t>
            </a:r>
            <a:r>
              <a:rPr lang="id-ID" sz="2362" dirty="0" smtClean="0">
                <a:latin typeface="Calibri" panose="020F0502020204030204" pitchFamily="34" charset="0"/>
              </a:rPr>
              <a:t>dapat meningkatkan </a:t>
            </a:r>
            <a:r>
              <a:rPr lang="id-ID" sz="2362" dirty="0">
                <a:latin typeface="Calibri" panose="020F0502020204030204" pitchFamily="34" charset="0"/>
              </a:rPr>
              <a:t>kecerdasan karena </a:t>
            </a:r>
            <a:r>
              <a:rPr lang="id-ID" sz="2362" dirty="0" smtClean="0">
                <a:latin typeface="Calibri" panose="020F0502020204030204" pitchFamily="34" charset="0"/>
              </a:rPr>
              <a:t>gizi terpenuhi</a:t>
            </a:r>
            <a:r>
              <a:rPr lang="id-ID" sz="2362" dirty="0">
                <a:latin typeface="Calibri" panose="020F0502020204030204" pitchFamily="34" charset="0"/>
              </a:rPr>
              <a:t>. (reciprocal/ timbal balik)</a:t>
            </a:r>
          </a:p>
        </p:txBody>
      </p:sp>
    </p:spTree>
    <p:extLst>
      <p:ext uri="{BB962C8B-B14F-4D97-AF65-F5344CB8AC3E}">
        <p14:creationId xmlns:p14="http://schemas.microsoft.com/office/powerpoint/2010/main" val="253688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Cara Merumuskan Masalah</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id-ID" sz="2800" dirty="0" smtClean="0">
                <a:latin typeface="Calibri" panose="020F0502020204030204" pitchFamily="34" charset="0"/>
              </a:rPr>
              <a:t>Masalah </a:t>
            </a:r>
            <a:r>
              <a:rPr lang="id-ID" sz="2800" dirty="0">
                <a:latin typeface="Calibri" panose="020F0502020204030204" pitchFamily="34" charset="0"/>
              </a:rPr>
              <a:t>biasanya dirumuskan </a:t>
            </a:r>
            <a:r>
              <a:rPr lang="id-ID" sz="2800" dirty="0" smtClean="0">
                <a:latin typeface="Calibri" panose="020F0502020204030204" pitchFamily="34" charset="0"/>
              </a:rPr>
              <a:t>dalam bentuk pertanyaan (</a:t>
            </a:r>
            <a:r>
              <a:rPr lang="id-ID" sz="2400" i="1" dirty="0" smtClean="0"/>
              <a:t>research </a:t>
            </a:r>
            <a:r>
              <a:rPr lang="id-ID" sz="2400" i="1" dirty="0"/>
              <a:t>question</a:t>
            </a:r>
            <a:r>
              <a:rPr lang="id-ID" sz="2400" dirty="0"/>
              <a:t>)</a:t>
            </a:r>
            <a:r>
              <a:rPr lang="id-ID" sz="2800" dirty="0" smtClean="0">
                <a:latin typeface="Calibri" panose="020F0502020204030204" pitchFamily="34" charset="0"/>
              </a:rPr>
              <a:t>. Pertanyaan tersebut </a:t>
            </a:r>
            <a:r>
              <a:rPr lang="id-ID" sz="2800" dirty="0">
                <a:latin typeface="Calibri" panose="020F0502020204030204" pitchFamily="34" charset="0"/>
              </a:rPr>
              <a:t>dijadikan dasar untuk </a:t>
            </a:r>
            <a:r>
              <a:rPr lang="id-ID" sz="2800" dirty="0" smtClean="0">
                <a:latin typeface="Calibri" panose="020F0502020204030204" pitchFamily="34" charset="0"/>
              </a:rPr>
              <a:t>dicari jawabannya </a:t>
            </a:r>
            <a:r>
              <a:rPr lang="id-ID" sz="2800" dirty="0">
                <a:latin typeface="Calibri" panose="020F0502020204030204" pitchFamily="34" charset="0"/>
              </a:rPr>
              <a:t>atau pemecahannya</a:t>
            </a:r>
          </a:p>
          <a:p>
            <a:pPr marL="514350" indent="-514350">
              <a:buFont typeface="+mj-lt"/>
              <a:buAutoNum type="arabicPeriod"/>
            </a:pPr>
            <a:r>
              <a:rPr lang="id-ID" sz="2800" dirty="0" smtClean="0">
                <a:latin typeface="Calibri" panose="020F0502020204030204" pitchFamily="34" charset="0"/>
              </a:rPr>
              <a:t>Rumusan </a:t>
            </a:r>
            <a:r>
              <a:rPr lang="id-ID" sz="2800" dirty="0">
                <a:latin typeface="Calibri" panose="020F0502020204030204" pitchFamily="34" charset="0"/>
              </a:rPr>
              <a:t>masalah hendaknya </a:t>
            </a:r>
            <a:r>
              <a:rPr lang="id-ID" sz="2800" dirty="0" smtClean="0">
                <a:latin typeface="Calibri" panose="020F0502020204030204" pitchFamily="34" charset="0"/>
              </a:rPr>
              <a:t>jelas dan </a:t>
            </a:r>
            <a:r>
              <a:rPr lang="id-ID" sz="2800" dirty="0">
                <a:latin typeface="Calibri" panose="020F0502020204030204" pitchFamily="34" charset="0"/>
              </a:rPr>
              <a:t>padat. Rumusan masalah </a:t>
            </a:r>
            <a:r>
              <a:rPr lang="id-ID" sz="2800" dirty="0" smtClean="0">
                <a:latin typeface="Calibri" panose="020F0502020204030204" pitchFamily="34" charset="0"/>
              </a:rPr>
              <a:t>tidak bertele-tele</a:t>
            </a:r>
            <a:r>
              <a:rPr lang="id-ID" sz="2800" dirty="0">
                <a:latin typeface="Calibri" panose="020F0502020204030204" pitchFamily="34" charset="0"/>
              </a:rPr>
              <a:t>, tetapi </a:t>
            </a:r>
            <a:r>
              <a:rPr lang="id-ID" sz="2800" dirty="0" smtClean="0">
                <a:latin typeface="Calibri" panose="020F0502020204030204" pitchFamily="34" charset="0"/>
              </a:rPr>
              <a:t>jelas mengandung </a:t>
            </a:r>
            <a:r>
              <a:rPr lang="id-ID" sz="2800" dirty="0">
                <a:latin typeface="Calibri" panose="020F0502020204030204" pitchFamily="34" charset="0"/>
              </a:rPr>
              <a:t>makna </a:t>
            </a:r>
            <a:r>
              <a:rPr lang="id-ID" sz="2800" dirty="0" smtClean="0">
                <a:latin typeface="Calibri" panose="020F0502020204030204" pitchFamily="34" charset="0"/>
              </a:rPr>
              <a:t>tentang masalah </a:t>
            </a:r>
            <a:r>
              <a:rPr lang="id-ID" sz="2800" dirty="0">
                <a:latin typeface="Calibri" panose="020F0502020204030204" pitchFamily="34" charset="0"/>
              </a:rPr>
              <a:t>yang akan diteliti </a:t>
            </a:r>
            <a:r>
              <a:rPr lang="id-ID" sz="2800" dirty="0" smtClean="0">
                <a:latin typeface="Calibri" panose="020F0502020204030204" pitchFamily="34" charset="0"/>
              </a:rPr>
              <a:t>secara terfokus.</a:t>
            </a:r>
          </a:p>
          <a:p>
            <a:pPr marL="514350" indent="-514350">
              <a:buFont typeface="+mj-lt"/>
              <a:buAutoNum type="arabicPeriod"/>
            </a:pPr>
            <a:r>
              <a:rPr lang="id-ID" sz="2800" dirty="0">
                <a:latin typeface="Calibri" panose="020F0502020204030204" pitchFamily="34" charset="0"/>
              </a:rPr>
              <a:t>Rumusan masalah harus berisi </a:t>
            </a:r>
            <a:r>
              <a:rPr lang="id-ID" sz="2800" dirty="0" smtClean="0">
                <a:latin typeface="Calibri" panose="020F0502020204030204" pitchFamily="34" charset="0"/>
              </a:rPr>
              <a:t>implikasi adanya </a:t>
            </a:r>
            <a:r>
              <a:rPr lang="id-ID" sz="2800" dirty="0">
                <a:latin typeface="Calibri" panose="020F0502020204030204" pitchFamily="34" charset="0"/>
              </a:rPr>
              <a:t>data untuk memecahkan masalah</a:t>
            </a:r>
            <a:r>
              <a:rPr lang="id-ID" sz="2800" dirty="0" smtClean="0">
                <a:latin typeface="Calibri" panose="020F0502020204030204" pitchFamily="34" charset="0"/>
              </a:rPr>
              <a:t>. Data </a:t>
            </a:r>
            <a:r>
              <a:rPr lang="id-ID" sz="2800" dirty="0">
                <a:latin typeface="Calibri" panose="020F0502020204030204" pitchFamily="34" charset="0"/>
              </a:rPr>
              <a:t>di lapangan sangat penting </a:t>
            </a:r>
            <a:r>
              <a:rPr lang="id-ID" sz="2800" dirty="0" smtClean="0">
                <a:latin typeface="Calibri" panose="020F0502020204030204" pitchFamily="34" charset="0"/>
              </a:rPr>
              <a:t>untuk menjawab </a:t>
            </a:r>
            <a:r>
              <a:rPr lang="id-ID" sz="2800" dirty="0">
                <a:latin typeface="Calibri" panose="020F0502020204030204" pitchFamily="34" charset="0"/>
              </a:rPr>
              <a:t>masalah yang sudah dirumuskan</a:t>
            </a:r>
            <a:r>
              <a:rPr lang="id-ID" sz="2800" dirty="0" smtClean="0">
                <a:latin typeface="Calibri" panose="020F0502020204030204" pitchFamily="34" charset="0"/>
              </a:rPr>
              <a:t>, sebab </a:t>
            </a:r>
            <a:r>
              <a:rPr lang="id-ID" sz="2800" dirty="0">
                <a:latin typeface="Calibri" panose="020F0502020204030204" pitchFamily="34" charset="0"/>
              </a:rPr>
              <a:t>tidak semua rumusan masalah </a:t>
            </a:r>
            <a:r>
              <a:rPr lang="id-ID" sz="2800" dirty="0" smtClean="0">
                <a:latin typeface="Calibri" panose="020F0502020204030204" pitchFamily="34" charset="0"/>
              </a:rPr>
              <a:t>atau pertanyaan </a:t>
            </a:r>
            <a:r>
              <a:rPr lang="id-ID" sz="2800" dirty="0">
                <a:latin typeface="Calibri" panose="020F0502020204030204" pitchFamily="34" charset="0"/>
              </a:rPr>
              <a:t>penelitian dapat dijawab.</a:t>
            </a:r>
          </a:p>
          <a:p>
            <a:pPr marL="514350" indent="-514350">
              <a:buFont typeface="+mj-lt"/>
              <a:buAutoNum type="arabicPeriod"/>
            </a:pPr>
            <a:r>
              <a:rPr lang="id-ID" sz="2800" dirty="0" smtClean="0">
                <a:latin typeface="Calibri" panose="020F0502020204030204" pitchFamily="34" charset="0"/>
              </a:rPr>
              <a:t>Rumusan </a:t>
            </a:r>
            <a:r>
              <a:rPr lang="id-ID" sz="2800" dirty="0">
                <a:latin typeface="Calibri" panose="020F0502020204030204" pitchFamily="34" charset="0"/>
              </a:rPr>
              <a:t>masalah harus merupakan </a:t>
            </a:r>
            <a:r>
              <a:rPr lang="id-ID" sz="2800" dirty="0" smtClean="0">
                <a:latin typeface="Calibri" panose="020F0502020204030204" pitchFamily="34" charset="0"/>
              </a:rPr>
              <a:t>dasar dalam </a:t>
            </a:r>
            <a:r>
              <a:rPr lang="id-ID" sz="2800" dirty="0">
                <a:latin typeface="Calibri" panose="020F0502020204030204" pitchFamily="34" charset="0"/>
              </a:rPr>
              <a:t>membuat hipotesis. Rumusan </a:t>
            </a:r>
            <a:r>
              <a:rPr lang="id-ID" sz="2800" dirty="0" smtClean="0">
                <a:latin typeface="Calibri" panose="020F0502020204030204" pitchFamily="34" charset="0"/>
              </a:rPr>
              <a:t>masalah yang </a:t>
            </a:r>
            <a:r>
              <a:rPr lang="id-ID" sz="2800" dirty="0">
                <a:latin typeface="Calibri" panose="020F0502020204030204" pitchFamily="34" charset="0"/>
              </a:rPr>
              <a:t>baik akan mengantar pada </a:t>
            </a:r>
            <a:r>
              <a:rPr lang="id-ID" sz="2800" dirty="0" smtClean="0">
                <a:latin typeface="Calibri" panose="020F0502020204030204" pitchFamily="34" charset="0"/>
              </a:rPr>
              <a:t>kemudahan dalam </a:t>
            </a:r>
            <a:r>
              <a:rPr lang="id-ID" sz="2800" dirty="0">
                <a:latin typeface="Calibri" panose="020F0502020204030204" pitchFamily="34" charset="0"/>
              </a:rPr>
              <a:t>merumuskan hipotesis penelitian.</a:t>
            </a:r>
          </a:p>
          <a:p>
            <a:pPr marL="514350" indent="-514350">
              <a:buFont typeface="+mj-lt"/>
              <a:buAutoNum type="arabicPeriod"/>
            </a:pPr>
            <a:r>
              <a:rPr lang="id-ID" sz="2800" dirty="0" smtClean="0">
                <a:latin typeface="Calibri" panose="020F0502020204030204" pitchFamily="34" charset="0"/>
              </a:rPr>
              <a:t>Masalah </a:t>
            </a:r>
            <a:r>
              <a:rPr lang="id-ID" sz="2800" dirty="0">
                <a:latin typeface="Calibri" panose="020F0502020204030204" pitchFamily="34" charset="0"/>
              </a:rPr>
              <a:t>harus menjadi dasar bagi </a:t>
            </a:r>
            <a:r>
              <a:rPr lang="id-ID" sz="2800" dirty="0" smtClean="0">
                <a:latin typeface="Calibri" panose="020F0502020204030204" pitchFamily="34" charset="0"/>
              </a:rPr>
              <a:t>judul penelitian</a:t>
            </a:r>
            <a:r>
              <a:rPr lang="id-ID" sz="2800" dirty="0">
                <a:latin typeface="Calibri" panose="020F0502020204030204" pitchFamily="34" charset="0"/>
              </a:rPr>
              <a:t>, Judul penelitian </a:t>
            </a:r>
            <a:r>
              <a:rPr lang="id-ID" sz="2800" dirty="0" smtClean="0">
                <a:latin typeface="Calibri" panose="020F0502020204030204" pitchFamily="34" charset="0"/>
              </a:rPr>
              <a:t>harus mencerminkan </a:t>
            </a:r>
            <a:r>
              <a:rPr lang="id-ID" sz="2800" dirty="0">
                <a:latin typeface="Calibri" panose="020F0502020204030204" pitchFamily="34" charset="0"/>
              </a:rPr>
              <a:t>dari masalah yang akan diteliti.</a:t>
            </a:r>
          </a:p>
        </p:txBody>
      </p:sp>
    </p:spTree>
    <p:extLst>
      <p:ext uri="{BB962C8B-B14F-4D97-AF65-F5344CB8AC3E}">
        <p14:creationId xmlns:p14="http://schemas.microsoft.com/office/powerpoint/2010/main" val="1044709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 Permasalahan yang Baik</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Mempunyai </a:t>
            </a:r>
            <a:r>
              <a:rPr lang="id-ID" dirty="0"/>
              <a:t>nilai penelitian, dalam arti bahwa permasalahan tersebut </a:t>
            </a:r>
            <a:r>
              <a:rPr lang="id-ID" dirty="0" smtClean="0"/>
              <a:t>masih bersifat </a:t>
            </a:r>
            <a:r>
              <a:rPr lang="id-ID" dirty="0"/>
              <a:t>asli/original, menyatakan suatau hubungan dengan bidang lain, </a:t>
            </a:r>
            <a:r>
              <a:rPr lang="id-ID" dirty="0" smtClean="0"/>
              <a:t>serta dapat </a:t>
            </a:r>
            <a:r>
              <a:rPr lang="id-ID" dirty="0"/>
              <a:t>diuji kebenarannya).</a:t>
            </a:r>
          </a:p>
          <a:p>
            <a:pPr marL="514350" indent="-514350">
              <a:buFont typeface="+mj-lt"/>
              <a:buAutoNum type="arabicPeriod"/>
            </a:pPr>
            <a:r>
              <a:rPr lang="id-ID" dirty="0" smtClean="0"/>
              <a:t>Fisible</a:t>
            </a:r>
            <a:r>
              <a:rPr lang="id-ID" dirty="0"/>
              <a:t>, artinya permasalah tersebut dapat dipecahkan, tersedianya data </a:t>
            </a:r>
            <a:r>
              <a:rPr lang="id-ID" dirty="0" smtClean="0"/>
              <a:t>dan metode </a:t>
            </a:r>
            <a:r>
              <a:rPr lang="id-ID" dirty="0"/>
              <a:t>untuk memecahkan masalah, tersedianya biaya, dan dapat </a:t>
            </a:r>
            <a:r>
              <a:rPr lang="id-ID" dirty="0" smtClean="0"/>
              <a:t>diselesaikan dalam </a:t>
            </a:r>
            <a:r>
              <a:rPr lang="id-ID" dirty="0"/>
              <a:t>waktu yang wajar).</a:t>
            </a:r>
          </a:p>
          <a:p>
            <a:pPr marL="514350" indent="-514350">
              <a:buFont typeface="+mj-lt"/>
              <a:buAutoNum type="arabicPeriod"/>
            </a:pPr>
            <a:r>
              <a:rPr lang="id-ID" dirty="0" smtClean="0"/>
              <a:t>Sesuai </a:t>
            </a:r>
            <a:r>
              <a:rPr lang="id-ID" dirty="0"/>
              <a:t>dengan kualifikasi peneliti, artinya bahwa permasalahan yang </a:t>
            </a:r>
            <a:r>
              <a:rPr lang="id-ID" dirty="0" smtClean="0"/>
              <a:t>diangkat menarik </a:t>
            </a:r>
            <a:r>
              <a:rPr lang="id-ID" dirty="0"/>
              <a:t>minat bagi si peneliti, serta sesuai dengan kualifikasi yang ada.</a:t>
            </a:r>
          </a:p>
        </p:txBody>
      </p:sp>
    </p:spTree>
    <p:extLst>
      <p:ext uri="{BB962C8B-B14F-4D97-AF65-F5344CB8AC3E}">
        <p14:creationId xmlns:p14="http://schemas.microsoft.com/office/powerpoint/2010/main" val="410518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6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dobe Gothic Std B" panose="020B0800000000000000" pitchFamily="34" charset="-128"/>
                <a:ea typeface="Adobe Gothic Std B" panose="020B0800000000000000" pitchFamily="34" charset="-128"/>
              </a:rPr>
              <a:t>Contoh Problem Statement Penelitian Dalam Bidang TI</a:t>
            </a:r>
            <a:endParaRPr lang="id-ID" dirty="0">
              <a:latin typeface="Adobe Gothic Std B" panose="020B0800000000000000" pitchFamily="34" charset="-128"/>
              <a:ea typeface="Adobe Gothic Std B" panose="020B0800000000000000" pitchFamily="34" charset="-128"/>
              <a:cs typeface="Aharoni" panose="02010803020104030203" pitchFamily="2" charset="-79"/>
            </a:endParaRPr>
          </a:p>
        </p:txBody>
      </p:sp>
      <p:sp>
        <p:nvSpPr>
          <p:cNvPr id="3" name="Text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23743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1</a:t>
            </a:r>
            <a:endParaRPr lang="id-ID" dirty="0"/>
          </a:p>
        </p:txBody>
      </p:sp>
      <p:sp>
        <p:nvSpPr>
          <p:cNvPr id="3" name="Content Placeholder 2"/>
          <p:cNvSpPr>
            <a:spLocks noGrp="1"/>
          </p:cNvSpPr>
          <p:nvPr>
            <p:ph idx="1"/>
          </p:nvPr>
        </p:nvSpPr>
        <p:spPr/>
        <p:txBody>
          <a:bodyPr>
            <a:normAutofit fontScale="92500" lnSpcReduction="20000"/>
          </a:bodyPr>
          <a:lstStyle/>
          <a:p>
            <a:pPr marL="1700213" indent="-1700213" defTabSz="671513">
              <a:buNone/>
              <a:tabLst>
                <a:tab pos="1428750" algn="l"/>
                <a:tab pos="1700213" algn="l"/>
              </a:tabLst>
            </a:pPr>
            <a:r>
              <a:rPr lang="id-ID" dirty="0" smtClean="0"/>
              <a:t>Abstrak </a:t>
            </a:r>
            <a:r>
              <a:rPr lang="id-ID" dirty="0"/>
              <a:t>dengan </a:t>
            </a:r>
            <a:r>
              <a:rPr lang="id-ID" dirty="0" smtClean="0"/>
              <a:t>Judul penelitian : </a:t>
            </a:r>
          </a:p>
          <a:p>
            <a:pPr marL="0" indent="0" algn="ctr" defTabSz="671513">
              <a:buNone/>
            </a:pPr>
            <a:r>
              <a:rPr lang="id-ID" dirty="0" smtClean="0">
                <a:solidFill>
                  <a:srgbClr val="FF0000"/>
                </a:solidFill>
              </a:rPr>
              <a:t>“Penggunaan COBIT dan </a:t>
            </a:r>
            <a:r>
              <a:rPr lang="id-ID" dirty="0">
                <a:solidFill>
                  <a:srgbClr val="FF0000"/>
                </a:solidFill>
              </a:rPr>
              <a:t>IT-IL sebagai Alat Analisa dan </a:t>
            </a:r>
            <a:r>
              <a:rPr lang="id-ID" dirty="0" smtClean="0">
                <a:solidFill>
                  <a:srgbClr val="FF0000"/>
                </a:solidFill>
              </a:rPr>
              <a:t>COBIT dan IT </a:t>
            </a:r>
            <a:r>
              <a:rPr lang="id-ID" dirty="0">
                <a:solidFill>
                  <a:srgbClr val="FF0000"/>
                </a:solidFill>
              </a:rPr>
              <a:t>BSC sebagai Alat Ukur Kinerja Manajemen </a:t>
            </a:r>
            <a:r>
              <a:rPr lang="id-ID" dirty="0" smtClean="0">
                <a:solidFill>
                  <a:srgbClr val="FF0000"/>
                </a:solidFill>
              </a:rPr>
              <a:t>TI pada Perusahaan </a:t>
            </a:r>
            <a:r>
              <a:rPr lang="id-ID" dirty="0">
                <a:solidFill>
                  <a:srgbClr val="FF0000"/>
                </a:solidFill>
              </a:rPr>
              <a:t>pada tahun </a:t>
            </a:r>
            <a:r>
              <a:rPr lang="id-ID" dirty="0" smtClean="0">
                <a:solidFill>
                  <a:srgbClr val="FF0000"/>
                </a:solidFill>
              </a:rPr>
              <a:t>2007”</a:t>
            </a:r>
          </a:p>
          <a:p>
            <a:pPr marL="0" indent="0">
              <a:buNone/>
            </a:pPr>
            <a:endParaRPr lang="id-ID" dirty="0" smtClean="0"/>
          </a:p>
          <a:p>
            <a:pPr marL="0" indent="0" algn="just">
              <a:buNone/>
            </a:pPr>
            <a:r>
              <a:rPr lang="id-ID" dirty="0"/>
              <a:t>Penggunaan teknologi informasi dalam suatu perusahaan, tidak selamanya secara </a:t>
            </a:r>
            <a:r>
              <a:rPr lang="id-ID" dirty="0" smtClean="0"/>
              <a:t>otomatis meningkatkan </a:t>
            </a:r>
            <a:r>
              <a:rPr lang="id-ID" dirty="0"/>
              <a:t>kinerja perusahaan tersebut. Salah satu aspek yang perlu diperhatikan </a:t>
            </a:r>
            <a:r>
              <a:rPr lang="id-ID" dirty="0" smtClean="0"/>
              <a:t>adalah manajemen </a:t>
            </a:r>
            <a:r>
              <a:rPr lang="id-ID" dirty="0"/>
              <a:t>TI. Berbagai teknik dapat digunakan untuk mengukur kinerja manajemen TI</a:t>
            </a:r>
            <a:r>
              <a:rPr lang="id-ID" dirty="0" smtClean="0"/>
              <a:t>, diantaranya penggunaan </a:t>
            </a:r>
            <a:r>
              <a:rPr lang="id-ID" i="1" dirty="0" smtClean="0"/>
              <a:t>Balance </a:t>
            </a:r>
            <a:r>
              <a:rPr lang="id-ID" i="1" dirty="0"/>
              <a:t>Scorecard</a:t>
            </a:r>
            <a:r>
              <a:rPr lang="id-ID" dirty="0"/>
              <a:t>, COBIT, dan IT-IL. Teknik-teknik </a:t>
            </a:r>
            <a:r>
              <a:rPr lang="id-ID" dirty="0" smtClean="0"/>
              <a:t>tersebut dapat </a:t>
            </a:r>
            <a:r>
              <a:rPr lang="id-ID" dirty="0"/>
              <a:t>dipakai sebagai alat untuk menganalisa </a:t>
            </a:r>
            <a:r>
              <a:rPr lang="id-ID" dirty="0" smtClean="0"/>
              <a:t>keselarasan </a:t>
            </a:r>
            <a:r>
              <a:rPr lang="id-ID" dirty="0"/>
              <a:t>strategi bisnis perusahaan </a:t>
            </a:r>
            <a:r>
              <a:rPr lang="id-ID" dirty="0" smtClean="0"/>
              <a:t>dan mengukur </a:t>
            </a:r>
            <a:r>
              <a:rPr lang="id-ID" dirty="0"/>
              <a:t>kinerja manajemen TI perusahaan. Dengan melakukan analisa dan </a:t>
            </a:r>
            <a:r>
              <a:rPr lang="id-ID" dirty="0" smtClean="0"/>
              <a:t>pengukuran manajemen </a:t>
            </a:r>
            <a:r>
              <a:rPr lang="id-ID" dirty="0"/>
              <a:t>TI </a:t>
            </a:r>
            <a:r>
              <a:rPr lang="id-ID" dirty="0" smtClean="0"/>
              <a:t>perusahaan, </a:t>
            </a:r>
            <a:r>
              <a:rPr lang="id-ID" dirty="0"/>
              <a:t>maka peran dan fungsi teknologi informasi sebagai </a:t>
            </a:r>
            <a:r>
              <a:rPr lang="id-ID" i="1" dirty="0"/>
              <a:t>enabler </a:t>
            </a:r>
            <a:r>
              <a:rPr lang="id-ID" dirty="0" smtClean="0"/>
              <a:t>dapat diwujudkan </a:t>
            </a:r>
            <a:r>
              <a:rPr lang="id-ID" dirty="0"/>
              <a:t>pada seluruh komponen perusahaan. Penelitian ini, memberikan </a:t>
            </a:r>
            <a:r>
              <a:rPr lang="id-ID" dirty="0" smtClean="0"/>
              <a:t>penjelasan tentang </a:t>
            </a:r>
            <a:r>
              <a:rPr lang="id-ID" dirty="0"/>
              <a:t>bagaimana menganalisa manajemen TI perusahaan serta mengukur manajemen </a:t>
            </a:r>
            <a:r>
              <a:rPr lang="id-ID" dirty="0" smtClean="0"/>
              <a:t>TI berdasarkan </a:t>
            </a:r>
            <a:r>
              <a:rPr lang="id-ID" i="1" dirty="0"/>
              <a:t>balance scorecard </a:t>
            </a:r>
            <a:r>
              <a:rPr lang="id-ID" dirty="0"/>
              <a:t>dan pendekatan </a:t>
            </a:r>
            <a:r>
              <a:rPr lang="id-ID" i="1" dirty="0"/>
              <a:t>best practice </a:t>
            </a:r>
            <a:r>
              <a:rPr lang="id-ID" dirty="0"/>
              <a:t>yang ada.</a:t>
            </a:r>
          </a:p>
        </p:txBody>
      </p:sp>
    </p:spTree>
    <p:extLst>
      <p:ext uri="{BB962C8B-B14F-4D97-AF65-F5344CB8AC3E}">
        <p14:creationId xmlns:p14="http://schemas.microsoft.com/office/powerpoint/2010/main" val="159602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2</a:t>
            </a:r>
            <a:endParaRPr lang="id-ID" dirty="0"/>
          </a:p>
        </p:txBody>
      </p:sp>
      <p:sp>
        <p:nvSpPr>
          <p:cNvPr id="3" name="Content Placeholder 2"/>
          <p:cNvSpPr>
            <a:spLocks noGrp="1"/>
          </p:cNvSpPr>
          <p:nvPr>
            <p:ph idx="1"/>
          </p:nvPr>
        </p:nvSpPr>
        <p:spPr/>
        <p:txBody>
          <a:bodyPr>
            <a:normAutofit fontScale="92500" lnSpcReduction="10000"/>
          </a:bodyPr>
          <a:lstStyle/>
          <a:p>
            <a:pPr marL="1700213" indent="-1700213" defTabSz="671513">
              <a:buNone/>
              <a:tabLst>
                <a:tab pos="1428750" algn="l"/>
                <a:tab pos="1700213" algn="l"/>
              </a:tabLst>
            </a:pPr>
            <a:r>
              <a:rPr lang="id-ID" dirty="0"/>
              <a:t>Penetapan Problem Statement dengan </a:t>
            </a:r>
            <a:r>
              <a:rPr lang="id-ID" dirty="0" smtClean="0"/>
              <a:t>judul :</a:t>
            </a:r>
          </a:p>
          <a:p>
            <a:pPr marL="0" indent="0" algn="ctr" defTabSz="671513">
              <a:buNone/>
            </a:pPr>
            <a:r>
              <a:rPr lang="id-ID" dirty="0" smtClean="0">
                <a:solidFill>
                  <a:srgbClr val="FF0000"/>
                </a:solidFill>
              </a:rPr>
              <a:t> </a:t>
            </a:r>
            <a:r>
              <a:rPr lang="id-ID" dirty="0">
                <a:solidFill>
                  <a:srgbClr val="FF0000"/>
                </a:solidFill>
              </a:rPr>
              <a:t>“Analisis Transformasi </a:t>
            </a:r>
            <a:r>
              <a:rPr lang="id-ID" dirty="0" smtClean="0">
                <a:solidFill>
                  <a:srgbClr val="FF0000"/>
                </a:solidFill>
              </a:rPr>
              <a:t>Masyarakat Informasi </a:t>
            </a:r>
            <a:r>
              <a:rPr lang="id-ID" dirty="0">
                <a:solidFill>
                  <a:srgbClr val="FF0000"/>
                </a:solidFill>
              </a:rPr>
              <a:t>di Indonesia </a:t>
            </a:r>
            <a:r>
              <a:rPr lang="id-ID" dirty="0" smtClean="0">
                <a:solidFill>
                  <a:srgbClr val="FF0000"/>
                </a:solidFill>
              </a:rPr>
              <a:t>Berdasarkan </a:t>
            </a:r>
          </a:p>
          <a:p>
            <a:pPr marL="0" indent="0" algn="ctr" defTabSz="671513">
              <a:buNone/>
            </a:pPr>
            <a:r>
              <a:rPr lang="id-ID" dirty="0" smtClean="0">
                <a:solidFill>
                  <a:srgbClr val="FF0000"/>
                </a:solidFill>
              </a:rPr>
              <a:t>Target </a:t>
            </a:r>
            <a:r>
              <a:rPr lang="id-ID" dirty="0">
                <a:solidFill>
                  <a:srgbClr val="FF0000"/>
                </a:solidFill>
              </a:rPr>
              <a:t>World Summit on The Information </a:t>
            </a:r>
            <a:r>
              <a:rPr lang="id-ID" dirty="0" smtClean="0">
                <a:solidFill>
                  <a:srgbClr val="FF0000"/>
                </a:solidFill>
              </a:rPr>
              <a:t>Society (</a:t>
            </a:r>
            <a:r>
              <a:rPr lang="id-ID" dirty="0">
                <a:solidFill>
                  <a:srgbClr val="FF0000"/>
                </a:solidFill>
              </a:rPr>
              <a:t>WSIS) </a:t>
            </a:r>
            <a:endParaRPr lang="id-ID" dirty="0" smtClean="0">
              <a:solidFill>
                <a:srgbClr val="FF0000"/>
              </a:solidFill>
            </a:endParaRPr>
          </a:p>
          <a:p>
            <a:pPr marL="0" indent="0" algn="ctr" defTabSz="671513">
              <a:buNone/>
            </a:pPr>
            <a:r>
              <a:rPr lang="id-ID" dirty="0" smtClean="0">
                <a:solidFill>
                  <a:srgbClr val="FF0000"/>
                </a:solidFill>
              </a:rPr>
              <a:t>Tahun 2015 </a:t>
            </a:r>
            <a:r>
              <a:rPr lang="id-ID" dirty="0">
                <a:solidFill>
                  <a:srgbClr val="FF0000"/>
                </a:solidFill>
              </a:rPr>
              <a:t>pada tahun </a:t>
            </a:r>
            <a:r>
              <a:rPr lang="id-ID" dirty="0" smtClean="0">
                <a:solidFill>
                  <a:srgbClr val="FF0000"/>
                </a:solidFill>
              </a:rPr>
              <a:t>2007”</a:t>
            </a:r>
          </a:p>
          <a:p>
            <a:pPr marL="0" indent="0" algn="ctr" defTabSz="671513">
              <a:buNone/>
            </a:pPr>
            <a:endParaRPr lang="id-ID" dirty="0" smtClean="0"/>
          </a:p>
          <a:p>
            <a:pPr marL="0" indent="0" algn="just">
              <a:buNone/>
            </a:pPr>
            <a:r>
              <a:rPr lang="id-ID" dirty="0"/>
              <a:t>Perkembangan teknologi informasi dan komunikasi yang sangat pesat selain </a:t>
            </a:r>
            <a:r>
              <a:rPr lang="id-ID" dirty="0" smtClean="0"/>
              <a:t>mendorong terjadinya globalisasi, </a:t>
            </a:r>
            <a:r>
              <a:rPr lang="id-ID" dirty="0"/>
              <a:t>telah menempatkan informasi di tempat penting dalam </a:t>
            </a:r>
            <a:r>
              <a:rPr lang="id-ID" dirty="0" smtClean="0"/>
              <a:t>kehidupan masyarakat </a:t>
            </a:r>
            <a:r>
              <a:rPr lang="id-ID" dirty="0"/>
              <a:t>dunia. Seluruh negara di dunia sepakat untuk bersama-sama mencapai </a:t>
            </a:r>
            <a:r>
              <a:rPr lang="id-ID" dirty="0" smtClean="0"/>
              <a:t>format masyarakat </a:t>
            </a:r>
            <a:r>
              <a:rPr lang="id-ID" dirty="0"/>
              <a:t>informasi dengan menyelenggarakan </a:t>
            </a:r>
            <a:r>
              <a:rPr lang="id-ID" i="1" dirty="0" smtClean="0"/>
              <a:t>Wolrd Summit </a:t>
            </a:r>
            <a:r>
              <a:rPr lang="id-ID" i="1" dirty="0"/>
              <a:t>on </a:t>
            </a:r>
            <a:r>
              <a:rPr lang="id-ID" i="1" dirty="0" smtClean="0"/>
              <a:t>Information Society </a:t>
            </a:r>
            <a:r>
              <a:rPr lang="id-ID" dirty="0" smtClean="0"/>
              <a:t>yang pada </a:t>
            </a:r>
            <a:r>
              <a:rPr lang="id-ID" dirty="0"/>
              <a:t>tujuannya untuk mecapai masyarakat informasi di tingkat dunia pada tahun 2015</a:t>
            </a:r>
            <a:r>
              <a:rPr lang="id-ID" dirty="0" smtClean="0"/>
              <a:t>. Penelitian </a:t>
            </a:r>
            <a:r>
              <a:rPr lang="id-ID" dirty="0"/>
              <a:t>ini mengkaji berbagai usaha yang sudah dilakukan Indonesia untuk </a:t>
            </a:r>
            <a:r>
              <a:rPr lang="id-ID" dirty="0" smtClean="0"/>
              <a:t>mencapai format </a:t>
            </a:r>
            <a:r>
              <a:rPr lang="id-ID" dirty="0"/>
              <a:t>masyarakat informasi tersebut.</a:t>
            </a:r>
          </a:p>
        </p:txBody>
      </p:sp>
    </p:spTree>
    <p:extLst>
      <p:ext uri="{BB962C8B-B14F-4D97-AF65-F5344CB8AC3E}">
        <p14:creationId xmlns:p14="http://schemas.microsoft.com/office/powerpoint/2010/main" val="4074160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6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haroni" panose="02010803020104030203" pitchFamily="2" charset="-79"/>
                <a:cs typeface="Aharoni" panose="02010803020104030203" pitchFamily="2" charset="-79"/>
              </a:rPr>
              <a:t>Contoh Perumusan Masalah</a:t>
            </a:r>
            <a:endParaRPr lang="id-ID" dirty="0">
              <a:latin typeface="Aharoni" panose="02010803020104030203" pitchFamily="2" charset="-79"/>
              <a:cs typeface="Aharoni" panose="02010803020104030203" pitchFamily="2" charset="-79"/>
            </a:endParaRPr>
          </a:p>
        </p:txBody>
      </p:sp>
      <p:sp>
        <p:nvSpPr>
          <p:cNvPr id="3" name="Text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1124410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1</a:t>
            </a:r>
            <a:endParaRPr lang="id-ID" dirty="0"/>
          </a:p>
        </p:txBody>
      </p:sp>
      <p:sp>
        <p:nvSpPr>
          <p:cNvPr id="3" name="Content Placeholder 2"/>
          <p:cNvSpPr>
            <a:spLocks noGrp="1"/>
          </p:cNvSpPr>
          <p:nvPr>
            <p:ph idx="1"/>
          </p:nvPr>
        </p:nvSpPr>
        <p:spPr/>
        <p:txBody>
          <a:bodyPr>
            <a:normAutofit fontScale="92500" lnSpcReduction="20000"/>
          </a:bodyPr>
          <a:lstStyle/>
          <a:p>
            <a:pPr marL="1700213" indent="-1700213" defTabSz="671513">
              <a:buNone/>
              <a:tabLst>
                <a:tab pos="1428750" algn="l"/>
                <a:tab pos="1700213" algn="l"/>
              </a:tabLst>
            </a:pPr>
            <a:r>
              <a:rPr lang="id-ID" dirty="0" smtClean="0"/>
              <a:t>Judul PA 	: 	</a:t>
            </a:r>
            <a:r>
              <a:rPr lang="id-ID" dirty="0" smtClean="0">
                <a:solidFill>
                  <a:srgbClr val="FF0000"/>
                </a:solidFill>
              </a:rPr>
              <a:t>Herliza </a:t>
            </a:r>
            <a:r>
              <a:rPr lang="id-ID" dirty="0">
                <a:solidFill>
                  <a:srgbClr val="FF0000"/>
                </a:solidFill>
              </a:rPr>
              <a:t>P</a:t>
            </a:r>
            <a:r>
              <a:rPr lang="id-ID" dirty="0" smtClean="0">
                <a:solidFill>
                  <a:srgbClr val="FF0000"/>
                </a:solidFill>
              </a:rPr>
              <a:t>., Fatmafarrasi. 2016. Aplikasi Pelayanan Jasa Aqiqah Berbasis Web, Bandung.</a:t>
            </a:r>
          </a:p>
          <a:p>
            <a:pPr marL="0" indent="0">
              <a:buNone/>
            </a:pPr>
            <a:endParaRPr lang="id-ID" dirty="0" smtClean="0"/>
          </a:p>
          <a:p>
            <a:pPr marL="0" indent="0">
              <a:buNone/>
            </a:pPr>
            <a:r>
              <a:rPr lang="id-ID" dirty="0" smtClean="0"/>
              <a:t>Rumusan masalah :</a:t>
            </a:r>
            <a:endParaRPr lang="id-ID" dirty="0"/>
          </a:p>
          <a:p>
            <a:pPr marL="514350" indent="-514350">
              <a:buFont typeface="+mj-lt"/>
              <a:buAutoNum type="alphaLcPeriod"/>
            </a:pPr>
            <a:r>
              <a:rPr lang="id-ID" dirty="0" smtClean="0"/>
              <a:t>Bagaimana membantu customer agar dapat mengetahui informasi </a:t>
            </a:r>
            <a:r>
              <a:rPr lang="id-ID" dirty="0"/>
              <a:t>tentang layanan jasa aqiqah?</a:t>
            </a:r>
          </a:p>
          <a:p>
            <a:pPr marL="514350" indent="-514350">
              <a:buFont typeface="+mj-lt"/>
              <a:buAutoNum type="alphaLcPeriod"/>
            </a:pPr>
            <a:r>
              <a:rPr lang="id-ID" dirty="0" smtClean="0"/>
              <a:t>Bagaimana membantu customer untuk memesan </a:t>
            </a:r>
            <a:r>
              <a:rPr lang="id-ID" dirty="0"/>
              <a:t>dan melakukan konfirmasi pembayaran layanan jasa aqiqah? </a:t>
            </a:r>
          </a:p>
          <a:p>
            <a:pPr marL="514350" indent="-514350">
              <a:buFont typeface="+mj-lt"/>
              <a:buAutoNum type="alphaLcPeriod"/>
            </a:pPr>
            <a:r>
              <a:rPr lang="id-ID" dirty="0" smtClean="0"/>
              <a:t>Bagaimana membantu </a:t>
            </a:r>
            <a:r>
              <a:rPr lang="id-ID" dirty="0"/>
              <a:t>customer untuk menyampaikan komplain terhadap layanan jasa aqiqah? </a:t>
            </a:r>
          </a:p>
          <a:p>
            <a:pPr marL="514350" indent="-514350">
              <a:buFont typeface="+mj-lt"/>
              <a:buAutoNum type="alphaLcPeriod"/>
            </a:pPr>
            <a:r>
              <a:rPr lang="id-ID" dirty="0" smtClean="0"/>
              <a:t>Bagaimana </a:t>
            </a:r>
            <a:r>
              <a:rPr lang="id-ID" dirty="0"/>
              <a:t>membantu lembaga mitra untuk memasukan data kelahiran anak?</a:t>
            </a:r>
          </a:p>
          <a:p>
            <a:pPr marL="514350" indent="-514350">
              <a:buFont typeface="+mj-lt"/>
              <a:buAutoNum type="alphaLcPeriod"/>
            </a:pPr>
            <a:r>
              <a:rPr lang="id-ID" dirty="0" smtClean="0"/>
              <a:t>Bagaimana </a:t>
            </a:r>
            <a:r>
              <a:rPr lang="id-ID" dirty="0"/>
              <a:t>membantu pengelola web dalam mengelola data </a:t>
            </a:r>
            <a:r>
              <a:rPr lang="id-ID" dirty="0" smtClean="0"/>
              <a:t>pemesanan, data </a:t>
            </a:r>
            <a:r>
              <a:rPr lang="id-ID" dirty="0"/>
              <a:t>paket </a:t>
            </a:r>
            <a:r>
              <a:rPr lang="id-ID" dirty="0" smtClean="0"/>
              <a:t>aqiqah, dan data </a:t>
            </a:r>
            <a:r>
              <a:rPr lang="id-ID" dirty="0"/>
              <a:t>komplain?</a:t>
            </a:r>
          </a:p>
          <a:p>
            <a:pPr marL="0" indent="0">
              <a:buNone/>
            </a:pPr>
            <a:endParaRPr lang="id-ID" dirty="0"/>
          </a:p>
        </p:txBody>
      </p:sp>
    </p:spTree>
    <p:extLst>
      <p:ext uri="{BB962C8B-B14F-4D97-AF65-F5344CB8AC3E}">
        <p14:creationId xmlns:p14="http://schemas.microsoft.com/office/powerpoint/2010/main" val="761250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2</a:t>
            </a:r>
            <a:endParaRPr lang="id-ID" dirty="0"/>
          </a:p>
        </p:txBody>
      </p:sp>
      <p:sp>
        <p:nvSpPr>
          <p:cNvPr id="3" name="Content Placeholder 2"/>
          <p:cNvSpPr>
            <a:spLocks noGrp="1"/>
          </p:cNvSpPr>
          <p:nvPr>
            <p:ph idx="1"/>
          </p:nvPr>
        </p:nvSpPr>
        <p:spPr/>
        <p:txBody>
          <a:bodyPr>
            <a:normAutofit fontScale="92500" lnSpcReduction="20000"/>
          </a:bodyPr>
          <a:lstStyle/>
          <a:p>
            <a:pPr marL="1700213" indent="-1700213" defTabSz="671513">
              <a:buNone/>
              <a:tabLst>
                <a:tab pos="1428750" algn="l"/>
                <a:tab pos="1700213" algn="l"/>
              </a:tabLst>
            </a:pPr>
            <a:r>
              <a:rPr lang="id-ID" dirty="0" smtClean="0"/>
              <a:t>Judul PA 	: 	</a:t>
            </a:r>
            <a:r>
              <a:rPr lang="id-ID" dirty="0" smtClean="0">
                <a:solidFill>
                  <a:srgbClr val="FF0000"/>
                </a:solidFill>
              </a:rPr>
              <a:t>Rancang Bangun Aplikasi Perpustakaan Berbasis Web Menggunakan Framework Codeigniter (Studi Kasus : SMA Sula 2 Kalinyamatan Jepara)</a:t>
            </a:r>
            <a:endParaRPr lang="id-ID" dirty="0" smtClean="0"/>
          </a:p>
          <a:p>
            <a:pPr marL="0" indent="0">
              <a:buNone/>
            </a:pPr>
            <a:endParaRPr lang="id-ID" dirty="0" smtClean="0"/>
          </a:p>
          <a:p>
            <a:pPr marL="0" indent="0">
              <a:buNone/>
            </a:pPr>
            <a:r>
              <a:rPr lang="id-ID" dirty="0" smtClean="0"/>
              <a:t>Rumusan masalah :</a:t>
            </a:r>
            <a:endParaRPr lang="id-ID" dirty="0"/>
          </a:p>
          <a:p>
            <a:pPr marL="514350" indent="-514350">
              <a:buFont typeface="+mj-lt"/>
              <a:buAutoNum type="alphaLcPeriod"/>
            </a:pPr>
            <a:r>
              <a:rPr lang="id-ID" dirty="0" smtClean="0"/>
              <a:t>Bagaimana </a:t>
            </a:r>
            <a:r>
              <a:rPr lang="id-ID" dirty="0"/>
              <a:t>cara mengelola pendataan pengunjung, buku, dan anggota agar lebih cepat? </a:t>
            </a:r>
          </a:p>
          <a:p>
            <a:pPr marL="514350" indent="-514350">
              <a:buFont typeface="+mj-lt"/>
              <a:buAutoNum type="alphaLcPeriod"/>
            </a:pPr>
            <a:r>
              <a:rPr lang="id-ID" dirty="0" smtClean="0"/>
              <a:t>Bagaimana </a:t>
            </a:r>
            <a:r>
              <a:rPr lang="id-ID" dirty="0"/>
              <a:t>cara memfasilitasi pencarian buku agar lebih cepat dan informatif?</a:t>
            </a:r>
          </a:p>
          <a:p>
            <a:pPr marL="514350" indent="-514350">
              <a:buFont typeface="+mj-lt"/>
              <a:buAutoNum type="alphaLcPeriod"/>
            </a:pPr>
            <a:r>
              <a:rPr lang="id-ID" dirty="0" smtClean="0"/>
              <a:t>Bagaimana </a:t>
            </a:r>
            <a:r>
              <a:rPr lang="id-ID" dirty="0"/>
              <a:t>mengelola transaksi peminjaman, pengembalian, dan perpanjangan buku?   </a:t>
            </a:r>
          </a:p>
          <a:p>
            <a:pPr marL="514350" indent="-514350">
              <a:buFont typeface="+mj-lt"/>
              <a:buAutoNum type="alphaLcPeriod"/>
            </a:pPr>
            <a:r>
              <a:rPr lang="id-ID" dirty="0" smtClean="0"/>
              <a:t>Bagaimana </a:t>
            </a:r>
            <a:r>
              <a:rPr lang="id-ID" dirty="0"/>
              <a:t>mengingatkan anggota akan pengembalian buku? </a:t>
            </a:r>
          </a:p>
          <a:p>
            <a:pPr marL="514350" indent="-514350">
              <a:buFont typeface="+mj-lt"/>
              <a:buAutoNum type="alphaLcPeriod"/>
            </a:pPr>
            <a:r>
              <a:rPr lang="id-ID" dirty="0" smtClean="0"/>
              <a:t>Bagaimana </a:t>
            </a:r>
            <a:r>
              <a:rPr lang="id-ID" dirty="0"/>
              <a:t>mengelola laporan pengunjung, data buku, data keterlambatan dan data peminjaman yang terdapat di perpustakaan?</a:t>
            </a:r>
          </a:p>
          <a:p>
            <a:pPr marL="0" indent="0">
              <a:buNone/>
            </a:pPr>
            <a:endParaRPr lang="id-ID" dirty="0"/>
          </a:p>
        </p:txBody>
      </p:sp>
    </p:spTree>
    <p:extLst>
      <p:ext uri="{BB962C8B-B14F-4D97-AF65-F5344CB8AC3E}">
        <p14:creationId xmlns:p14="http://schemas.microsoft.com/office/powerpoint/2010/main" val="3297504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3</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a:solidFill>
                  <a:srgbClr val="FF0000"/>
                </a:solidFill>
              </a:rPr>
              <a:t>Harini, Sri</a:t>
            </a:r>
            <a:r>
              <a:rPr lang="id-ID" dirty="0" smtClean="0">
                <a:solidFill>
                  <a:srgbClr val="FF0000"/>
                </a:solidFill>
              </a:rPr>
              <a:t>., (2005), </a:t>
            </a:r>
            <a:r>
              <a:rPr lang="id-ID" dirty="0">
                <a:solidFill>
                  <a:srgbClr val="FF0000"/>
                </a:solidFill>
              </a:rPr>
              <a:t>Analisis, </a:t>
            </a:r>
            <a:r>
              <a:rPr lang="id-ID" dirty="0" smtClean="0">
                <a:solidFill>
                  <a:srgbClr val="FF0000"/>
                </a:solidFill>
              </a:rPr>
              <a:t>Permodelan, </a:t>
            </a:r>
            <a:r>
              <a:rPr lang="id-ID" dirty="0">
                <a:solidFill>
                  <a:srgbClr val="FF0000"/>
                </a:solidFill>
              </a:rPr>
              <a:t>dan Perbaikan Proses Bisnis pada </a:t>
            </a:r>
            <a:r>
              <a:rPr lang="id-ID" dirty="0" smtClean="0">
                <a:solidFill>
                  <a:srgbClr val="FF0000"/>
                </a:solidFill>
              </a:rPr>
              <a:t>Penerapan CRM</a:t>
            </a:r>
            <a:r>
              <a:rPr lang="id-ID" dirty="0">
                <a:solidFill>
                  <a:srgbClr val="FF0000"/>
                </a:solidFill>
              </a:rPr>
              <a:t>, </a:t>
            </a:r>
            <a:r>
              <a:rPr lang="id-ID" dirty="0" smtClean="0">
                <a:solidFill>
                  <a:srgbClr val="FF0000"/>
                </a:solidFill>
              </a:rPr>
              <a:t>Studi Kasus : </a:t>
            </a:r>
            <a:r>
              <a:rPr lang="id-ID" dirty="0">
                <a:solidFill>
                  <a:srgbClr val="FF0000"/>
                </a:solidFill>
              </a:rPr>
              <a:t>Divisi Cellular Customer Service PT Indosat, Tbk. </a:t>
            </a:r>
            <a:endParaRPr lang="id-ID" dirty="0" smtClean="0">
              <a:solidFill>
                <a:srgbClr val="FF0000"/>
              </a:solidFill>
            </a:endParaRPr>
          </a:p>
          <a:p>
            <a:pPr marL="0" indent="0">
              <a:buNone/>
            </a:pPr>
            <a:r>
              <a:rPr lang="id-ID" dirty="0"/>
              <a:t>Pertanyaan penelitian yang ingin dijawab adalah sebagai berikut:</a:t>
            </a:r>
          </a:p>
          <a:p>
            <a:pPr marL="514350" indent="-514350">
              <a:buFont typeface="+mj-lt"/>
              <a:buAutoNum type="arabicPeriod"/>
            </a:pPr>
            <a:r>
              <a:rPr lang="id-ID" dirty="0" smtClean="0"/>
              <a:t>Proses </a:t>
            </a:r>
            <a:r>
              <a:rPr lang="id-ID" dirty="0"/>
              <a:t>bisnis apa saja yang perlu diperbaiki pada Div. CCS Operation </a:t>
            </a:r>
            <a:r>
              <a:rPr lang="id-ID" dirty="0" smtClean="0"/>
              <a:t>INDOSAT dengan </a:t>
            </a:r>
            <a:r>
              <a:rPr lang="id-ID" dirty="0"/>
              <a:t>memanfaatkan teknologi informasi untuk meningkatkan efisiensi </a:t>
            </a:r>
            <a:r>
              <a:rPr lang="id-ID" dirty="0" smtClean="0"/>
              <a:t>dan keefektifan </a:t>
            </a:r>
            <a:r>
              <a:rPr lang="id-ID" dirty="0"/>
              <a:t>kegiatan </a:t>
            </a:r>
            <a:r>
              <a:rPr lang="id-ID" dirty="0" smtClean="0"/>
              <a:t>layanannya?</a:t>
            </a:r>
          </a:p>
          <a:p>
            <a:pPr marL="514350" indent="-514350">
              <a:buFont typeface="+mj-lt"/>
              <a:buAutoNum type="arabicPeriod"/>
            </a:pPr>
            <a:r>
              <a:rPr lang="id-ID" dirty="0" smtClean="0"/>
              <a:t>Model </a:t>
            </a:r>
            <a:r>
              <a:rPr lang="id-ID" dirty="0"/>
              <a:t>proses bisnis pada fungsi customer interface management yang </a:t>
            </a:r>
            <a:r>
              <a:rPr lang="id-ID" dirty="0" smtClean="0"/>
              <a:t>bagaimana yang </a:t>
            </a:r>
            <a:r>
              <a:rPr lang="id-ID" dirty="0"/>
              <a:t>sebaiknya diterapkan INDOSAT untuk meningkatkan SLA di Div. </a:t>
            </a:r>
            <a:r>
              <a:rPr lang="id-ID" dirty="0" smtClean="0"/>
              <a:t>CCS Operation? </a:t>
            </a:r>
          </a:p>
          <a:p>
            <a:pPr marL="514350" indent="-514350">
              <a:buFont typeface="+mj-lt"/>
              <a:buAutoNum type="arabicPeriod"/>
            </a:pPr>
            <a:r>
              <a:rPr lang="id-ID" dirty="0" smtClean="0"/>
              <a:t>Seberapa </a:t>
            </a:r>
            <a:r>
              <a:rPr lang="id-ID" dirty="0"/>
              <a:t>besar peningkatan optimalisasi pemanfaatn aplikasi CRM INDOSAT </a:t>
            </a:r>
            <a:r>
              <a:rPr lang="id-ID" dirty="0" smtClean="0"/>
              <a:t>pasca pembentukan </a:t>
            </a:r>
            <a:r>
              <a:rPr lang="id-ID" dirty="0"/>
              <a:t>proses bisnis tersebut?</a:t>
            </a:r>
            <a:endParaRPr lang="id-ID" dirty="0" smtClean="0"/>
          </a:p>
          <a:p>
            <a:pPr marL="0" indent="0">
              <a:buNone/>
            </a:pPr>
            <a:endParaRPr lang="id-ID" dirty="0"/>
          </a:p>
        </p:txBody>
      </p:sp>
    </p:spTree>
    <p:extLst>
      <p:ext uri="{BB962C8B-B14F-4D97-AF65-F5344CB8AC3E}">
        <p14:creationId xmlns:p14="http://schemas.microsoft.com/office/powerpoint/2010/main" val="383417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Evaluasi Tugas Ke-2 </a:t>
            </a:r>
            <a:r>
              <a:rPr lang="id-ID" sz="2400" b="1" dirty="0" smtClean="0"/>
              <a:t>(Durasi 2x50 menit) </a:t>
            </a:r>
            <a:endParaRPr lang="id-ID" b="1" dirty="0"/>
          </a:p>
        </p:txBody>
      </p:sp>
      <p:sp>
        <p:nvSpPr>
          <p:cNvPr id="3" name="Content Placeholder 2"/>
          <p:cNvSpPr>
            <a:spLocks noGrp="1"/>
          </p:cNvSpPr>
          <p:nvPr>
            <p:ph idx="1"/>
          </p:nvPr>
        </p:nvSpPr>
        <p:spPr>
          <a:xfrm>
            <a:off x="142875" y="1185072"/>
            <a:ext cx="6286499" cy="5615777"/>
          </a:xfrm>
        </p:spPr>
        <p:txBody>
          <a:bodyPr>
            <a:normAutofit fontScale="92500"/>
          </a:bodyPr>
          <a:lstStyle/>
          <a:p>
            <a:pPr marL="0" indent="0">
              <a:buNone/>
            </a:pPr>
            <a:r>
              <a:rPr lang="id-ID" dirty="0" smtClean="0"/>
              <a:t>Dimohon Bapak/Ibu dosen untuk :</a:t>
            </a:r>
          </a:p>
          <a:p>
            <a:r>
              <a:rPr lang="id-ID" dirty="0" smtClean="0"/>
              <a:t>memastikan semua mahasiswa menyerahkan tugas berupa topik PA-nya masing-masing;</a:t>
            </a:r>
          </a:p>
          <a:p>
            <a:r>
              <a:rPr lang="id-ID" dirty="0" smtClean="0"/>
              <a:t>me-review dan mendiskusikan setiap topik PA mahasiswa</a:t>
            </a:r>
            <a:r>
              <a:rPr lang="id-ID" dirty="0"/>
              <a:t>;</a:t>
            </a:r>
            <a:endParaRPr lang="id-ID" dirty="0" smtClean="0"/>
          </a:p>
          <a:p>
            <a:r>
              <a:rPr lang="id-ID" dirty="0" smtClean="0"/>
              <a:t>gali gambaran umum masing-masing topik; </a:t>
            </a:r>
          </a:p>
          <a:p>
            <a:r>
              <a:rPr lang="id-ID" dirty="0" smtClean="0"/>
              <a:t>berikan usulan judul PA sesuai topik (bila memunginkan);</a:t>
            </a:r>
          </a:p>
          <a:p>
            <a:r>
              <a:rPr lang="id-ID" dirty="0" smtClean="0"/>
              <a:t>beri arahan berupa langkah awal yang dapat dilakukan mahasiswa untuk menggali permasalahan sesuai topiknya</a:t>
            </a:r>
          </a:p>
        </p:txBody>
      </p:sp>
      <p:pic>
        <p:nvPicPr>
          <p:cNvPr id="4" name="Picture 3"/>
          <p:cNvPicPr>
            <a:picLocks noChangeAspect="1"/>
          </p:cNvPicPr>
          <p:nvPr/>
        </p:nvPicPr>
        <p:blipFill>
          <a:blip r:embed="rId2"/>
          <a:stretch>
            <a:fillRect/>
          </a:stretch>
        </p:blipFill>
        <p:spPr>
          <a:xfrm>
            <a:off x="6532914" y="1213648"/>
            <a:ext cx="5500688" cy="32334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9037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a:t>
            </a:r>
            <a:r>
              <a:rPr lang="id-ID" dirty="0" smtClean="0"/>
              <a:t>Literature Review</a:t>
            </a:r>
            <a:endParaRPr lang="id-ID" dirty="0"/>
          </a:p>
        </p:txBody>
      </p:sp>
      <p:sp>
        <p:nvSpPr>
          <p:cNvPr id="3" name="Content Placeholder 2"/>
          <p:cNvSpPr>
            <a:spLocks noGrp="1"/>
          </p:cNvSpPr>
          <p:nvPr>
            <p:ph idx="1"/>
          </p:nvPr>
        </p:nvSpPr>
        <p:spPr>
          <a:xfrm>
            <a:off x="189781" y="1185073"/>
            <a:ext cx="11783683" cy="2144723"/>
          </a:xfrm>
        </p:spPr>
        <p:txBody>
          <a:bodyPr>
            <a:normAutofit/>
          </a:bodyPr>
          <a:lstStyle/>
          <a:p>
            <a:r>
              <a:rPr lang="id-ID" dirty="0" smtClean="0"/>
              <a:t>Literature Review menguraikan tentang </a:t>
            </a:r>
            <a:r>
              <a:rPr lang="id-ID" dirty="0"/>
              <a:t>teori, </a:t>
            </a:r>
            <a:r>
              <a:rPr lang="id-ID" dirty="0" smtClean="0"/>
              <a:t>temuan, </a:t>
            </a:r>
            <a:r>
              <a:rPr lang="id-ID" dirty="0"/>
              <a:t>dan bahan penelitian lain </a:t>
            </a:r>
            <a:r>
              <a:rPr lang="id-ID" dirty="0" smtClean="0"/>
              <a:t>yang diperoleh </a:t>
            </a:r>
            <a:r>
              <a:rPr lang="id-ID" dirty="0"/>
              <a:t>dari bahan acuan untuk dijadikan landasan kegiatan penelitian. Uraian </a:t>
            </a:r>
            <a:r>
              <a:rPr lang="id-ID" dirty="0" smtClean="0"/>
              <a:t>dalam Literature Review </a:t>
            </a:r>
            <a:r>
              <a:rPr lang="id-ID" dirty="0"/>
              <a:t>ini diarahkan untuk menyusun kerangka pemikiran yang jelas </a:t>
            </a:r>
            <a:r>
              <a:rPr lang="id-ID" dirty="0" smtClean="0"/>
              <a:t>tentang pemecahan </a:t>
            </a:r>
            <a:r>
              <a:rPr lang="id-ID" dirty="0"/>
              <a:t>masalah yang sudah diuraikan </a:t>
            </a:r>
            <a:r>
              <a:rPr lang="id-ID" dirty="0" smtClean="0"/>
              <a:t>sebelumnya </a:t>
            </a:r>
            <a:r>
              <a:rPr lang="id-ID" dirty="0"/>
              <a:t>pada perumusan masalah</a:t>
            </a:r>
            <a:r>
              <a:rPr lang="id-ID" dirty="0" smtClean="0"/>
              <a:t>.</a:t>
            </a:r>
          </a:p>
        </p:txBody>
      </p:sp>
      <p:sp>
        <p:nvSpPr>
          <p:cNvPr id="4" name="Content Placeholder 2"/>
          <p:cNvSpPr txBox="1">
            <a:spLocks/>
          </p:cNvSpPr>
          <p:nvPr/>
        </p:nvSpPr>
        <p:spPr>
          <a:xfrm>
            <a:off x="189781" y="3436452"/>
            <a:ext cx="11783683" cy="3430174"/>
          </a:xfrm>
          <a:prstGeom prst="rect">
            <a:avLst/>
          </a:prstGeom>
        </p:spPr>
        <p:txBody>
          <a:bodyPr vert="horz" lIns="91440" tIns="45720" rIns="91440" bIns="45720" numCol="2" rtlCol="0">
            <a:normAutofit/>
          </a:bodyPr>
          <a:lstStyle>
            <a:lvl1pPr marL="239978" indent="-239978" algn="l" defTabSz="959911"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33" indent="-239978" algn="l" defTabSz="959911"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889" indent="-239978" algn="l" defTabSz="959911"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44"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0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755"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1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666"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62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a:lstStyle>
          <a:p>
            <a:r>
              <a:rPr lang="id-ID" dirty="0"/>
              <a:t>Sumber pustaka untuk Literature Review :</a:t>
            </a:r>
          </a:p>
          <a:p>
            <a:pPr lvl="1"/>
            <a:r>
              <a:rPr lang="id-ID" dirty="0"/>
              <a:t>artikel karya ilmiah (jurnal</a:t>
            </a:r>
            <a:r>
              <a:rPr lang="id-ID" dirty="0" smtClean="0"/>
              <a:t>, </a:t>
            </a:r>
            <a:r>
              <a:rPr lang="id-ID" i="1" dirty="0"/>
              <a:t>Prosiding</a:t>
            </a:r>
            <a:r>
              <a:rPr lang="id-ID" dirty="0" smtClean="0"/>
              <a:t> </a:t>
            </a:r>
            <a:r>
              <a:rPr lang="id-ID" dirty="0"/>
              <a:t>dll),</a:t>
            </a:r>
          </a:p>
          <a:p>
            <a:pPr lvl="1"/>
            <a:r>
              <a:rPr lang="id-ID" dirty="0"/>
              <a:t>Skripsi, Tesis, disertasi, tugas akhir, proyek akhir, dll</a:t>
            </a:r>
          </a:p>
          <a:p>
            <a:pPr lvl="1"/>
            <a:r>
              <a:rPr lang="id-ID" dirty="0"/>
              <a:t>buku, </a:t>
            </a:r>
          </a:p>
          <a:p>
            <a:pPr lvl="1"/>
            <a:r>
              <a:rPr lang="id-ID" dirty="0"/>
              <a:t>Majalah, famflet, kliping.</a:t>
            </a:r>
          </a:p>
          <a:p>
            <a:pPr lvl="1"/>
            <a:r>
              <a:rPr lang="id-ID" dirty="0"/>
              <a:t>Abstrak hasil penelitian</a:t>
            </a:r>
          </a:p>
          <a:p>
            <a:pPr lvl="1"/>
            <a:r>
              <a:rPr lang="id-ID" dirty="0" smtClean="0"/>
              <a:t>informasi </a:t>
            </a:r>
            <a:r>
              <a:rPr lang="id-ID" dirty="0"/>
              <a:t>dari internet, dan lain-lain</a:t>
            </a:r>
            <a:r>
              <a:rPr lang="id-ID" dirty="0" smtClean="0"/>
              <a:t>)</a:t>
            </a:r>
          </a:p>
          <a:p>
            <a:pPr lvl="1"/>
            <a:r>
              <a:rPr lang="id-ID" i="1" dirty="0"/>
              <a:t>Web site</a:t>
            </a:r>
            <a:endParaRPr lang="id-ID" dirty="0"/>
          </a:p>
        </p:txBody>
      </p:sp>
    </p:spTree>
    <p:extLst>
      <p:ext uri="{BB962C8B-B14F-4D97-AF65-F5344CB8AC3E}">
        <p14:creationId xmlns:p14="http://schemas.microsoft.com/office/powerpoint/2010/main" val="4259599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 Literature Review yang Baik</a:t>
            </a:r>
            <a:endParaRPr lang="id-ID" dirty="0"/>
          </a:p>
        </p:txBody>
      </p:sp>
      <p:sp>
        <p:nvSpPr>
          <p:cNvPr id="3" name="Content Placeholder 2"/>
          <p:cNvSpPr>
            <a:spLocks noGrp="1"/>
          </p:cNvSpPr>
          <p:nvPr>
            <p:ph idx="1"/>
          </p:nvPr>
        </p:nvSpPr>
        <p:spPr/>
        <p:txBody>
          <a:bodyPr/>
          <a:lstStyle/>
          <a:p>
            <a:r>
              <a:rPr lang="id-ID" dirty="0" smtClean="0"/>
              <a:t>relevan;</a:t>
            </a:r>
          </a:p>
          <a:p>
            <a:r>
              <a:rPr lang="id-ID" dirty="0" smtClean="0"/>
              <a:t>mutakhir </a:t>
            </a:r>
            <a:r>
              <a:rPr lang="id-ID" dirty="0"/>
              <a:t>(tiga tahun terakhir), dan </a:t>
            </a:r>
            <a:endParaRPr lang="id-ID" dirty="0" smtClean="0"/>
          </a:p>
          <a:p>
            <a:r>
              <a:rPr lang="id-ID" dirty="0" smtClean="0"/>
              <a:t>memadai.</a:t>
            </a:r>
          </a:p>
          <a:p>
            <a:endParaRPr lang="id-ID" dirty="0"/>
          </a:p>
        </p:txBody>
      </p:sp>
    </p:spTree>
    <p:extLst>
      <p:ext uri="{BB962C8B-B14F-4D97-AF65-F5344CB8AC3E}">
        <p14:creationId xmlns:p14="http://schemas.microsoft.com/office/powerpoint/2010/main" val="235394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Utama Literature Review</a:t>
            </a:r>
            <a:endParaRPr lang="id-ID" dirty="0"/>
          </a:p>
        </p:txBody>
      </p:sp>
      <p:sp>
        <p:nvSpPr>
          <p:cNvPr id="3" name="Content Placeholder 2"/>
          <p:cNvSpPr>
            <a:spLocks noGrp="1"/>
          </p:cNvSpPr>
          <p:nvPr>
            <p:ph idx="1"/>
          </p:nvPr>
        </p:nvSpPr>
        <p:spPr/>
        <p:txBody>
          <a:bodyPr/>
          <a:lstStyle/>
          <a:p>
            <a:pPr marL="0" indent="0">
              <a:buNone/>
            </a:pPr>
            <a:r>
              <a:rPr lang="id-ID" dirty="0" smtClean="0"/>
              <a:t>Tiga aspek </a:t>
            </a:r>
            <a:r>
              <a:rPr lang="id-ID" dirty="0"/>
              <a:t>utama dalam melakukan </a:t>
            </a:r>
            <a:r>
              <a:rPr lang="id-ID" dirty="0" smtClean="0"/>
              <a:t>Literature Review, </a:t>
            </a:r>
            <a:r>
              <a:rPr lang="id-ID" dirty="0"/>
              <a:t>yaitu:</a:t>
            </a:r>
          </a:p>
          <a:p>
            <a:pPr marL="514350" indent="-514350">
              <a:buFont typeface="+mj-lt"/>
              <a:buAutoNum type="arabicPeriod"/>
            </a:pPr>
            <a:r>
              <a:rPr lang="id-ID" dirty="0" smtClean="0"/>
              <a:t>Survei </a:t>
            </a:r>
            <a:r>
              <a:rPr lang="id-ID" dirty="0"/>
              <a:t>artikel yang terkait dengan isu yang kita minati</a:t>
            </a:r>
          </a:p>
          <a:p>
            <a:pPr marL="514350" indent="-514350">
              <a:buFont typeface="+mj-lt"/>
              <a:buAutoNum type="arabicPeriod"/>
            </a:pPr>
            <a:r>
              <a:rPr lang="sv-SE" dirty="0" smtClean="0"/>
              <a:t>Berikan </a:t>
            </a:r>
            <a:r>
              <a:rPr lang="sv-SE" dirty="0"/>
              <a:t>evaluasi, ringkas gambaran-gambaran yang ada</a:t>
            </a:r>
          </a:p>
          <a:p>
            <a:pPr marL="514350" indent="-514350">
              <a:buFont typeface="+mj-lt"/>
              <a:buAutoNum type="arabicPeriod"/>
            </a:pPr>
            <a:r>
              <a:rPr lang="id-ID" dirty="0" smtClean="0"/>
              <a:t>Mendapatkan </a:t>
            </a:r>
            <a:r>
              <a:rPr lang="id-ID" dirty="0"/>
              <a:t>masukan yang terkait dengan isu dari publikasi yang </a:t>
            </a:r>
            <a:r>
              <a:rPr lang="id-ID" dirty="0" smtClean="0"/>
              <a:t>terbaru hingga </a:t>
            </a:r>
            <a:r>
              <a:rPr lang="id-ID" dirty="0"/>
              <a:t>publikasi terlama sehingga kita bisa mendapatkan gambarannya </a:t>
            </a:r>
            <a:r>
              <a:rPr lang="id-ID" dirty="0" smtClean="0"/>
              <a:t>secara jelas</a:t>
            </a:r>
            <a:r>
              <a:rPr lang="id-ID" dirty="0"/>
              <a:t>.</a:t>
            </a:r>
          </a:p>
        </p:txBody>
      </p:sp>
    </p:spTree>
    <p:extLst>
      <p:ext uri="{BB962C8B-B14F-4D97-AF65-F5344CB8AC3E}">
        <p14:creationId xmlns:p14="http://schemas.microsoft.com/office/powerpoint/2010/main" val="67834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a:t>Ada beberapa hal yang terkait dengan </a:t>
            </a:r>
            <a:r>
              <a:rPr lang="id-ID" dirty="0" smtClean="0"/>
              <a:t>literature </a:t>
            </a:r>
            <a:r>
              <a:rPr lang="id-ID" dirty="0"/>
              <a:t>review:</a:t>
            </a:r>
          </a:p>
          <a:p>
            <a:pPr marL="514350" indent="-514350">
              <a:buFont typeface="+mj-lt"/>
              <a:buAutoNum type="arabicPeriod"/>
            </a:pPr>
            <a:r>
              <a:rPr lang="id-ID" dirty="0" smtClean="0"/>
              <a:t>Apa </a:t>
            </a:r>
            <a:r>
              <a:rPr lang="id-ID" dirty="0"/>
              <a:t>yang menjadi masalah dan kenapa masalah itu penting untuk dipecahkan?</a:t>
            </a:r>
          </a:p>
          <a:p>
            <a:pPr marL="514350" indent="-514350">
              <a:buFont typeface="+mj-lt"/>
              <a:buAutoNum type="arabicPeriod"/>
            </a:pPr>
            <a:r>
              <a:rPr lang="id-ID" dirty="0" smtClean="0"/>
              <a:t>Apakah </a:t>
            </a:r>
            <a:r>
              <a:rPr lang="id-ID" dirty="0"/>
              <a:t>masalah tersebut telah ditemukan?</a:t>
            </a:r>
          </a:p>
          <a:p>
            <a:pPr marL="514350" indent="-514350">
              <a:buFont typeface="+mj-lt"/>
              <a:buAutoNum type="arabicPeriod"/>
            </a:pPr>
            <a:r>
              <a:rPr lang="id-ID" dirty="0" smtClean="0"/>
              <a:t>Mulailah </a:t>
            </a:r>
            <a:r>
              <a:rPr lang="id-ID" dirty="0"/>
              <a:t>menetapkan permsalahan sesimple/sesederhana yang kita bisa.</a:t>
            </a:r>
          </a:p>
          <a:p>
            <a:pPr marL="514350" indent="-514350">
              <a:buFont typeface="+mj-lt"/>
              <a:buAutoNum type="arabicPeriod"/>
            </a:pPr>
            <a:r>
              <a:rPr lang="id-ID" dirty="0" smtClean="0"/>
              <a:t>Apakah </a:t>
            </a:r>
            <a:r>
              <a:rPr lang="id-ID" dirty="0"/>
              <a:t>metodologi penelitian sudah dimulai?</a:t>
            </a:r>
          </a:p>
          <a:p>
            <a:pPr marL="514350" indent="-514350">
              <a:buFont typeface="+mj-lt"/>
              <a:buAutoNum type="arabicPeriod"/>
            </a:pPr>
            <a:r>
              <a:rPr lang="id-ID" dirty="0" smtClean="0"/>
              <a:t>Bagaimana </a:t>
            </a:r>
            <a:r>
              <a:rPr lang="id-ID" dirty="0"/>
              <a:t>mendapatkan dan manipulasi data?</a:t>
            </a:r>
          </a:p>
          <a:p>
            <a:pPr marL="514350" indent="-514350">
              <a:buFont typeface="+mj-lt"/>
              <a:buAutoNum type="arabicPeriod"/>
            </a:pPr>
            <a:r>
              <a:rPr lang="id-ID" dirty="0" smtClean="0"/>
              <a:t>Sudahkah </a:t>
            </a:r>
            <a:r>
              <a:rPr lang="id-ID" dirty="0"/>
              <a:t>data yang dimanipulasi tersebut diinterpretasikan?</a:t>
            </a:r>
          </a:p>
          <a:p>
            <a:pPr marL="514350" indent="-514350">
              <a:buFont typeface="+mj-lt"/>
              <a:buAutoNum type="arabicPeriod"/>
            </a:pPr>
            <a:r>
              <a:rPr lang="id-ID" dirty="0" smtClean="0"/>
              <a:t>Apa </a:t>
            </a:r>
            <a:r>
              <a:rPr lang="id-ID" dirty="0"/>
              <a:t>kontribusinya terhadap penelitian yang dilakukan ?</a:t>
            </a:r>
          </a:p>
          <a:p>
            <a:pPr marL="514350" indent="-514350">
              <a:buFont typeface="+mj-lt"/>
              <a:buAutoNum type="arabicPeriod"/>
            </a:pPr>
            <a:r>
              <a:rPr lang="id-ID" dirty="0" smtClean="0"/>
              <a:t>Apa </a:t>
            </a:r>
            <a:r>
              <a:rPr lang="id-ID" dirty="0"/>
              <a:t>kesimpulan yang bisa diambil terkait dengan permasalahan?</a:t>
            </a:r>
          </a:p>
          <a:p>
            <a:pPr marL="514350" indent="-514350">
              <a:buFont typeface="+mj-lt"/>
              <a:buAutoNum type="arabicPeriod"/>
            </a:pPr>
            <a:r>
              <a:rPr lang="id-ID" dirty="0" smtClean="0"/>
              <a:t>Apakah </a:t>
            </a:r>
            <a:r>
              <a:rPr lang="id-ID" dirty="0"/>
              <a:t>kesimpulan yang dibuat sudah cukup menjawab dari problem </a:t>
            </a:r>
            <a:r>
              <a:rPr lang="id-ID" dirty="0" smtClean="0"/>
              <a:t>yang ada</a:t>
            </a:r>
            <a:r>
              <a:rPr lang="id-ID" dirty="0"/>
              <a:t>?</a:t>
            </a:r>
          </a:p>
        </p:txBody>
      </p:sp>
    </p:spTree>
    <p:extLst>
      <p:ext uri="{BB962C8B-B14F-4D97-AF65-F5344CB8AC3E}">
        <p14:creationId xmlns:p14="http://schemas.microsoft.com/office/powerpoint/2010/main" val="1824713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Manfaat </a:t>
            </a:r>
            <a:r>
              <a:rPr lang="id-ID" dirty="0" smtClean="0"/>
              <a:t>Literature </a:t>
            </a:r>
            <a:r>
              <a:rPr lang="id-ID" dirty="0"/>
              <a:t>Review</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fi-FI" dirty="0" smtClean="0"/>
              <a:t>Menempatkan </a:t>
            </a:r>
            <a:r>
              <a:rPr lang="fi-FI" dirty="0"/>
              <a:t>posisi pekerjaan kita pada posisi </a:t>
            </a:r>
            <a:r>
              <a:rPr lang="fi-FI" dirty="0" smtClean="0"/>
              <a:t>relatifnya</a:t>
            </a:r>
            <a:r>
              <a:rPr lang="id-ID" dirty="0" smtClean="0"/>
              <a:t>. Gabungan dari berbagai tulis/sumber pustaka </a:t>
            </a:r>
            <a:r>
              <a:rPr lang="fi-FI" dirty="0"/>
              <a:t>dikatakan sebagai posisi relatif pada apa </a:t>
            </a:r>
            <a:r>
              <a:rPr lang="fi-FI" dirty="0" smtClean="0"/>
              <a:t>yang</a:t>
            </a:r>
            <a:r>
              <a:rPr lang="id-ID" dirty="0" smtClean="0"/>
              <a:t> </a:t>
            </a:r>
            <a:r>
              <a:rPr lang="fi-FI" dirty="0" smtClean="0"/>
              <a:t>akan </a:t>
            </a:r>
            <a:r>
              <a:rPr lang="id-ID" dirty="0" smtClean="0"/>
              <a:t>kita </a:t>
            </a:r>
            <a:r>
              <a:rPr lang="fi-FI" dirty="0" smtClean="0"/>
              <a:t>kerjakan</a:t>
            </a:r>
            <a:endParaRPr lang="id-ID" dirty="0" smtClean="0"/>
          </a:p>
          <a:p>
            <a:pPr marL="514350" indent="-514350">
              <a:buFont typeface="+mj-lt"/>
              <a:buAutoNum type="arabicPeriod"/>
            </a:pPr>
            <a:r>
              <a:rPr lang="id-ID" dirty="0"/>
              <a:t>Menggambarkan keterhubungan antara satu penelitian dengan </a:t>
            </a:r>
            <a:r>
              <a:rPr lang="id-ID" dirty="0" smtClean="0"/>
              <a:t>penelitian lainnya </a:t>
            </a:r>
            <a:r>
              <a:rPr lang="id-ID" dirty="0"/>
              <a:t>yang terkait dengan point of interest kita.</a:t>
            </a:r>
          </a:p>
          <a:p>
            <a:pPr marL="514350" indent="-514350">
              <a:buFont typeface="+mj-lt"/>
              <a:buAutoNum type="arabicPeriod"/>
            </a:pPr>
            <a:r>
              <a:rPr lang="id-ID" dirty="0" smtClean="0"/>
              <a:t>Identifikasikan </a:t>
            </a:r>
            <a:r>
              <a:rPr lang="id-ID" dirty="0"/>
              <a:t>cara lain untuk menginterpretasikan dan cari </a:t>
            </a:r>
            <a:r>
              <a:rPr lang="id-ID" dirty="0" smtClean="0"/>
              <a:t>gap/kesenjangannya</a:t>
            </a:r>
            <a:r>
              <a:rPr lang="id-ID" dirty="0"/>
              <a:t>, itu yg akan dikumpulkan di peaces (Performance</a:t>
            </a:r>
            <a:r>
              <a:rPr lang="id-ID" dirty="0" smtClean="0"/>
              <a:t>, Information, Economic, Control, Effiency</a:t>
            </a:r>
            <a:r>
              <a:rPr lang="id-ID" dirty="0"/>
              <a:t>, </a:t>
            </a:r>
            <a:r>
              <a:rPr lang="id-ID" dirty="0" smtClean="0"/>
              <a:t>Services) analysis</a:t>
            </a:r>
            <a:r>
              <a:rPr lang="id-ID" dirty="0"/>
              <a:t>.</a:t>
            </a:r>
          </a:p>
          <a:p>
            <a:pPr marL="514350" indent="-514350">
              <a:buFont typeface="+mj-lt"/>
              <a:buAutoNum type="arabicPeriod"/>
            </a:pPr>
            <a:r>
              <a:rPr lang="id-ID" dirty="0" smtClean="0"/>
              <a:t>Diantara </a:t>
            </a:r>
            <a:r>
              <a:rPr lang="id-ID" dirty="0"/>
              <a:t>penelitian-penelitian sebelumnya (kontrast) pertentangkan</a:t>
            </a:r>
          </a:p>
          <a:p>
            <a:pPr marL="514350" indent="-514350">
              <a:buFont typeface="+mj-lt"/>
              <a:buAutoNum type="arabicPeriod"/>
            </a:pPr>
            <a:r>
              <a:rPr lang="id-ID" dirty="0" smtClean="0"/>
              <a:t>Menjadi </a:t>
            </a:r>
            <a:r>
              <a:rPr lang="id-ID" dirty="0"/>
              <a:t>point untuk review literatur ini menjadi dasar kita untuk </a:t>
            </a:r>
            <a:r>
              <a:rPr lang="id-ID" dirty="0" smtClean="0"/>
              <a:t>penelitian berikutnya</a:t>
            </a:r>
            <a:endParaRPr lang="id-ID" dirty="0"/>
          </a:p>
          <a:p>
            <a:pPr marL="514350" indent="-514350">
              <a:buFont typeface="+mj-lt"/>
              <a:buAutoNum type="arabicPeriod"/>
            </a:pPr>
            <a:r>
              <a:rPr lang="id-ID" dirty="0" smtClean="0"/>
              <a:t>Dengan </a:t>
            </a:r>
            <a:r>
              <a:rPr lang="id-ID" dirty="0"/>
              <a:t>menggambarkan fisic of puzzle orang akan menggambarkan </a:t>
            </a:r>
            <a:r>
              <a:rPr lang="id-ID" dirty="0" smtClean="0"/>
              <a:t>significant of </a:t>
            </a:r>
            <a:r>
              <a:rPr lang="id-ID" dirty="0"/>
              <a:t>the problem. Evaluasinya pada originality yang terlihat pada metodologi </a:t>
            </a:r>
            <a:r>
              <a:rPr lang="id-ID" dirty="0" smtClean="0"/>
              <a:t>yang sesuai </a:t>
            </a:r>
            <a:r>
              <a:rPr lang="id-ID" dirty="0"/>
              <a:t>dengan pemecahan masalah.</a:t>
            </a:r>
          </a:p>
        </p:txBody>
      </p:sp>
    </p:spTree>
    <p:extLst>
      <p:ext uri="{BB962C8B-B14F-4D97-AF65-F5344CB8AC3E}">
        <p14:creationId xmlns:p14="http://schemas.microsoft.com/office/powerpoint/2010/main" val="3684756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dan langkah Literature Review</a:t>
            </a:r>
            <a:endParaRPr lang="id-ID" dirty="0"/>
          </a:p>
        </p:txBody>
      </p:sp>
      <p:sp>
        <p:nvSpPr>
          <p:cNvPr id="3" name="Content Placeholder 2"/>
          <p:cNvSpPr>
            <a:spLocks noGrp="1"/>
          </p:cNvSpPr>
          <p:nvPr>
            <p:ph idx="1"/>
          </p:nvPr>
        </p:nvSpPr>
        <p:spPr/>
        <p:txBody>
          <a:bodyPr>
            <a:normAutofit fontScale="92500" lnSpcReduction="20000"/>
          </a:bodyPr>
          <a:lstStyle/>
          <a:p>
            <a:pPr marL="0" indent="0">
              <a:buNone/>
            </a:pPr>
            <a:r>
              <a:rPr lang="id-ID" dirty="0" smtClean="0"/>
              <a:t>Literatur rivew dilakukan </a:t>
            </a:r>
            <a:r>
              <a:rPr lang="id-ID" dirty="0"/>
              <a:t>dengan beberapa cara, </a:t>
            </a:r>
            <a:r>
              <a:rPr lang="id-ID" dirty="0" smtClean="0"/>
              <a:t>antara lain</a:t>
            </a:r>
            <a:r>
              <a:rPr lang="id-ID" dirty="0"/>
              <a:t>:</a:t>
            </a:r>
          </a:p>
          <a:p>
            <a:pPr marL="514350" indent="-514350">
              <a:buFont typeface="+mj-lt"/>
              <a:buAutoNum type="arabicPeriod"/>
            </a:pPr>
            <a:r>
              <a:rPr lang="id-ID" dirty="0" smtClean="0"/>
              <a:t>Mencari </a:t>
            </a:r>
            <a:r>
              <a:rPr lang="id-ID" dirty="0"/>
              <a:t>kesamaan (Compare)</a:t>
            </a:r>
          </a:p>
          <a:p>
            <a:pPr marL="514350" indent="-514350">
              <a:buFont typeface="+mj-lt"/>
              <a:buAutoNum type="arabicPeriod"/>
            </a:pPr>
            <a:r>
              <a:rPr lang="id-ID" dirty="0" smtClean="0"/>
              <a:t>Mencari </a:t>
            </a:r>
            <a:r>
              <a:rPr lang="id-ID" dirty="0"/>
              <a:t>ketidaksamaan (Contrast)</a:t>
            </a:r>
          </a:p>
          <a:p>
            <a:pPr marL="514350" indent="-514350">
              <a:buFont typeface="+mj-lt"/>
              <a:buAutoNum type="arabicPeriod"/>
            </a:pPr>
            <a:r>
              <a:rPr lang="id-ID" dirty="0" smtClean="0"/>
              <a:t>Memberikan </a:t>
            </a:r>
            <a:r>
              <a:rPr lang="id-ID" dirty="0"/>
              <a:t>pandangan (Criticize)</a:t>
            </a:r>
          </a:p>
          <a:p>
            <a:pPr marL="514350" indent="-514350">
              <a:buFont typeface="+mj-lt"/>
              <a:buAutoNum type="arabicPeriod"/>
            </a:pPr>
            <a:r>
              <a:rPr lang="id-ID" dirty="0" smtClean="0"/>
              <a:t>Membandingkan </a:t>
            </a:r>
            <a:r>
              <a:rPr lang="id-ID" dirty="0"/>
              <a:t>(Synthesize)</a:t>
            </a:r>
          </a:p>
          <a:p>
            <a:pPr marL="514350" indent="-514350">
              <a:buFont typeface="+mj-lt"/>
              <a:buAutoNum type="arabicPeriod"/>
            </a:pPr>
            <a:r>
              <a:rPr lang="id-ID" dirty="0" smtClean="0"/>
              <a:t>Meringkas </a:t>
            </a:r>
            <a:r>
              <a:rPr lang="id-ID" dirty="0"/>
              <a:t>(Summarize</a:t>
            </a:r>
            <a:r>
              <a:rPr lang="id-ID" dirty="0" smtClean="0"/>
              <a:t>)</a:t>
            </a:r>
          </a:p>
          <a:p>
            <a:pPr marL="514350" indent="-514350">
              <a:buFont typeface="+mj-lt"/>
              <a:buAutoNum type="arabicPeriod"/>
            </a:pPr>
            <a:endParaRPr lang="id-ID" dirty="0"/>
          </a:p>
          <a:p>
            <a:pPr marL="0" indent="0">
              <a:buNone/>
            </a:pPr>
            <a:r>
              <a:rPr lang="id-ID" dirty="0" smtClean="0"/>
              <a:t>Langkah untuk melakukan Literature Review adalah :</a:t>
            </a:r>
          </a:p>
          <a:p>
            <a:pPr marL="514350" indent="-514350">
              <a:buFont typeface="+mj-lt"/>
              <a:buAutoNum type="arabicPeriod"/>
            </a:pPr>
            <a:r>
              <a:rPr lang="id-ID" dirty="0"/>
              <a:t>Formulasi </a:t>
            </a:r>
            <a:r>
              <a:rPr lang="id-ID" dirty="0" smtClean="0"/>
              <a:t>permasalahan</a:t>
            </a:r>
          </a:p>
          <a:p>
            <a:pPr marL="514350" indent="-514350">
              <a:buFont typeface="+mj-lt"/>
              <a:buAutoNum type="arabicPeriod"/>
            </a:pPr>
            <a:r>
              <a:rPr lang="id-ID" dirty="0"/>
              <a:t>Cari </a:t>
            </a:r>
            <a:r>
              <a:rPr lang="id-ID" dirty="0" smtClean="0"/>
              <a:t>literature</a:t>
            </a:r>
          </a:p>
          <a:p>
            <a:pPr marL="514350" indent="-514350">
              <a:buFont typeface="+mj-lt"/>
              <a:buAutoNum type="arabicPeriod"/>
            </a:pPr>
            <a:r>
              <a:rPr lang="id-ID" dirty="0"/>
              <a:t>Evaluasi </a:t>
            </a:r>
            <a:r>
              <a:rPr lang="id-ID" dirty="0" smtClean="0"/>
              <a:t>data</a:t>
            </a:r>
          </a:p>
          <a:p>
            <a:pPr marL="514350" indent="-514350">
              <a:buFont typeface="+mj-lt"/>
              <a:buAutoNum type="arabicPeriod"/>
            </a:pPr>
            <a:r>
              <a:rPr lang="id-ID" dirty="0"/>
              <a:t>Analisis dan interpretasikan</a:t>
            </a:r>
          </a:p>
        </p:txBody>
      </p:sp>
    </p:spTree>
    <p:extLst>
      <p:ext uri="{BB962C8B-B14F-4D97-AF65-F5344CB8AC3E}">
        <p14:creationId xmlns:p14="http://schemas.microsoft.com/office/powerpoint/2010/main" val="705737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Sitasi atau Penyitiran</a:t>
            </a:r>
          </a:p>
        </p:txBody>
      </p:sp>
      <p:sp>
        <p:nvSpPr>
          <p:cNvPr id="3" name="Content Placeholder 2"/>
          <p:cNvSpPr>
            <a:spLocks noGrp="1"/>
          </p:cNvSpPr>
          <p:nvPr>
            <p:ph idx="1"/>
          </p:nvPr>
        </p:nvSpPr>
        <p:spPr>
          <a:xfrm>
            <a:off x="395111" y="1185072"/>
            <a:ext cx="11446933" cy="5664301"/>
          </a:xfrm>
        </p:spPr>
        <p:txBody>
          <a:bodyPr>
            <a:normAutofit fontScale="77500" lnSpcReduction="20000"/>
          </a:bodyPr>
          <a:lstStyle/>
          <a:p>
            <a:pPr marL="0" indent="0">
              <a:buNone/>
            </a:pPr>
            <a:r>
              <a:rPr lang="id-ID" sz="3200" dirty="0"/>
              <a:t>Sitasi menunjukkan asal-usul atau sumber suatu kutipan, mengutip </a:t>
            </a:r>
            <a:r>
              <a:rPr lang="id-ID" sz="3200" dirty="0" smtClean="0"/>
              <a:t>pernyataan</a:t>
            </a:r>
            <a:r>
              <a:rPr lang="id-ID" sz="3200" dirty="0"/>
              <a:t>, </a:t>
            </a:r>
            <a:r>
              <a:rPr lang="id-ID" sz="3200" dirty="0" smtClean="0"/>
              <a:t>atau menyalin/mengulang </a:t>
            </a:r>
            <a:r>
              <a:rPr lang="id-ID" sz="3200" dirty="0"/>
              <a:t>pernyataan seseorang dan mencantumkannya di dalam </a:t>
            </a:r>
            <a:r>
              <a:rPr lang="id-ID" sz="3200" dirty="0" smtClean="0"/>
              <a:t>suatu karya </a:t>
            </a:r>
            <a:r>
              <a:rPr lang="id-ID" sz="3200" dirty="0"/>
              <a:t>tulis yang dibuat, namun tetap mengindikasikan bahwa kutipan tersebut </a:t>
            </a:r>
            <a:r>
              <a:rPr lang="id-ID" sz="3200" dirty="0" smtClean="0"/>
              <a:t>itu adalah </a:t>
            </a:r>
            <a:r>
              <a:rPr lang="id-ID" sz="3200" dirty="0"/>
              <a:t>pernyataan orang lain</a:t>
            </a:r>
            <a:r>
              <a:rPr lang="id-ID" sz="3200" dirty="0" smtClean="0"/>
              <a:t>. </a:t>
            </a:r>
          </a:p>
          <a:p>
            <a:pPr marL="0" indent="0">
              <a:buNone/>
            </a:pPr>
            <a:r>
              <a:rPr lang="sv-SE" sz="3200" dirty="0" smtClean="0"/>
              <a:t>Semua kalimat</a:t>
            </a:r>
            <a:r>
              <a:rPr lang="sv-SE" sz="3200" dirty="0"/>
              <a:t>, ide atau hasil karya yang bukan karya sendiri </a:t>
            </a:r>
            <a:r>
              <a:rPr lang="sv-SE" sz="3200" dirty="0" smtClean="0"/>
              <a:t>harus</a:t>
            </a:r>
            <a:r>
              <a:rPr lang="id-ID" sz="3200" dirty="0" smtClean="0"/>
              <a:t> disebutkan sumbernya.</a:t>
            </a:r>
          </a:p>
          <a:p>
            <a:endParaRPr lang="id-ID" sz="3200" dirty="0" smtClean="0"/>
          </a:p>
          <a:p>
            <a:pPr marL="0" indent="0">
              <a:buNone/>
            </a:pPr>
            <a:r>
              <a:rPr lang="sv-SE" sz="3200" dirty="0"/>
              <a:t>Suatu dokumen akan disitir oleh penulis </a:t>
            </a:r>
            <a:r>
              <a:rPr lang="sv-SE" sz="3200" dirty="0" smtClean="0"/>
              <a:t>apabila</a:t>
            </a:r>
            <a:r>
              <a:rPr lang="id-ID" sz="3200" dirty="0" smtClean="0"/>
              <a:t> :</a:t>
            </a:r>
          </a:p>
          <a:p>
            <a:r>
              <a:rPr lang="id-ID" sz="3200" dirty="0"/>
              <a:t>relevan </a:t>
            </a:r>
            <a:r>
              <a:rPr lang="id-ID" sz="3200" dirty="0" smtClean="0"/>
              <a:t>dengan </a:t>
            </a:r>
            <a:r>
              <a:rPr lang="fi-FI" sz="3200" dirty="0" smtClean="0"/>
              <a:t>kegiatan </a:t>
            </a:r>
            <a:r>
              <a:rPr lang="fi-FI" sz="3200" dirty="0"/>
              <a:t>penulisan karya ilmiah yang </a:t>
            </a:r>
            <a:r>
              <a:rPr lang="fi-FI" sz="3200" dirty="0" smtClean="0"/>
              <a:t>dilakukannya.</a:t>
            </a:r>
            <a:endParaRPr lang="id-ID" sz="3200" dirty="0" smtClean="0"/>
          </a:p>
          <a:p>
            <a:r>
              <a:rPr lang="id-ID" sz="3200" dirty="0"/>
              <a:t>membantu pengarang dalam mendapatkan informasi </a:t>
            </a:r>
            <a:r>
              <a:rPr lang="id-ID" sz="3200" dirty="0" smtClean="0"/>
              <a:t>tambahan </a:t>
            </a:r>
            <a:r>
              <a:rPr lang="id-ID" sz="3200" dirty="0"/>
              <a:t>guna pemacahan masalah yang diteliti</a:t>
            </a:r>
            <a:r>
              <a:rPr lang="id-ID" sz="3200" dirty="0" smtClean="0"/>
              <a:t>.</a:t>
            </a:r>
          </a:p>
          <a:p>
            <a:r>
              <a:rPr lang="id-ID" sz="3200" dirty="0" smtClean="0"/>
              <a:t>kemutakhiran/kebaruan informasi atau pengetahuan dalam sumber yang disitasi</a:t>
            </a:r>
          </a:p>
          <a:p>
            <a:r>
              <a:rPr lang="nn-NO" sz="2800" dirty="0"/>
              <a:t>dokumen </a:t>
            </a:r>
            <a:r>
              <a:rPr lang="nn-NO" sz="2800" dirty="0" smtClean="0"/>
              <a:t>berisikan </a:t>
            </a:r>
            <a:r>
              <a:rPr lang="nn-NO" sz="2800" dirty="0"/>
              <a:t>informasi awal dari </a:t>
            </a:r>
            <a:r>
              <a:rPr lang="nn-NO" sz="2800" dirty="0" smtClean="0"/>
              <a:t>perkembangan</a:t>
            </a:r>
            <a:r>
              <a:rPr lang="id-ID" sz="2800" dirty="0" smtClean="0"/>
              <a:t> </a:t>
            </a:r>
            <a:r>
              <a:rPr lang="fi-FI" sz="2800" dirty="0" smtClean="0"/>
              <a:t>ilmu </a:t>
            </a:r>
            <a:r>
              <a:rPr lang="fi-FI" sz="2800" dirty="0"/>
              <a:t>pengetahuan yang ada pada saat </a:t>
            </a:r>
            <a:r>
              <a:rPr lang="fi-FI" sz="2800" dirty="0" smtClean="0"/>
              <a:t>ini</a:t>
            </a:r>
            <a:endParaRPr lang="id-ID" sz="2800" dirty="0" smtClean="0"/>
          </a:p>
          <a:p>
            <a:r>
              <a:rPr lang="id-ID" sz="2800" dirty="0" smtClean="0"/>
              <a:t>Dokumen mudah diperoleh</a:t>
            </a:r>
            <a:endParaRPr lang="id-ID" sz="3200" dirty="0" smtClean="0"/>
          </a:p>
          <a:p>
            <a:endParaRPr lang="id-ID" sz="3200" dirty="0"/>
          </a:p>
        </p:txBody>
      </p:sp>
    </p:spTree>
    <p:extLst>
      <p:ext uri="{BB962C8B-B14F-4D97-AF65-F5344CB8AC3E}">
        <p14:creationId xmlns:p14="http://schemas.microsoft.com/office/powerpoint/2010/main" val="3990649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Kegunaan Pustaka</a:t>
            </a:r>
            <a:endParaRPr lang="id-ID" dirty="0"/>
          </a:p>
        </p:txBody>
      </p:sp>
      <p:sp>
        <p:nvSpPr>
          <p:cNvPr id="3" name="Content Placeholder 2"/>
          <p:cNvSpPr>
            <a:spLocks noGrp="1"/>
          </p:cNvSpPr>
          <p:nvPr>
            <p:ph idx="1"/>
          </p:nvPr>
        </p:nvSpPr>
        <p:spPr/>
        <p:txBody>
          <a:bodyPr>
            <a:normAutofit/>
          </a:bodyPr>
          <a:lstStyle/>
          <a:p>
            <a:pPr marL="0" indent="0">
              <a:buNone/>
            </a:pPr>
            <a:r>
              <a:rPr lang="id-ID" dirty="0"/>
              <a:t>Kegunaan bahan pustaka pendukung antara lain untuk </a:t>
            </a:r>
            <a:r>
              <a:rPr lang="id-ID" dirty="0" smtClean="0"/>
              <a:t>:</a:t>
            </a:r>
          </a:p>
          <a:p>
            <a:pPr marL="514350" indent="-514350">
              <a:buFont typeface="+mj-lt"/>
              <a:buAutoNum type="arabicPeriod"/>
            </a:pPr>
            <a:r>
              <a:rPr lang="id-ID" dirty="0" smtClean="0"/>
              <a:t>menunjukkan adanya kebijakan </a:t>
            </a:r>
            <a:r>
              <a:rPr lang="id-ID" dirty="0"/>
              <a:t>di bidang </a:t>
            </a:r>
            <a:r>
              <a:rPr lang="id-ID" dirty="0" smtClean="0"/>
              <a:t>kajiannya; </a:t>
            </a:r>
          </a:p>
          <a:p>
            <a:pPr marL="514350" indent="-514350">
              <a:buFont typeface="+mj-lt"/>
              <a:buAutoNum type="arabicPeriod"/>
            </a:pPr>
            <a:r>
              <a:rPr lang="id-ID" dirty="0" smtClean="0"/>
              <a:t>menerangkan </a:t>
            </a:r>
            <a:r>
              <a:rPr lang="id-ID" dirty="0"/>
              <a:t>suatu teori, pengertian atau </a:t>
            </a:r>
            <a:r>
              <a:rPr lang="id-ID" dirty="0" smtClean="0"/>
              <a:t>definisi; </a:t>
            </a:r>
          </a:p>
          <a:p>
            <a:pPr marL="514350" indent="-514350">
              <a:buFont typeface="+mj-lt"/>
              <a:buAutoNum type="arabicPeriod"/>
            </a:pPr>
            <a:r>
              <a:rPr lang="id-ID" dirty="0" smtClean="0"/>
              <a:t>memperlihatkan </a:t>
            </a:r>
            <a:r>
              <a:rPr lang="id-ID" dirty="0"/>
              <a:t>adanya temuan dari ilmuwan </a:t>
            </a:r>
            <a:r>
              <a:rPr lang="id-ID" dirty="0" smtClean="0"/>
              <a:t>lain;</a:t>
            </a:r>
          </a:p>
          <a:p>
            <a:pPr marL="514350" indent="-514350">
              <a:buFont typeface="+mj-lt"/>
              <a:buAutoNum type="arabicPeriod"/>
            </a:pPr>
            <a:r>
              <a:rPr lang="id-ID" dirty="0" smtClean="0"/>
              <a:t>memperkuat temuannya</a:t>
            </a:r>
            <a:r>
              <a:rPr lang="id-ID" dirty="0"/>
              <a:t>;</a:t>
            </a:r>
            <a:endParaRPr lang="id-ID" dirty="0" smtClean="0"/>
          </a:p>
          <a:p>
            <a:pPr marL="514350" indent="-514350">
              <a:buFont typeface="+mj-lt"/>
              <a:buAutoNum type="arabicPeriod"/>
            </a:pPr>
            <a:r>
              <a:rPr lang="id-ID" dirty="0" smtClean="0"/>
              <a:t>memanfaatkan metode; </a:t>
            </a:r>
          </a:p>
          <a:p>
            <a:pPr marL="514350" indent="-514350">
              <a:buFont typeface="+mj-lt"/>
              <a:buAutoNum type="arabicPeriod"/>
            </a:pPr>
            <a:r>
              <a:rPr lang="id-ID" dirty="0" smtClean="0"/>
              <a:t>sebagai </a:t>
            </a:r>
            <a:r>
              <a:rPr lang="id-ID" dirty="0"/>
              <a:t>pembanding dimana bahan pustaka </a:t>
            </a:r>
            <a:r>
              <a:rPr lang="id-ID" dirty="0" smtClean="0"/>
              <a:t>yang direview </a:t>
            </a:r>
            <a:r>
              <a:rPr lang="id-ID" dirty="0"/>
              <a:t>memperlihatkan adanya perbedaan atau persamaan pendapat dengan </a:t>
            </a:r>
            <a:r>
              <a:rPr lang="id-ID" dirty="0" smtClean="0"/>
              <a:t>ilmuwan lain</a:t>
            </a:r>
            <a:r>
              <a:rPr lang="id-ID" dirty="0"/>
              <a:t>, dan </a:t>
            </a:r>
            <a:endParaRPr lang="id-ID" dirty="0" smtClean="0"/>
          </a:p>
          <a:p>
            <a:pPr marL="514350" indent="-514350">
              <a:buFont typeface="+mj-lt"/>
              <a:buAutoNum type="arabicPeriod"/>
            </a:pPr>
            <a:r>
              <a:rPr lang="id-ID" dirty="0" smtClean="0"/>
              <a:t>untuk </a:t>
            </a:r>
            <a:r>
              <a:rPr lang="id-ID" dirty="0"/>
              <a:t>memperkuat kesahihan penelitian yang dilakukan.</a:t>
            </a:r>
          </a:p>
        </p:txBody>
      </p:sp>
    </p:spTree>
    <p:extLst>
      <p:ext uri="{BB962C8B-B14F-4D97-AF65-F5344CB8AC3E}">
        <p14:creationId xmlns:p14="http://schemas.microsoft.com/office/powerpoint/2010/main" val="1167596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Sitasi</a:t>
            </a:r>
            <a:endParaRPr lang="id-ID" dirty="0"/>
          </a:p>
        </p:txBody>
      </p:sp>
      <p:sp>
        <p:nvSpPr>
          <p:cNvPr id="3" name="Content Placeholder 2"/>
          <p:cNvSpPr>
            <a:spLocks noGrp="1"/>
          </p:cNvSpPr>
          <p:nvPr>
            <p:ph idx="1"/>
          </p:nvPr>
        </p:nvSpPr>
        <p:spPr>
          <a:xfrm>
            <a:off x="395111" y="1185072"/>
            <a:ext cx="11446933" cy="5664301"/>
          </a:xfrm>
        </p:spPr>
        <p:txBody>
          <a:bodyPr>
            <a:normAutofit/>
          </a:bodyPr>
          <a:lstStyle/>
          <a:p>
            <a:pPr marL="514350" indent="-514350">
              <a:buFont typeface="+mj-lt"/>
              <a:buAutoNum type="arabicPeriod"/>
            </a:pPr>
            <a:r>
              <a:rPr lang="en-US" sz="3200" dirty="0"/>
              <a:t>IEEE 14 (</a:t>
            </a:r>
            <a:r>
              <a:rPr lang="en-US" sz="3200" i="1" dirty="0"/>
              <a:t>Institute of Electrical and </a:t>
            </a:r>
            <a:r>
              <a:rPr lang="en-US" sz="3200" i="1" dirty="0" smtClean="0"/>
              <a:t>Electronics</a:t>
            </a:r>
            <a:r>
              <a:rPr lang="id-ID" sz="3200" i="1" dirty="0" smtClean="0"/>
              <a:t> </a:t>
            </a:r>
            <a:r>
              <a:rPr lang="en-US" sz="3200" i="1" dirty="0" smtClean="0"/>
              <a:t>Engineers</a:t>
            </a:r>
            <a:r>
              <a:rPr lang="en-US" sz="3200" dirty="0"/>
              <a:t>) </a:t>
            </a:r>
            <a:r>
              <a:rPr lang="en-US" sz="3200" i="1" dirty="0"/>
              <a:t>Citation Style </a:t>
            </a:r>
            <a:r>
              <a:rPr lang="en-US" sz="3200" dirty="0" err="1"/>
              <a:t>dan</a:t>
            </a:r>
            <a:r>
              <a:rPr lang="en-US" sz="3200" dirty="0"/>
              <a:t> </a:t>
            </a:r>
            <a:r>
              <a:rPr lang="en-US" sz="3200" i="1" dirty="0"/>
              <a:t>Chicago Citation </a:t>
            </a:r>
            <a:r>
              <a:rPr lang="en-US" sz="3200" i="1" dirty="0" smtClean="0"/>
              <a:t>Style</a:t>
            </a:r>
            <a:endParaRPr lang="id-ID" sz="3200" i="1" dirty="0" smtClean="0"/>
          </a:p>
          <a:p>
            <a:pPr marL="479955" lvl="1" indent="0">
              <a:buNone/>
            </a:pPr>
            <a:r>
              <a:rPr lang="id-ID" sz="2781" dirty="0"/>
              <a:t>setiap referensi diberi nomor berdasarkan urutan kemunculannya pada dokumen</a:t>
            </a:r>
            <a:r>
              <a:rPr lang="id-ID" sz="2781" dirty="0" smtClean="0"/>
              <a:t>. Ketika </a:t>
            </a:r>
            <a:r>
              <a:rPr lang="id-ID" sz="2781" dirty="0"/>
              <a:t>mengacu suatu referensi dalam tulisan, digunakan nomor referensi yang </a:t>
            </a:r>
            <a:r>
              <a:rPr lang="id-ID" sz="2781" dirty="0" smtClean="0"/>
              <a:t>diapit oleh </a:t>
            </a:r>
            <a:r>
              <a:rPr lang="id-ID" sz="2781" dirty="0"/>
              <a:t>kurung siku</a:t>
            </a:r>
            <a:r>
              <a:rPr lang="id-ID" sz="2781" dirty="0" smtClean="0"/>
              <a:t>.</a:t>
            </a:r>
          </a:p>
          <a:p>
            <a:pPr marL="479955" lvl="1" indent="0">
              <a:buNone/>
            </a:pPr>
            <a:r>
              <a:rPr lang="id-ID" sz="2781" dirty="0" smtClean="0"/>
              <a:t>Contoh:</a:t>
            </a:r>
          </a:p>
          <a:p>
            <a:pPr marL="1069975" lvl="1" indent="-590550">
              <a:buNone/>
              <a:tabLst>
                <a:tab pos="449263" algn="l"/>
                <a:tab pos="1069975" algn="l"/>
              </a:tabLst>
            </a:pPr>
            <a:r>
              <a:rPr lang="id-ID" sz="2781" dirty="0"/>
              <a:t>[1</a:t>
            </a:r>
            <a:r>
              <a:rPr lang="id-ID" sz="2781" dirty="0" smtClean="0"/>
              <a:t>] 	W.K. Chen. Linear Networks and Systems. Belmont, CA: Wadsworth, 1993, pp. 123-35.</a:t>
            </a:r>
          </a:p>
          <a:p>
            <a:pPr marL="1069975" lvl="1" indent="-590550">
              <a:buNone/>
              <a:tabLst>
                <a:tab pos="449263" algn="l"/>
                <a:tab pos="1069975" algn="l"/>
              </a:tabLst>
            </a:pPr>
            <a:r>
              <a:rPr lang="id-ID" sz="2781" dirty="0" smtClean="0"/>
              <a:t>[2] 	G. Pevere. “Infrared Nation.” The International Journal of Infrared Design, vol. 33, pp. 56-99, Jan. 1979. </a:t>
            </a:r>
          </a:p>
          <a:p>
            <a:pPr marL="1069975" lvl="1" indent="-590550">
              <a:buNone/>
              <a:tabLst>
                <a:tab pos="449263" algn="l"/>
                <a:tab pos="1069975" algn="l"/>
              </a:tabLst>
            </a:pPr>
            <a:r>
              <a:rPr lang="id-ID" sz="2781" dirty="0" smtClean="0"/>
              <a:t>[3] 	M. Duncan. “Engineering Concepts on </a:t>
            </a:r>
            <a:r>
              <a:rPr lang="en-US" sz="2781" dirty="0"/>
              <a:t>Ice. Internet</a:t>
            </a:r>
            <a:r>
              <a:rPr lang="en-US" sz="2781" dirty="0" smtClean="0"/>
              <a:t>:</a:t>
            </a:r>
            <a:r>
              <a:rPr lang="id-ID" sz="2781" dirty="0" smtClean="0"/>
              <a:t> </a:t>
            </a:r>
            <a:r>
              <a:rPr lang="en-US" sz="2781" dirty="0" smtClean="0"/>
              <a:t>www.iceengg.edu/staff.html</a:t>
            </a:r>
            <a:r>
              <a:rPr lang="en-US" sz="2781" dirty="0"/>
              <a:t>, Oct. 25, 2000 [July, 2007].</a:t>
            </a:r>
            <a:endParaRPr lang="id-ID" sz="2781" dirty="0"/>
          </a:p>
        </p:txBody>
      </p:sp>
    </p:spTree>
    <p:extLst>
      <p:ext uri="{BB962C8B-B14F-4D97-AF65-F5344CB8AC3E}">
        <p14:creationId xmlns:p14="http://schemas.microsoft.com/office/powerpoint/2010/main" val="463781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Format IEEE</a:t>
            </a:r>
            <a:endParaRPr lang="id-ID" dirty="0"/>
          </a:p>
        </p:txBody>
      </p:sp>
      <p:sp>
        <p:nvSpPr>
          <p:cNvPr id="3" name="Content Placeholder 2"/>
          <p:cNvSpPr>
            <a:spLocks noGrp="1"/>
          </p:cNvSpPr>
          <p:nvPr>
            <p:ph idx="1"/>
          </p:nvPr>
        </p:nvSpPr>
        <p:spPr>
          <a:xfrm>
            <a:off x="395111" y="1185072"/>
            <a:ext cx="11446933" cy="5664301"/>
          </a:xfrm>
        </p:spPr>
        <p:txBody>
          <a:bodyPr>
            <a:normAutofit lnSpcReduction="10000"/>
          </a:bodyPr>
          <a:lstStyle/>
          <a:p>
            <a:pPr marL="0" indent="0">
              <a:buNone/>
            </a:pPr>
            <a:r>
              <a:rPr lang="id-ID" sz="3200" dirty="0" smtClean="0"/>
              <a:t>Penulisan dalam parakgraf :</a:t>
            </a:r>
          </a:p>
          <a:p>
            <a:pPr marL="479955" lvl="1" indent="0">
              <a:buNone/>
            </a:pPr>
            <a:r>
              <a:rPr lang="id-ID" sz="2781" dirty="0" smtClean="0"/>
              <a:t>Karena </a:t>
            </a:r>
            <a:r>
              <a:rPr lang="id-ID" sz="2781" dirty="0"/>
              <a:t>hal inilah selalu dilakukan penelitan untuk mereduksi dimensi </a:t>
            </a:r>
            <a:r>
              <a:rPr lang="id-ID" sz="2781" dirty="0" smtClean="0"/>
              <a:t>vektor fitur </a:t>
            </a:r>
            <a:r>
              <a:rPr lang="id-ID" sz="2781" dirty="0"/>
              <a:t>agar waktu komputasi yang dibutuhkan tidaklah terlalu </a:t>
            </a:r>
            <a:r>
              <a:rPr lang="id-ID" sz="2781" dirty="0" smtClean="0"/>
              <a:t>besar [1] </a:t>
            </a:r>
            <a:r>
              <a:rPr lang="id-ID" sz="2781" dirty="0"/>
              <a:t>tetapi </a:t>
            </a:r>
            <a:r>
              <a:rPr lang="id-ID" sz="2781" dirty="0" smtClean="0"/>
              <a:t>juga tidak </a:t>
            </a:r>
            <a:r>
              <a:rPr lang="id-ID" sz="2781" dirty="0"/>
              <a:t>mengurangi tingkat akurasi </a:t>
            </a:r>
            <a:r>
              <a:rPr lang="id-ID" sz="2781" dirty="0" smtClean="0"/>
              <a:t>pengenalan [2]. </a:t>
            </a:r>
            <a:r>
              <a:rPr lang="id-ID" sz="2781" dirty="0"/>
              <a:t>Metode yang </a:t>
            </a:r>
            <a:r>
              <a:rPr lang="id-ID" sz="2781" dirty="0" smtClean="0"/>
              <a:t>pernah dikembangkan </a:t>
            </a:r>
            <a:r>
              <a:rPr lang="id-ID" sz="2781" dirty="0"/>
              <a:t>adalah metode untuk mereduksi dimensi dalam ruang </a:t>
            </a:r>
            <a:r>
              <a:rPr lang="id-ID" sz="2781" i="1" dirty="0" smtClean="0"/>
              <a:t>eigen </a:t>
            </a:r>
            <a:r>
              <a:rPr lang="id-ID" sz="2781" dirty="0" smtClean="0"/>
              <a:t>[3]</a:t>
            </a:r>
            <a:r>
              <a:rPr lang="id-ID" sz="2781" i="1" dirty="0" smtClean="0"/>
              <a:t>.</a:t>
            </a:r>
          </a:p>
          <a:p>
            <a:pPr marL="0" indent="0">
              <a:buNone/>
            </a:pPr>
            <a:endParaRPr lang="id-ID" sz="2781" dirty="0" smtClean="0"/>
          </a:p>
          <a:p>
            <a:pPr marL="0" indent="0">
              <a:buNone/>
            </a:pPr>
            <a:r>
              <a:rPr lang="id-ID" sz="2800" dirty="0"/>
              <a:t>Penulisan dalam </a:t>
            </a:r>
            <a:r>
              <a:rPr lang="id-ID" sz="2800" dirty="0" smtClean="0"/>
              <a:t>Daftar Pustaka :</a:t>
            </a:r>
            <a:endParaRPr lang="id-ID" sz="2800" dirty="0"/>
          </a:p>
          <a:p>
            <a:pPr marL="620713" lvl="1" indent="-620713">
              <a:buNone/>
              <a:tabLst>
                <a:tab pos="620713" algn="l"/>
              </a:tabLst>
            </a:pPr>
            <a:r>
              <a:rPr lang="id-ID" sz="2781" dirty="0" smtClean="0"/>
              <a:t>[</a:t>
            </a:r>
            <a:r>
              <a:rPr lang="id-ID" sz="2781" dirty="0"/>
              <a:t>1</a:t>
            </a:r>
            <a:r>
              <a:rPr lang="id-ID" sz="2781" dirty="0" smtClean="0"/>
              <a:t>] 	W.K. Chen. Linear Networks and Systems. Belmont, CA: Wadsworth, 1993, pp. 123-35.</a:t>
            </a:r>
          </a:p>
          <a:p>
            <a:pPr marL="620713" lvl="1" indent="-620713">
              <a:buNone/>
              <a:tabLst>
                <a:tab pos="620713" algn="l"/>
              </a:tabLst>
            </a:pPr>
            <a:r>
              <a:rPr lang="id-ID" sz="2781" dirty="0" smtClean="0"/>
              <a:t>[2] 	G. Pevere. “Infrared Nation.” The International Journal of Infrared Design, vol. 33, pp. 56-99, Jan. 1979. </a:t>
            </a:r>
          </a:p>
          <a:p>
            <a:pPr marL="620713" lvl="1" indent="-620713">
              <a:buNone/>
              <a:tabLst>
                <a:tab pos="620713" algn="l"/>
              </a:tabLst>
            </a:pPr>
            <a:r>
              <a:rPr lang="id-ID" sz="2781" dirty="0" smtClean="0"/>
              <a:t>[3] 	M. Duncan. “Engineering Concepts on </a:t>
            </a:r>
            <a:r>
              <a:rPr lang="en-US" sz="2781" dirty="0"/>
              <a:t>Ice. Internet</a:t>
            </a:r>
            <a:r>
              <a:rPr lang="en-US" sz="2781" dirty="0" smtClean="0"/>
              <a:t>:</a:t>
            </a:r>
            <a:r>
              <a:rPr lang="id-ID" sz="2781" dirty="0" smtClean="0"/>
              <a:t> </a:t>
            </a:r>
            <a:r>
              <a:rPr lang="en-US" sz="2781" dirty="0" smtClean="0"/>
              <a:t>www.iceengg.edu/staff.html</a:t>
            </a:r>
            <a:r>
              <a:rPr lang="en-US" sz="2781" dirty="0"/>
              <a:t>, Oct. 25, 2000 [July, 2007].</a:t>
            </a:r>
            <a:endParaRPr lang="id-ID" sz="2781" dirty="0"/>
          </a:p>
        </p:txBody>
      </p:sp>
    </p:spTree>
    <p:extLst>
      <p:ext uri="{BB962C8B-B14F-4D97-AF65-F5344CB8AC3E}">
        <p14:creationId xmlns:p14="http://schemas.microsoft.com/office/powerpoint/2010/main" val="284009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Pengetian Masalah Penelitian</a:t>
            </a:r>
            <a:endParaRPr lang="id-ID" b="1" dirty="0"/>
          </a:p>
        </p:txBody>
      </p:sp>
      <p:sp>
        <p:nvSpPr>
          <p:cNvPr id="3" name="Content Placeholder 2"/>
          <p:cNvSpPr>
            <a:spLocks noGrp="1"/>
          </p:cNvSpPr>
          <p:nvPr>
            <p:ph idx="1"/>
          </p:nvPr>
        </p:nvSpPr>
        <p:spPr/>
        <p:txBody>
          <a:bodyPr>
            <a:normAutofit lnSpcReduction="10000"/>
          </a:bodyPr>
          <a:lstStyle/>
          <a:p>
            <a:r>
              <a:rPr lang="id-ID" b="1" dirty="0" smtClean="0"/>
              <a:t>Masalah </a:t>
            </a:r>
            <a:r>
              <a:rPr lang="id-ID" dirty="0"/>
              <a:t>adalah pertanyaan </a:t>
            </a:r>
            <a:r>
              <a:rPr lang="id-ID" dirty="0" smtClean="0"/>
              <a:t>mengenai keterkaitan </a:t>
            </a:r>
            <a:r>
              <a:rPr lang="id-ID" dirty="0"/>
              <a:t>antara dua atau lebih </a:t>
            </a:r>
            <a:r>
              <a:rPr lang="id-ID" dirty="0" smtClean="0"/>
              <a:t>variabel yang </a:t>
            </a:r>
            <a:r>
              <a:rPr lang="id-ID" dirty="0"/>
              <a:t>penemuan jawabannya </a:t>
            </a:r>
            <a:r>
              <a:rPr lang="id-ID" dirty="0" smtClean="0"/>
              <a:t>dilakukan dengan </a:t>
            </a:r>
            <a:r>
              <a:rPr lang="id-ID" dirty="0"/>
              <a:t>menemukan bukti-bukti empirik.</a:t>
            </a:r>
          </a:p>
          <a:p>
            <a:r>
              <a:rPr lang="id-ID" b="1" dirty="0" smtClean="0"/>
              <a:t>Masalah </a:t>
            </a:r>
            <a:r>
              <a:rPr lang="id-ID" dirty="0"/>
              <a:t>dapat diartikan setiap situasi </a:t>
            </a:r>
            <a:r>
              <a:rPr lang="id-ID" dirty="0" smtClean="0"/>
              <a:t>yang didalamnya </a:t>
            </a:r>
            <a:r>
              <a:rPr lang="id-ID" dirty="0"/>
              <a:t>terdapat </a:t>
            </a:r>
            <a:r>
              <a:rPr lang="id-ID" dirty="0" smtClean="0"/>
              <a:t>ketidaksesuaian </a:t>
            </a:r>
            <a:r>
              <a:rPr lang="es-ES" b="1" dirty="0" smtClean="0"/>
              <a:t>(</a:t>
            </a:r>
            <a:r>
              <a:rPr lang="es-ES" b="1" i="1" dirty="0" err="1"/>
              <a:t>discrepancy</a:t>
            </a:r>
            <a:r>
              <a:rPr lang="es-ES" b="1" dirty="0"/>
              <a:t>) </a:t>
            </a:r>
            <a:r>
              <a:rPr lang="es-ES" dirty="0"/>
              <a:t>antara </a:t>
            </a:r>
            <a:r>
              <a:rPr lang="es-ES" dirty="0" err="1"/>
              <a:t>aktual</a:t>
            </a:r>
            <a:r>
              <a:rPr lang="es-ES" dirty="0"/>
              <a:t> dan ideal </a:t>
            </a:r>
            <a:r>
              <a:rPr lang="es-ES" dirty="0" smtClean="0"/>
              <a:t>yang</a:t>
            </a:r>
            <a:r>
              <a:rPr lang="id-ID" dirty="0" smtClean="0"/>
              <a:t> diharapkan</a:t>
            </a:r>
            <a:r>
              <a:rPr lang="id-ID" dirty="0"/>
              <a:t>, atau antara apa yang ada </a:t>
            </a:r>
            <a:r>
              <a:rPr lang="id-ID" b="1" dirty="0"/>
              <a:t>(</a:t>
            </a:r>
            <a:r>
              <a:rPr lang="id-ID" b="1" i="1" dirty="0" smtClean="0"/>
              <a:t>what </a:t>
            </a:r>
            <a:r>
              <a:rPr lang="en-US" b="1" i="1" dirty="0" smtClean="0"/>
              <a:t>is</a:t>
            </a:r>
            <a:r>
              <a:rPr lang="en-US" b="1" dirty="0"/>
              <a:t>) </a:t>
            </a:r>
            <a:r>
              <a:rPr lang="en-US" dirty="0" err="1"/>
              <a:t>dan</a:t>
            </a:r>
            <a:r>
              <a:rPr lang="en-US" dirty="0"/>
              <a:t> </a:t>
            </a:r>
            <a:r>
              <a:rPr lang="en-US" dirty="0" err="1"/>
              <a:t>seharusnya</a:t>
            </a:r>
            <a:r>
              <a:rPr lang="en-US" dirty="0"/>
              <a:t> </a:t>
            </a:r>
            <a:r>
              <a:rPr lang="en-US" dirty="0" err="1"/>
              <a:t>ada</a:t>
            </a:r>
            <a:r>
              <a:rPr lang="en-US" dirty="0"/>
              <a:t> </a:t>
            </a:r>
            <a:r>
              <a:rPr lang="en-US" b="1" dirty="0"/>
              <a:t>(</a:t>
            </a:r>
            <a:r>
              <a:rPr lang="en-US" b="1" i="1" dirty="0"/>
              <a:t>should be</a:t>
            </a:r>
            <a:r>
              <a:rPr lang="en-US" b="1" dirty="0" smtClean="0"/>
              <a:t>).</a:t>
            </a:r>
            <a:endParaRPr lang="id-ID" b="1" dirty="0" smtClean="0"/>
          </a:p>
          <a:p>
            <a:r>
              <a:rPr lang="id-ID" dirty="0"/>
              <a:t>Masalah untuk penelitian </a:t>
            </a:r>
            <a:r>
              <a:rPr lang="id-ID" dirty="0" smtClean="0"/>
              <a:t>bisa berkenaan </a:t>
            </a:r>
            <a:r>
              <a:rPr lang="id-ID" dirty="0"/>
              <a:t>dengan kondisi </a:t>
            </a:r>
            <a:r>
              <a:rPr lang="id-ID" dirty="0" smtClean="0"/>
              <a:t>atau </a:t>
            </a:r>
            <a:r>
              <a:rPr lang="fi-FI" dirty="0" smtClean="0"/>
              <a:t>kegiatan </a:t>
            </a:r>
            <a:r>
              <a:rPr lang="fi-FI" dirty="0"/>
              <a:t>yang </a:t>
            </a:r>
            <a:r>
              <a:rPr lang="fi-FI" b="1" dirty="0"/>
              <a:t>berjalan pada </a:t>
            </a:r>
            <a:r>
              <a:rPr lang="fi-FI" b="1" dirty="0" smtClean="0"/>
              <a:t>saat</a:t>
            </a:r>
            <a:r>
              <a:rPr lang="id-ID" b="1" dirty="0" smtClean="0"/>
              <a:t> </a:t>
            </a:r>
            <a:r>
              <a:rPr lang="fi-FI" b="1" dirty="0" smtClean="0"/>
              <a:t>ini</a:t>
            </a:r>
            <a:r>
              <a:rPr lang="fi-FI" dirty="0"/>
              <a:t>, atau </a:t>
            </a:r>
            <a:r>
              <a:rPr lang="fi-FI" b="1" dirty="0"/>
              <a:t>pada saat yang lampau</a:t>
            </a:r>
            <a:r>
              <a:rPr lang="fi-FI" dirty="0" smtClean="0"/>
              <a:t>,</a:t>
            </a:r>
            <a:r>
              <a:rPr lang="id-ID" dirty="0" smtClean="0"/>
              <a:t> </a:t>
            </a:r>
            <a:r>
              <a:rPr lang="fi-FI" dirty="0" smtClean="0"/>
              <a:t>atau</a:t>
            </a:r>
            <a:r>
              <a:rPr lang="fi-FI" dirty="0"/>
              <a:t>. </a:t>
            </a:r>
            <a:r>
              <a:rPr lang="fi-FI" b="1" dirty="0"/>
              <a:t>perkiraan pada masa </a:t>
            </a:r>
            <a:r>
              <a:rPr lang="fi-FI" b="1" dirty="0" smtClean="0"/>
              <a:t>yang</a:t>
            </a:r>
            <a:r>
              <a:rPr lang="id-ID" b="1" dirty="0" smtClean="0"/>
              <a:t> akan datang </a:t>
            </a:r>
            <a:endParaRPr lang="id-ID" b="1" dirty="0"/>
          </a:p>
          <a:p>
            <a:r>
              <a:rPr lang="fi-FI" dirty="0" smtClean="0"/>
              <a:t>Keadaan </a:t>
            </a:r>
            <a:r>
              <a:rPr lang="fi-FI" dirty="0"/>
              <a:t>dan kegiatan pada saat </a:t>
            </a:r>
            <a:r>
              <a:rPr lang="fi-FI" dirty="0" smtClean="0"/>
              <a:t>ini</a:t>
            </a:r>
            <a:r>
              <a:rPr lang="id-ID" dirty="0" smtClean="0"/>
              <a:t> </a:t>
            </a:r>
            <a:r>
              <a:rPr lang="fi-FI" dirty="0" smtClean="0"/>
              <a:t>bisa </a:t>
            </a:r>
            <a:r>
              <a:rPr lang="fi-FI" dirty="0"/>
              <a:t>dilihat dalam </a:t>
            </a:r>
            <a:r>
              <a:rPr lang="fi-FI" b="1" dirty="0"/>
              <a:t>konteks saat ini</a:t>
            </a:r>
            <a:r>
              <a:rPr lang="fi-FI" dirty="0" smtClean="0"/>
              <a:t>,</a:t>
            </a:r>
            <a:r>
              <a:rPr lang="id-ID" dirty="0" smtClean="0"/>
              <a:t> juga </a:t>
            </a:r>
            <a:r>
              <a:rPr lang="id-ID" dirty="0"/>
              <a:t>dilihat </a:t>
            </a:r>
            <a:r>
              <a:rPr lang="id-ID" b="1" dirty="0"/>
              <a:t>hubungannya </a:t>
            </a:r>
            <a:r>
              <a:rPr lang="id-ID" b="1" dirty="0" smtClean="0"/>
              <a:t>dengan </a:t>
            </a:r>
            <a:r>
              <a:rPr lang="fi-FI" b="1" dirty="0" smtClean="0"/>
              <a:t>keadaan </a:t>
            </a:r>
            <a:r>
              <a:rPr lang="fi-FI" b="1" dirty="0"/>
              <a:t>pada masa lalu </a:t>
            </a:r>
            <a:r>
              <a:rPr lang="fi-FI" dirty="0" smtClean="0"/>
              <a:t>atau</a:t>
            </a:r>
            <a:r>
              <a:rPr lang="id-ID" dirty="0" smtClean="0"/>
              <a:t> kemungkinan </a:t>
            </a:r>
            <a:r>
              <a:rPr lang="id-ID" b="1" dirty="0" smtClean="0"/>
              <a:t>perkembangannya pada </a:t>
            </a:r>
            <a:r>
              <a:rPr lang="id-ID" b="1" dirty="0"/>
              <a:t>masa yang akan datang</a:t>
            </a:r>
            <a:r>
              <a:rPr lang="id-ID" dirty="0"/>
              <a:t>.</a:t>
            </a:r>
          </a:p>
        </p:txBody>
      </p:sp>
    </p:spTree>
    <p:extLst>
      <p:ext uri="{BB962C8B-B14F-4D97-AF65-F5344CB8AC3E}">
        <p14:creationId xmlns:p14="http://schemas.microsoft.com/office/powerpoint/2010/main" val="4000993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Sitasi</a:t>
            </a:r>
            <a:endParaRPr lang="id-ID" dirty="0"/>
          </a:p>
        </p:txBody>
      </p:sp>
      <p:sp>
        <p:nvSpPr>
          <p:cNvPr id="3" name="Content Placeholder 2"/>
          <p:cNvSpPr>
            <a:spLocks noGrp="1"/>
          </p:cNvSpPr>
          <p:nvPr>
            <p:ph idx="1"/>
          </p:nvPr>
        </p:nvSpPr>
        <p:spPr>
          <a:xfrm>
            <a:off x="395111" y="1185072"/>
            <a:ext cx="11446933" cy="5664301"/>
          </a:xfrm>
        </p:spPr>
        <p:txBody>
          <a:bodyPr>
            <a:normAutofit/>
          </a:bodyPr>
          <a:lstStyle/>
          <a:p>
            <a:pPr marL="514350" indent="-514350">
              <a:buFont typeface="+mj-lt"/>
              <a:buAutoNum type="arabicPeriod" startAt="2"/>
            </a:pPr>
            <a:r>
              <a:rPr lang="en-US" sz="3200" dirty="0"/>
              <a:t>model </a:t>
            </a:r>
            <a:r>
              <a:rPr lang="en-US" sz="3200" dirty="0" err="1"/>
              <a:t>acuan</a:t>
            </a:r>
            <a:r>
              <a:rPr lang="en-US" sz="3200" dirty="0"/>
              <a:t> Chicago, </a:t>
            </a:r>
            <a:r>
              <a:rPr lang="en-US" sz="3200" dirty="0" err="1" smtClean="0"/>
              <a:t>referensi-referensi</a:t>
            </a:r>
            <a:r>
              <a:rPr lang="id-ID" sz="3200" dirty="0" smtClean="0"/>
              <a:t> </a:t>
            </a:r>
            <a:r>
              <a:rPr lang="en-US" sz="3200" dirty="0" err="1" smtClean="0"/>
              <a:t>diurutkan</a:t>
            </a:r>
            <a:r>
              <a:rPr lang="en-US" sz="3200" dirty="0" smtClean="0"/>
              <a:t> </a:t>
            </a:r>
            <a:r>
              <a:rPr lang="en-US" sz="3200" dirty="0" err="1"/>
              <a:t>berdasarkan</a:t>
            </a:r>
            <a:r>
              <a:rPr lang="en-US" sz="3200" dirty="0"/>
              <a:t> </a:t>
            </a:r>
            <a:r>
              <a:rPr lang="en-US" sz="3200" dirty="0" err="1"/>
              <a:t>abjad</a:t>
            </a:r>
            <a:r>
              <a:rPr lang="en-US" sz="3200" dirty="0"/>
              <a:t> </a:t>
            </a:r>
            <a:r>
              <a:rPr lang="en-US" sz="3200" dirty="0" err="1"/>
              <a:t>pada</a:t>
            </a:r>
            <a:r>
              <a:rPr lang="en-US" sz="3200" dirty="0"/>
              <a:t> </a:t>
            </a:r>
            <a:r>
              <a:rPr lang="en-US" sz="3200" dirty="0" err="1"/>
              <a:t>Daftar</a:t>
            </a:r>
            <a:r>
              <a:rPr lang="en-US" sz="3200" dirty="0"/>
              <a:t> </a:t>
            </a:r>
            <a:r>
              <a:rPr lang="en-US" sz="3200" dirty="0" err="1" smtClean="0"/>
              <a:t>Pustaka</a:t>
            </a:r>
            <a:r>
              <a:rPr lang="en-US" sz="3200" dirty="0" smtClean="0"/>
              <a:t>.</a:t>
            </a:r>
            <a:endParaRPr lang="id-ID" sz="3200" i="1" dirty="0" smtClean="0"/>
          </a:p>
          <a:p>
            <a:pPr marL="479955" lvl="1" indent="0">
              <a:buNone/>
            </a:pPr>
            <a:endParaRPr lang="id-ID" sz="2781" dirty="0" smtClean="0"/>
          </a:p>
          <a:p>
            <a:pPr marL="479955" lvl="1" indent="0">
              <a:buNone/>
            </a:pPr>
            <a:r>
              <a:rPr lang="id-ID" sz="2781" dirty="0" smtClean="0"/>
              <a:t>Contoh:</a:t>
            </a:r>
          </a:p>
          <a:p>
            <a:pPr marL="479955" lvl="1" indent="0">
              <a:buNone/>
            </a:pPr>
            <a:endParaRPr lang="id-ID" sz="2781" dirty="0" smtClean="0"/>
          </a:p>
        </p:txBody>
      </p:sp>
      <p:pic>
        <p:nvPicPr>
          <p:cNvPr id="4" name="Picture 3"/>
          <p:cNvPicPr>
            <a:picLocks noChangeAspect="1"/>
          </p:cNvPicPr>
          <p:nvPr/>
        </p:nvPicPr>
        <p:blipFill>
          <a:blip r:embed="rId3"/>
          <a:stretch>
            <a:fillRect/>
          </a:stretch>
        </p:blipFill>
        <p:spPr>
          <a:xfrm>
            <a:off x="978289" y="3030132"/>
            <a:ext cx="10955953" cy="3336161"/>
          </a:xfrm>
          <a:prstGeom prst="rect">
            <a:avLst/>
          </a:prstGeom>
        </p:spPr>
      </p:pic>
    </p:spTree>
    <p:extLst>
      <p:ext uri="{BB962C8B-B14F-4D97-AF65-F5344CB8AC3E}">
        <p14:creationId xmlns:p14="http://schemas.microsoft.com/office/powerpoint/2010/main" val="3699481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Sitasi </a:t>
            </a:r>
            <a:r>
              <a:rPr lang="id-ID" sz="2800" dirty="0" smtClean="0"/>
              <a:t>(3)</a:t>
            </a:r>
            <a:endParaRPr lang="id-ID" dirty="0"/>
          </a:p>
        </p:txBody>
      </p:sp>
      <p:sp>
        <p:nvSpPr>
          <p:cNvPr id="3" name="Content Placeholder 2"/>
          <p:cNvSpPr>
            <a:spLocks noGrp="1"/>
          </p:cNvSpPr>
          <p:nvPr>
            <p:ph idx="1"/>
          </p:nvPr>
        </p:nvSpPr>
        <p:spPr>
          <a:xfrm>
            <a:off x="395111" y="1185072"/>
            <a:ext cx="11446933" cy="5664301"/>
          </a:xfrm>
        </p:spPr>
        <p:txBody>
          <a:bodyPr>
            <a:normAutofit/>
          </a:bodyPr>
          <a:lstStyle/>
          <a:p>
            <a:pPr marL="514350" indent="-514350">
              <a:buFont typeface="+mj-lt"/>
              <a:buAutoNum type="arabicPeriod" startAt="3"/>
            </a:pPr>
            <a:r>
              <a:rPr lang="id-ID" sz="3200" dirty="0"/>
              <a:t>Selain dua metode di atas, metode sitasi yang digunakan dapat juga berasal dari </a:t>
            </a:r>
            <a:r>
              <a:rPr lang="id-ID" sz="3200" dirty="0" smtClean="0"/>
              <a:t>bahan pustaka </a:t>
            </a:r>
            <a:r>
              <a:rPr lang="id-ID" sz="3200" dirty="0"/>
              <a:t>elektronik seperti:</a:t>
            </a:r>
          </a:p>
          <a:p>
            <a:r>
              <a:rPr lang="nn-NO" sz="3200" dirty="0" smtClean="0"/>
              <a:t>APA </a:t>
            </a:r>
            <a:r>
              <a:rPr lang="nn-NO" sz="3200" dirty="0"/>
              <a:t>Style : Psikologi, pendidikan, dan ilmu-ilmu sosial</a:t>
            </a:r>
          </a:p>
          <a:p>
            <a:r>
              <a:rPr lang="sv-SE" sz="3200" dirty="0" smtClean="0"/>
              <a:t>MLA </a:t>
            </a:r>
            <a:r>
              <a:rPr lang="sv-SE" sz="3200" dirty="0"/>
              <a:t>Style : Literatur, seni, dan </a:t>
            </a:r>
            <a:r>
              <a:rPr lang="sv-SE" sz="3200" i="1" dirty="0"/>
              <a:t>humanities</a:t>
            </a:r>
          </a:p>
          <a:p>
            <a:r>
              <a:rPr lang="id-ID" sz="3200" dirty="0" smtClean="0"/>
              <a:t>AMA </a:t>
            </a:r>
            <a:r>
              <a:rPr lang="id-ID" sz="3200" dirty="0"/>
              <a:t>Style : Keperawatan, kesehatan, dan ilmu biologi</a:t>
            </a:r>
            <a:endParaRPr lang="id-ID" sz="2781" dirty="0" smtClean="0"/>
          </a:p>
        </p:txBody>
      </p:sp>
    </p:spTree>
    <p:extLst>
      <p:ext uri="{BB962C8B-B14F-4D97-AF65-F5344CB8AC3E}">
        <p14:creationId xmlns:p14="http://schemas.microsoft.com/office/powerpoint/2010/main" val="2473668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Penulisan Sitiran Dalam Daftar Pustaka</a:t>
            </a:r>
            <a:endParaRPr lang="id-ID"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id-ID" b="1" dirty="0" smtClean="0"/>
              <a:t>Sitiran </a:t>
            </a:r>
            <a:r>
              <a:rPr lang="id-ID" b="1" dirty="0"/>
              <a:t>Buku</a:t>
            </a:r>
          </a:p>
          <a:p>
            <a:pPr marL="479955" lvl="1" indent="0">
              <a:buNone/>
            </a:pPr>
            <a:r>
              <a:rPr lang="sv-SE" dirty="0"/>
              <a:t>Nama pengarang. Judul buku. 2nd ed. 2 vols. Informasi mengenai penerbitan</a:t>
            </a:r>
            <a:r>
              <a:rPr lang="sv-SE" i="1" dirty="0"/>
              <a:t>.</a:t>
            </a:r>
          </a:p>
          <a:p>
            <a:pPr marL="479955" lvl="1" indent="0">
              <a:buNone/>
            </a:pPr>
            <a:r>
              <a:rPr lang="id-ID" dirty="0" smtClean="0"/>
              <a:t>Contoh :</a:t>
            </a:r>
            <a:endParaRPr lang="id-ID" dirty="0"/>
          </a:p>
          <a:p>
            <a:pPr marL="479955" lvl="1" indent="0">
              <a:buNone/>
            </a:pPr>
            <a:r>
              <a:rPr lang="en-US" dirty="0" smtClean="0"/>
              <a:t>Marcuse</a:t>
            </a:r>
            <a:r>
              <a:rPr lang="en-US" dirty="0"/>
              <a:t>, Sibyl. A Survey of Musical Instruments. New York: Harper, 1975.</a:t>
            </a:r>
          </a:p>
          <a:p>
            <a:endParaRPr lang="id-ID" dirty="0" smtClean="0"/>
          </a:p>
          <a:p>
            <a:pPr marL="479955" lvl="1" indent="0">
              <a:buNone/>
            </a:pPr>
            <a:r>
              <a:rPr lang="id-ID" dirty="0" smtClean="0"/>
              <a:t>Jika </a:t>
            </a:r>
            <a:r>
              <a:rPr lang="id-ID" dirty="0"/>
              <a:t>nama pengarang lebih dari satu, maka dapat ditulis sesuai dengan format </a:t>
            </a:r>
            <a:r>
              <a:rPr lang="id-ID" dirty="0" smtClean="0"/>
              <a:t>berikut ini:</a:t>
            </a:r>
          </a:p>
          <a:p>
            <a:pPr marL="479955" lvl="1" indent="0">
              <a:buNone/>
            </a:pPr>
            <a:r>
              <a:rPr lang="id-ID" dirty="0" smtClean="0"/>
              <a:t>Contoh</a:t>
            </a:r>
            <a:r>
              <a:rPr lang="id-ID" dirty="0"/>
              <a:t>:</a:t>
            </a:r>
          </a:p>
          <a:p>
            <a:pPr marL="479955" lvl="1" indent="0">
              <a:buNone/>
            </a:pPr>
            <a:r>
              <a:rPr lang="id-ID" dirty="0"/>
              <a:t>Jakobson, Roman, dan Linda R. Waugh. Judul buku. Informasi mengenai penerbitan</a:t>
            </a:r>
            <a:r>
              <a:rPr lang="id-ID" dirty="0" smtClean="0"/>
              <a:t>.</a:t>
            </a:r>
          </a:p>
          <a:p>
            <a:pPr marL="479955" lvl="1" indent="0">
              <a:buNone/>
            </a:pPr>
            <a:endParaRPr lang="id-ID" dirty="0"/>
          </a:p>
          <a:p>
            <a:pPr marL="479955" lvl="1" indent="0">
              <a:buNone/>
            </a:pPr>
            <a:r>
              <a:rPr lang="id-ID" sz="2781" dirty="0"/>
              <a:t>Namun jika pengarangnya lebih dari 3 orang, maka dalam daftar pustaka dapat </a:t>
            </a:r>
            <a:r>
              <a:rPr lang="id-ID" sz="2781" dirty="0" smtClean="0"/>
              <a:t>ditulis dengan </a:t>
            </a:r>
            <a:r>
              <a:rPr lang="id-ID" sz="2781" dirty="0"/>
              <a:t>format berikut ini.</a:t>
            </a:r>
          </a:p>
          <a:p>
            <a:pPr marL="479955" lvl="1" indent="0">
              <a:buNone/>
            </a:pPr>
            <a:r>
              <a:rPr lang="id-ID" sz="2781" dirty="0"/>
              <a:t>Contoh:</a:t>
            </a:r>
          </a:p>
          <a:p>
            <a:pPr marL="479955" lvl="1" indent="0">
              <a:buNone/>
            </a:pPr>
            <a:r>
              <a:rPr lang="id-ID" sz="2781" dirty="0"/>
              <a:t>Gilman, Sender, et al. Judul buku. Informasi mengenai penerbitan</a:t>
            </a:r>
            <a:endParaRPr lang="id-ID" dirty="0"/>
          </a:p>
        </p:txBody>
      </p:sp>
    </p:spTree>
    <p:extLst>
      <p:ext uri="{BB962C8B-B14F-4D97-AF65-F5344CB8AC3E}">
        <p14:creationId xmlns:p14="http://schemas.microsoft.com/office/powerpoint/2010/main" val="2959601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Penulisan Sitiran Dalam Daftar Pustaka</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id-ID" b="1" dirty="0" smtClean="0"/>
              <a:t>Publikasi Pemerintah</a:t>
            </a:r>
          </a:p>
          <a:p>
            <a:pPr marL="479955" lvl="1" indent="0">
              <a:buNone/>
            </a:pPr>
            <a:r>
              <a:rPr lang="id-ID" dirty="0"/>
              <a:t>Contoh:</a:t>
            </a:r>
          </a:p>
          <a:p>
            <a:pPr marL="479955" lvl="1" indent="0">
              <a:buNone/>
            </a:pPr>
            <a:r>
              <a:rPr lang="en-US" dirty="0"/>
              <a:t>United Nations. Consequences of Rapid Population Growth in Developing</a:t>
            </a:r>
          </a:p>
          <a:p>
            <a:pPr marL="479955" lvl="1" indent="0">
              <a:buNone/>
            </a:pPr>
            <a:r>
              <a:rPr lang="en-US" dirty="0"/>
              <a:t>Countries. New York: Taylor, 1991</a:t>
            </a:r>
            <a:r>
              <a:rPr lang="en-US" dirty="0" smtClean="0"/>
              <a:t>.</a:t>
            </a:r>
            <a:endParaRPr lang="id-ID" b="1" dirty="0"/>
          </a:p>
          <a:p>
            <a:pPr marL="514350" indent="-514350">
              <a:buFont typeface="+mj-lt"/>
              <a:buAutoNum type="arabicPeriod" startAt="2"/>
            </a:pPr>
            <a:r>
              <a:rPr lang="id-ID" b="1" dirty="0"/>
              <a:t>Publikasi Prosiding atau </a:t>
            </a:r>
            <a:r>
              <a:rPr lang="id-ID" b="1" dirty="0" smtClean="0"/>
              <a:t>Konferensi</a:t>
            </a:r>
          </a:p>
          <a:p>
            <a:pPr marL="479955" lvl="1" indent="0">
              <a:buNone/>
            </a:pPr>
            <a:r>
              <a:rPr lang="id-ID" dirty="0"/>
              <a:t>Contoh:</a:t>
            </a:r>
          </a:p>
          <a:p>
            <a:pPr marL="479955" lvl="1" indent="0">
              <a:buNone/>
            </a:pPr>
            <a:r>
              <a:rPr lang="en-US" dirty="0"/>
              <a:t>Freed, Barbara F., ed. Foreign Language Acquisition Research and the</a:t>
            </a:r>
            <a:r>
              <a:rPr lang="id-ID" dirty="0"/>
              <a:t> </a:t>
            </a:r>
            <a:r>
              <a:rPr lang="en-US" dirty="0"/>
              <a:t>Classroom. Proceeding of Consortium for Language Teaching and Learning</a:t>
            </a:r>
            <a:r>
              <a:rPr lang="id-ID" dirty="0"/>
              <a:t> </a:t>
            </a:r>
            <a:r>
              <a:rPr lang="en-US" dirty="0"/>
              <a:t>Conference, Oct. 1989, U of </a:t>
            </a:r>
            <a:r>
              <a:rPr lang="en-US" dirty="0" err="1"/>
              <a:t>Pensylvania</a:t>
            </a:r>
            <a:r>
              <a:rPr lang="en-US" dirty="0"/>
              <a:t>. Lexington: Heath, 1991.</a:t>
            </a:r>
            <a:endParaRPr lang="id-ID" b="1" dirty="0" smtClean="0"/>
          </a:p>
          <a:p>
            <a:pPr marL="514350" indent="-514350">
              <a:buFont typeface="+mj-lt"/>
              <a:buAutoNum type="arabicPeriod" startAt="2"/>
            </a:pPr>
            <a:r>
              <a:rPr lang="id-ID" b="1" dirty="0" smtClean="0"/>
              <a:t>Disertasi</a:t>
            </a:r>
          </a:p>
          <a:p>
            <a:pPr marL="479955" lvl="1" indent="0">
              <a:buNone/>
            </a:pPr>
            <a:r>
              <a:rPr lang="id-ID" dirty="0"/>
              <a:t>Nama pengarang. Judul buku. Disertasi. Informasi mengenai universitas</a:t>
            </a:r>
            <a:endParaRPr lang="id-ID" b="1" dirty="0"/>
          </a:p>
          <a:p>
            <a:pPr marL="479955" lvl="1" indent="0">
              <a:buNone/>
            </a:pPr>
            <a:endParaRPr lang="id-ID" dirty="0" smtClean="0"/>
          </a:p>
          <a:p>
            <a:pPr marL="0" indent="0">
              <a:buNone/>
            </a:pPr>
            <a:endParaRPr lang="id-ID" dirty="0"/>
          </a:p>
        </p:txBody>
      </p:sp>
    </p:spTree>
    <p:extLst>
      <p:ext uri="{BB962C8B-B14F-4D97-AF65-F5344CB8AC3E}">
        <p14:creationId xmlns:p14="http://schemas.microsoft.com/office/powerpoint/2010/main" val="3893051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Penulisan Sitiran Dalam Daftar Pustaka</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5"/>
            </a:pPr>
            <a:r>
              <a:rPr lang="id-ID" b="1" dirty="0"/>
              <a:t>Artikel dari jurnal, surat kabar, majalah</a:t>
            </a:r>
            <a:endParaRPr lang="id-ID" b="1" dirty="0" smtClean="0"/>
          </a:p>
          <a:p>
            <a:pPr marL="479955" lvl="1" indent="0">
              <a:buNone/>
            </a:pPr>
            <a:r>
              <a:rPr lang="id-ID" dirty="0"/>
              <a:t>Nama pengarang. “Judul artikel”. Informasi penerbitan</a:t>
            </a:r>
          </a:p>
          <a:p>
            <a:pPr marL="479955" lvl="1" indent="0">
              <a:buNone/>
            </a:pPr>
            <a:r>
              <a:rPr lang="id-ID" dirty="0" smtClean="0"/>
              <a:t>Contoh </a:t>
            </a:r>
            <a:r>
              <a:rPr lang="id-ID" dirty="0"/>
              <a:t>:</a:t>
            </a:r>
          </a:p>
          <a:p>
            <a:pPr marL="479955" lvl="1" indent="0">
              <a:buNone/>
            </a:pPr>
            <a:r>
              <a:rPr lang="id-ID" dirty="0"/>
              <a:t>Barthelme, Frederick. “Architecture.” Kansas Quarterly 13. 3-4 (1981): 77-80</a:t>
            </a:r>
            <a:r>
              <a:rPr lang="id-ID" dirty="0" smtClean="0"/>
              <a:t>. Feder</a:t>
            </a:r>
            <a:r>
              <a:rPr lang="id-ID" dirty="0"/>
              <a:t>, Barnaby J. “For Job Seekers, a Toll-Free Gift of Expert Advice.” </a:t>
            </a:r>
            <a:r>
              <a:rPr lang="id-ID" dirty="0" smtClean="0"/>
              <a:t>New York </a:t>
            </a:r>
            <a:r>
              <a:rPr lang="id-ID" dirty="0"/>
              <a:t>Times 30 December 1993</a:t>
            </a:r>
            <a:r>
              <a:rPr lang="id-ID" dirty="0" smtClean="0"/>
              <a:t>.</a:t>
            </a:r>
          </a:p>
          <a:p>
            <a:pPr marL="479955" lvl="1" indent="0">
              <a:buNone/>
            </a:pPr>
            <a:endParaRPr lang="id-ID" dirty="0" smtClean="0"/>
          </a:p>
          <a:p>
            <a:pPr marL="479955" lvl="1" indent="0">
              <a:buNone/>
            </a:pPr>
            <a:r>
              <a:rPr lang="en-US" dirty="0" err="1" smtClean="0"/>
              <a:t>Contoh</a:t>
            </a:r>
            <a:r>
              <a:rPr lang="en-US" dirty="0"/>
              <a:t>:</a:t>
            </a:r>
          </a:p>
          <a:p>
            <a:pPr marL="479955" lvl="1" indent="0">
              <a:buNone/>
            </a:pPr>
            <a:r>
              <a:rPr lang="en-US" dirty="0"/>
              <a:t>Frank, Michael. “The Wild, Wild West.” </a:t>
            </a:r>
            <a:r>
              <a:rPr lang="en-US" dirty="0" err="1"/>
              <a:t>Archetectural</a:t>
            </a:r>
            <a:r>
              <a:rPr lang="en-US" dirty="0"/>
              <a:t> Digest June 1993: 180-</a:t>
            </a:r>
          </a:p>
          <a:p>
            <a:pPr marL="479955" lvl="1" indent="0">
              <a:buNone/>
            </a:pPr>
            <a:r>
              <a:rPr lang="en-US" dirty="0"/>
              <a:t>190.</a:t>
            </a:r>
            <a:endParaRPr lang="id-ID" dirty="0" smtClean="0"/>
          </a:p>
          <a:p>
            <a:pPr marL="514350" indent="-514350">
              <a:buFont typeface="+mj-lt"/>
              <a:buAutoNum type="arabicPeriod" startAt="5"/>
            </a:pPr>
            <a:r>
              <a:rPr lang="id-ID" b="1" dirty="0"/>
              <a:t>Sumber online</a:t>
            </a:r>
            <a:endParaRPr lang="id-ID" b="1" dirty="0" smtClean="0"/>
          </a:p>
          <a:p>
            <a:pPr marL="479955" lvl="1" indent="0">
              <a:buNone/>
            </a:pPr>
            <a:r>
              <a:rPr lang="id-ID" dirty="0" smtClean="0"/>
              <a:t>Contoh</a:t>
            </a:r>
            <a:r>
              <a:rPr lang="id-ID" dirty="0"/>
              <a:t>:</a:t>
            </a:r>
          </a:p>
          <a:p>
            <a:pPr marL="479955" lvl="1" indent="0">
              <a:buNone/>
            </a:pPr>
            <a:r>
              <a:rPr lang="en-US" dirty="0"/>
              <a:t>George D. </a:t>
            </a:r>
            <a:r>
              <a:rPr lang="en-US" dirty="0" err="1"/>
              <a:t>Gopen</a:t>
            </a:r>
            <a:r>
              <a:rPr lang="en-US" dirty="0"/>
              <a:t> </a:t>
            </a:r>
            <a:r>
              <a:rPr lang="en-US" dirty="0" err="1"/>
              <a:t>dan</a:t>
            </a:r>
            <a:r>
              <a:rPr lang="en-US" dirty="0"/>
              <a:t> Judith A. Swan. The Science of </a:t>
            </a:r>
            <a:r>
              <a:rPr lang="en-US" dirty="0" err="1"/>
              <a:t>Scientic</a:t>
            </a:r>
            <a:r>
              <a:rPr lang="en-US" dirty="0"/>
              <a:t> Writing".</a:t>
            </a:r>
          </a:p>
          <a:p>
            <a:pPr marL="479955" lvl="1" indent="0">
              <a:buNone/>
            </a:pPr>
            <a:r>
              <a:rPr lang="en-US" dirty="0"/>
              <a:t>http://www.research.att.com/~ </a:t>
            </a:r>
            <a:r>
              <a:rPr lang="en-US" dirty="0" err="1"/>
              <a:t>andreas</a:t>
            </a:r>
            <a:r>
              <a:rPr lang="en-US" dirty="0"/>
              <a:t>/sci.html</a:t>
            </a:r>
            <a:endParaRPr lang="id-ID" b="1" dirty="0" smtClean="0"/>
          </a:p>
          <a:p>
            <a:pPr marL="479955" lvl="1" indent="0">
              <a:buNone/>
            </a:pPr>
            <a:endParaRPr lang="id-ID" dirty="0" smtClean="0"/>
          </a:p>
          <a:p>
            <a:pPr marL="0" indent="0">
              <a:buNone/>
            </a:pPr>
            <a:endParaRPr lang="id-ID" dirty="0"/>
          </a:p>
        </p:txBody>
      </p:sp>
    </p:spTree>
    <p:extLst>
      <p:ext uri="{BB962C8B-B14F-4D97-AF65-F5344CB8AC3E}">
        <p14:creationId xmlns:p14="http://schemas.microsoft.com/office/powerpoint/2010/main" val="2241925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Penulisan Sitiran Dalam Daftar Pustaka</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startAt="7"/>
            </a:pPr>
            <a:r>
              <a:rPr lang="id-ID" b="1" dirty="0" smtClean="0"/>
              <a:t>Sitiran </a:t>
            </a:r>
            <a:r>
              <a:rPr lang="id-ID" b="1" dirty="0"/>
              <a:t>dari CD-ROM</a:t>
            </a:r>
          </a:p>
          <a:p>
            <a:pPr marL="479955" lvl="1" indent="0">
              <a:buNone/>
            </a:pPr>
            <a:r>
              <a:rPr lang="id-ID" dirty="0"/>
              <a:t>Materi dari jurnal yang diakses melalui CD-ROM</a:t>
            </a:r>
          </a:p>
          <a:p>
            <a:pPr marL="479955" lvl="1" indent="0">
              <a:buNone/>
            </a:pPr>
            <a:r>
              <a:rPr lang="id-ID" dirty="0"/>
              <a:t>Contoh :</a:t>
            </a:r>
          </a:p>
          <a:p>
            <a:pPr marL="479955" lvl="1" indent="0">
              <a:buNone/>
            </a:pPr>
            <a:r>
              <a:rPr lang="id-ID" dirty="0"/>
              <a:t>Angier, Natalie. “Chemist Learn Why Vegetables Are Good for You.” New York</a:t>
            </a:r>
          </a:p>
          <a:p>
            <a:pPr marL="479955" lvl="1" indent="0">
              <a:buNone/>
            </a:pPr>
            <a:r>
              <a:rPr lang="id-ID" dirty="0"/>
              <a:t>Times 13 April1993. New York Times Ondisc. CD-ROM. UMI-Proquest. October</a:t>
            </a:r>
          </a:p>
          <a:p>
            <a:pPr marL="479955" lvl="1" indent="0">
              <a:buNone/>
            </a:pPr>
            <a:r>
              <a:rPr lang="id-ID" dirty="0"/>
              <a:t>1993.</a:t>
            </a:r>
          </a:p>
          <a:p>
            <a:pPr marL="479955" lvl="1" indent="0">
              <a:buNone/>
            </a:pPr>
            <a:r>
              <a:rPr lang="id-ID" dirty="0" smtClean="0"/>
              <a:t>“Time Warner, Inc.: </a:t>
            </a:r>
            <a:r>
              <a:rPr lang="en-US" dirty="0"/>
              <a:t>Sales Summary, 1988 – 1992.” Disclosure/</a:t>
            </a:r>
            <a:r>
              <a:rPr lang="en-US" dirty="0" err="1"/>
              <a:t>Wordscope</a:t>
            </a:r>
            <a:r>
              <a:rPr lang="en-US" dirty="0"/>
              <a:t>. CDROM.</a:t>
            </a:r>
          </a:p>
          <a:p>
            <a:pPr marL="479955" lvl="1" indent="0">
              <a:buNone/>
            </a:pPr>
            <a:r>
              <a:rPr lang="en-US" dirty="0"/>
              <a:t>October 1993.“</a:t>
            </a:r>
            <a:endParaRPr lang="id-ID" dirty="0" smtClean="0"/>
          </a:p>
          <a:p>
            <a:pPr marL="479955" lvl="1" indent="0">
              <a:buNone/>
            </a:pPr>
            <a:endParaRPr lang="id-ID" dirty="0" smtClean="0"/>
          </a:p>
          <a:p>
            <a:pPr marL="0" indent="0">
              <a:buNone/>
            </a:pPr>
            <a:endParaRPr lang="id-ID" dirty="0"/>
          </a:p>
        </p:txBody>
      </p:sp>
    </p:spTree>
    <p:extLst>
      <p:ext uri="{BB962C8B-B14F-4D97-AF65-F5344CB8AC3E}">
        <p14:creationId xmlns:p14="http://schemas.microsoft.com/office/powerpoint/2010/main" val="796153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Referensi</a:t>
            </a:r>
            <a:endParaRPr lang="id-ID" b="1" dirty="0"/>
          </a:p>
        </p:txBody>
      </p:sp>
      <p:sp>
        <p:nvSpPr>
          <p:cNvPr id="3" name="Content Placeholder 2"/>
          <p:cNvSpPr>
            <a:spLocks noGrp="1"/>
          </p:cNvSpPr>
          <p:nvPr>
            <p:ph idx="1"/>
          </p:nvPr>
        </p:nvSpPr>
        <p:spPr/>
        <p:txBody>
          <a:bodyPr>
            <a:normAutofit/>
          </a:bodyPr>
          <a:lstStyle/>
          <a:p>
            <a:pPr marL="628650" indent="-628650" defTabSz="628650">
              <a:buNone/>
            </a:pPr>
            <a:r>
              <a:rPr lang="id-ID" dirty="0" smtClean="0"/>
              <a:t>[1]</a:t>
            </a:r>
            <a:r>
              <a:rPr lang="id-ID" dirty="0"/>
              <a:t>	</a:t>
            </a:r>
            <a:r>
              <a:rPr lang="id-ID" dirty="0" smtClean="0"/>
              <a:t>Zainal </a:t>
            </a:r>
            <a:r>
              <a:rPr lang="id-ID" dirty="0"/>
              <a:t>A. Hasibuan (2007). Metodologi Penelitian Pada Bidang Ilmu Komputer dan Teknologi Informasi. Fakultas Ilmu Komputer Universitas Indonesia</a:t>
            </a:r>
            <a:r>
              <a:rPr lang="id-ID" dirty="0" smtClean="0"/>
              <a:t>.</a:t>
            </a:r>
            <a:r>
              <a:rPr lang="id-ID" dirty="0"/>
              <a:t>	</a:t>
            </a:r>
          </a:p>
          <a:p>
            <a:pPr marL="628650" indent="-628650" defTabSz="628650">
              <a:buNone/>
            </a:pPr>
            <a:r>
              <a:rPr lang="id-ID" dirty="0" smtClean="0"/>
              <a:t>[2]	Drs</a:t>
            </a:r>
            <a:r>
              <a:rPr lang="id-ID" dirty="0"/>
              <a:t>. Rudi Susilana, M.Si. - 19661019 199102 1 001 - Jurusan Kurikulum dan Teknologi Pendidikan - FIP - UPI</a:t>
            </a:r>
            <a:endParaRPr lang="id-ID" dirty="0" smtClean="0"/>
          </a:p>
          <a:p>
            <a:pPr marL="628650" indent="-628650" defTabSz="628650">
              <a:buNone/>
            </a:pPr>
            <a:r>
              <a:rPr lang="id-ID" dirty="0"/>
              <a:t>							</a:t>
            </a:r>
          </a:p>
          <a:p>
            <a:pPr marL="628650" indent="-628650" defTabSz="628650">
              <a:buNone/>
            </a:pPr>
            <a:endParaRPr lang="id-ID" dirty="0" smtClean="0"/>
          </a:p>
          <a:p>
            <a:pPr marL="628650" indent="-628650" defTabSz="628650">
              <a:buNone/>
            </a:pPr>
            <a:endParaRPr lang="id-ID" dirty="0"/>
          </a:p>
        </p:txBody>
      </p:sp>
    </p:spTree>
    <p:extLst>
      <p:ext uri="{BB962C8B-B14F-4D97-AF65-F5344CB8AC3E}">
        <p14:creationId xmlns:p14="http://schemas.microsoft.com/office/powerpoint/2010/main" val="86443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Menemukan Masalah Penelitian</a:t>
            </a:r>
          </a:p>
        </p:txBody>
      </p:sp>
      <p:sp>
        <p:nvSpPr>
          <p:cNvPr id="3" name="Content Placeholder 2"/>
          <p:cNvSpPr>
            <a:spLocks noGrp="1"/>
          </p:cNvSpPr>
          <p:nvPr>
            <p:ph idx="1"/>
          </p:nvPr>
        </p:nvSpPr>
        <p:spPr/>
        <p:txBody>
          <a:bodyPr>
            <a:normAutofit fontScale="92500" lnSpcReduction="10000"/>
          </a:bodyPr>
          <a:lstStyle/>
          <a:p>
            <a:r>
              <a:rPr lang="id-ID" sz="3200" b="1" dirty="0">
                <a:solidFill>
                  <a:srgbClr val="FF0000"/>
                </a:solidFill>
                <a:latin typeface="Calibri,Bold"/>
              </a:rPr>
              <a:t>Konsiderasi teoritis</a:t>
            </a:r>
            <a:r>
              <a:rPr lang="id-ID" sz="3200" dirty="0">
                <a:solidFill>
                  <a:srgbClr val="000000"/>
                </a:solidFill>
                <a:latin typeface="Calibri" panose="020F0502020204030204" pitchFamily="34" charset="0"/>
              </a:rPr>
              <a:t>; masalah </a:t>
            </a:r>
            <a:r>
              <a:rPr lang="id-ID" sz="3200" dirty="0" smtClean="0">
                <a:solidFill>
                  <a:srgbClr val="000000"/>
                </a:solidFill>
                <a:latin typeface="Calibri" panose="020F0502020204030204" pitchFamily="34" charset="0"/>
              </a:rPr>
              <a:t>yang diturunkan </a:t>
            </a:r>
            <a:r>
              <a:rPr lang="id-ID" sz="3200" dirty="0">
                <a:solidFill>
                  <a:srgbClr val="000000"/>
                </a:solidFill>
                <a:latin typeface="Calibri" panose="020F0502020204030204" pitchFamily="34" charset="0"/>
              </a:rPr>
              <a:t>dari teori dan </a:t>
            </a:r>
            <a:r>
              <a:rPr lang="id-ID" sz="3200" dirty="0" smtClean="0">
                <a:solidFill>
                  <a:srgbClr val="000000"/>
                </a:solidFill>
                <a:latin typeface="Calibri" panose="020F0502020204030204" pitchFamily="34" charset="0"/>
              </a:rPr>
              <a:t>literatur disebut </a:t>
            </a:r>
            <a:r>
              <a:rPr lang="id-ID" sz="3200" dirty="0">
                <a:solidFill>
                  <a:srgbClr val="000000"/>
                </a:solidFill>
                <a:latin typeface="Calibri" panose="020F0502020204030204" pitchFamily="34" charset="0"/>
              </a:rPr>
              <a:t>sebagai masalah </a:t>
            </a:r>
            <a:r>
              <a:rPr lang="id-ID" sz="3200" dirty="0" smtClean="0">
                <a:solidFill>
                  <a:srgbClr val="000000"/>
                </a:solidFill>
                <a:latin typeface="Calibri" panose="020F0502020204030204" pitchFamily="34" charset="0"/>
              </a:rPr>
              <a:t>teoritis (</a:t>
            </a:r>
            <a:r>
              <a:rPr lang="id-ID" sz="3200" i="1" dirty="0">
                <a:solidFill>
                  <a:srgbClr val="000000"/>
                </a:solidFill>
                <a:latin typeface="Calibri,Italic"/>
              </a:rPr>
              <a:t>theoretical problems</a:t>
            </a:r>
            <a:r>
              <a:rPr lang="id-ID" sz="3200" dirty="0">
                <a:solidFill>
                  <a:srgbClr val="000000"/>
                </a:solidFill>
                <a:latin typeface="Calibri" panose="020F0502020204030204" pitchFamily="34" charset="0"/>
              </a:rPr>
              <a:t>); </a:t>
            </a:r>
            <a:r>
              <a:rPr lang="id-ID" sz="3200" dirty="0" smtClean="0">
                <a:solidFill>
                  <a:srgbClr val="000000"/>
                </a:solidFill>
                <a:latin typeface="Calibri" panose="020F0502020204030204" pitchFamily="34" charset="0"/>
              </a:rPr>
              <a:t>Sumber bahan tertulis </a:t>
            </a:r>
            <a:r>
              <a:rPr lang="id-ID" sz="3200" dirty="0">
                <a:solidFill>
                  <a:srgbClr val="000000"/>
                </a:solidFill>
                <a:latin typeface="Calibri" panose="020F0502020204030204" pitchFamily="34" charset="0"/>
              </a:rPr>
              <a:t>tersebut dapat </a:t>
            </a:r>
            <a:r>
              <a:rPr lang="id-ID" sz="3200" dirty="0" smtClean="0">
                <a:solidFill>
                  <a:srgbClr val="000000"/>
                </a:solidFill>
                <a:latin typeface="Calibri" panose="020F0502020204030204" pitchFamily="34" charset="0"/>
              </a:rPr>
              <a:t>dikelompokkan atas</a:t>
            </a:r>
            <a:r>
              <a:rPr lang="id-ID" sz="3200" dirty="0">
                <a:solidFill>
                  <a:srgbClr val="000000"/>
                </a:solidFill>
                <a:latin typeface="Calibri" panose="020F0502020204030204" pitchFamily="34" charset="0"/>
              </a:rPr>
              <a:t>: </a:t>
            </a:r>
            <a:endParaRPr lang="id-ID" sz="3200" dirty="0" smtClean="0">
              <a:solidFill>
                <a:srgbClr val="000000"/>
              </a:solidFill>
              <a:latin typeface="Calibri" panose="020F0502020204030204" pitchFamily="34" charset="0"/>
            </a:endParaRPr>
          </a:p>
          <a:p>
            <a:pPr lvl="1"/>
            <a:r>
              <a:rPr lang="id-ID" sz="2781" b="1" i="1" dirty="0" smtClean="0">
                <a:solidFill>
                  <a:srgbClr val="0070C1"/>
                </a:solidFill>
                <a:latin typeface="Calibri,BoldItalic"/>
              </a:rPr>
              <a:t>secondary </a:t>
            </a:r>
            <a:r>
              <a:rPr lang="id-ID" sz="2781" b="1" i="1" dirty="0">
                <a:solidFill>
                  <a:srgbClr val="0070C1"/>
                </a:solidFill>
                <a:latin typeface="Calibri,BoldItalic"/>
              </a:rPr>
              <a:t>sources </a:t>
            </a:r>
            <a:r>
              <a:rPr lang="id-ID" sz="2781" b="1" i="1" dirty="0" smtClean="0">
                <a:solidFill>
                  <a:srgbClr val="0070C1"/>
                </a:solidFill>
                <a:latin typeface="Calibri,BoldItalic"/>
              </a:rPr>
              <a:t>material</a:t>
            </a:r>
            <a:r>
              <a:rPr lang="id-ID" sz="2781" b="1" dirty="0" smtClean="0">
                <a:solidFill>
                  <a:srgbClr val="0070C1"/>
                </a:solidFill>
                <a:latin typeface="Calibri,Bold"/>
              </a:rPr>
              <a:t> </a:t>
            </a:r>
            <a:r>
              <a:rPr lang="id-ID" sz="2800" dirty="0" smtClean="0">
                <a:solidFill>
                  <a:srgbClr val="000000"/>
                </a:solidFill>
                <a:latin typeface="Calibri" panose="020F0502020204030204" pitchFamily="34" charset="0"/>
              </a:rPr>
              <a:t>yaitu berupa </a:t>
            </a:r>
            <a:r>
              <a:rPr lang="id-ID" sz="2800" dirty="0">
                <a:solidFill>
                  <a:srgbClr val="000000"/>
                </a:solidFill>
                <a:latin typeface="Calibri" panose="020F0502020204030204" pitchFamily="34" charset="0"/>
              </a:rPr>
              <a:t>buku teks</a:t>
            </a:r>
            <a:endParaRPr lang="id-ID" sz="2781" b="1" dirty="0">
              <a:solidFill>
                <a:srgbClr val="0070C1"/>
              </a:solidFill>
              <a:latin typeface="Calibri,Bold"/>
            </a:endParaRPr>
          </a:p>
          <a:p>
            <a:pPr lvl="1"/>
            <a:r>
              <a:rPr lang="id-ID" sz="2781" b="1" i="1" dirty="0" smtClean="0">
                <a:solidFill>
                  <a:srgbClr val="00B150"/>
                </a:solidFill>
                <a:latin typeface="Calibri,BoldItalic"/>
              </a:rPr>
              <a:t>primary </a:t>
            </a:r>
            <a:r>
              <a:rPr lang="id-ID" sz="2781" b="1" i="1" dirty="0">
                <a:solidFill>
                  <a:srgbClr val="00B150"/>
                </a:solidFill>
                <a:latin typeface="Calibri,BoldItalic"/>
              </a:rPr>
              <a:t>sources </a:t>
            </a:r>
            <a:r>
              <a:rPr lang="id-ID" sz="2781" b="1" i="1" dirty="0" smtClean="0">
                <a:solidFill>
                  <a:srgbClr val="00B150"/>
                </a:solidFill>
                <a:latin typeface="Calibri,BoldItalic"/>
              </a:rPr>
              <a:t>materials</a:t>
            </a:r>
            <a:r>
              <a:rPr lang="id-ID" sz="2781" dirty="0" smtClean="0">
                <a:solidFill>
                  <a:srgbClr val="000000"/>
                </a:solidFill>
                <a:latin typeface="Calibri" panose="020F0502020204030204" pitchFamily="34" charset="0"/>
              </a:rPr>
              <a:t> yaitu </a:t>
            </a:r>
            <a:r>
              <a:rPr lang="id-ID" sz="2800" dirty="0">
                <a:solidFill>
                  <a:srgbClr val="000000"/>
                </a:solidFill>
                <a:latin typeface="Calibri" panose="020F0502020204030204" pitchFamily="34" charset="0"/>
              </a:rPr>
              <a:t>berupa jurnal, abstrak, laporan </a:t>
            </a:r>
            <a:r>
              <a:rPr lang="id-ID" sz="2800" dirty="0" smtClean="0">
                <a:solidFill>
                  <a:srgbClr val="000000"/>
                </a:solidFill>
                <a:latin typeface="Calibri" panose="020F0502020204030204" pitchFamily="34" charset="0"/>
              </a:rPr>
              <a:t>penelitian</a:t>
            </a:r>
            <a:r>
              <a:rPr lang="id-ID" sz="2800" dirty="0">
                <a:solidFill>
                  <a:srgbClr val="000000"/>
                </a:solidFill>
                <a:latin typeface="Calibri" panose="020F0502020204030204" pitchFamily="34" charset="0"/>
              </a:rPr>
              <a:t>, pertemuan </a:t>
            </a:r>
            <a:r>
              <a:rPr lang="id-ID" sz="2800" dirty="0" smtClean="0">
                <a:solidFill>
                  <a:srgbClr val="000000"/>
                </a:solidFill>
                <a:latin typeface="Calibri" panose="020F0502020204030204" pitchFamily="34" charset="0"/>
              </a:rPr>
              <a:t>ilmiah</a:t>
            </a:r>
          </a:p>
          <a:p>
            <a:r>
              <a:rPr lang="id-ID" sz="3200" b="1" dirty="0">
                <a:solidFill>
                  <a:srgbClr val="FF0000"/>
                </a:solidFill>
                <a:latin typeface="Calibri,Bold"/>
              </a:rPr>
              <a:t>Pengalaman praktik </a:t>
            </a:r>
            <a:r>
              <a:rPr lang="id-ID" sz="3200" b="1" dirty="0" smtClean="0">
                <a:solidFill>
                  <a:srgbClr val="FF0000"/>
                </a:solidFill>
                <a:latin typeface="Calibri,Bold"/>
              </a:rPr>
              <a:t>atau pragmatis</a:t>
            </a:r>
            <a:r>
              <a:rPr lang="id-ID" sz="3200" dirty="0">
                <a:solidFill>
                  <a:srgbClr val="000000"/>
                </a:solidFill>
                <a:latin typeface="Calibri" panose="020F0502020204030204" pitchFamily="34" charset="0"/>
              </a:rPr>
              <a:t>; masalah </a:t>
            </a:r>
            <a:r>
              <a:rPr lang="id-ID" sz="3200" dirty="0" smtClean="0">
                <a:solidFill>
                  <a:srgbClr val="000000"/>
                </a:solidFill>
                <a:latin typeface="Calibri" panose="020F0502020204030204" pitchFamily="34" charset="0"/>
              </a:rPr>
              <a:t>penelitian yang </a:t>
            </a:r>
            <a:r>
              <a:rPr lang="id-ID" sz="3200" dirty="0">
                <a:solidFill>
                  <a:srgbClr val="000000"/>
                </a:solidFill>
                <a:latin typeface="Calibri" panose="020F0502020204030204" pitchFamily="34" charset="0"/>
              </a:rPr>
              <a:t>bersumber </a:t>
            </a:r>
            <a:r>
              <a:rPr lang="id-ID" sz="3200" dirty="0" smtClean="0">
                <a:solidFill>
                  <a:srgbClr val="000000"/>
                </a:solidFill>
                <a:latin typeface="Calibri" panose="020F0502020204030204" pitchFamily="34" charset="0"/>
              </a:rPr>
              <a:t>dari pengalaman </a:t>
            </a:r>
            <a:r>
              <a:rPr lang="id-ID" sz="3200" dirty="0">
                <a:solidFill>
                  <a:srgbClr val="000000"/>
                </a:solidFill>
                <a:latin typeface="Calibri" panose="020F0502020204030204" pitchFamily="34" charset="0"/>
              </a:rPr>
              <a:t>disebut </a:t>
            </a:r>
            <a:r>
              <a:rPr lang="id-ID" sz="3200" dirty="0" smtClean="0">
                <a:solidFill>
                  <a:srgbClr val="000000"/>
                </a:solidFill>
                <a:latin typeface="Calibri" panose="020F0502020204030204" pitchFamily="34" charset="0"/>
              </a:rPr>
              <a:t>sebagai masalah </a:t>
            </a:r>
            <a:r>
              <a:rPr lang="id-ID" sz="3200" dirty="0">
                <a:solidFill>
                  <a:srgbClr val="000000"/>
                </a:solidFill>
                <a:latin typeface="Calibri" panose="020F0502020204030204" pitchFamily="34" charset="0"/>
              </a:rPr>
              <a:t>praktik (</a:t>
            </a:r>
            <a:r>
              <a:rPr lang="id-ID" sz="3200" i="1" dirty="0">
                <a:solidFill>
                  <a:srgbClr val="000000"/>
                </a:solidFill>
                <a:latin typeface="Calibri,Italic"/>
              </a:rPr>
              <a:t>practical </a:t>
            </a:r>
            <a:r>
              <a:rPr lang="id-ID" sz="3200" dirty="0" smtClean="0">
                <a:solidFill>
                  <a:srgbClr val="000000"/>
                </a:solidFill>
                <a:latin typeface="Calibri" panose="020F0502020204030204" pitchFamily="34" charset="0"/>
              </a:rPr>
              <a:t>atau </a:t>
            </a:r>
            <a:r>
              <a:rPr lang="id-ID" sz="3200" i="1" dirty="0" smtClean="0">
                <a:solidFill>
                  <a:srgbClr val="000000"/>
                </a:solidFill>
                <a:latin typeface="Calibri,Italic"/>
              </a:rPr>
              <a:t>practice </a:t>
            </a:r>
            <a:r>
              <a:rPr lang="id-ID" sz="3200" i="1" dirty="0">
                <a:solidFill>
                  <a:srgbClr val="000000"/>
                </a:solidFill>
                <a:latin typeface="Calibri,Italic"/>
              </a:rPr>
              <a:t>problems</a:t>
            </a:r>
            <a:r>
              <a:rPr lang="id-ID" sz="3200" dirty="0">
                <a:solidFill>
                  <a:srgbClr val="000000"/>
                </a:solidFill>
                <a:latin typeface="Calibri" panose="020F0502020204030204" pitchFamily="34" charset="0"/>
              </a:rPr>
              <a:t>);</a:t>
            </a:r>
          </a:p>
          <a:p>
            <a:pPr lvl="1"/>
            <a:r>
              <a:rPr lang="id-ID" sz="2781" dirty="0" smtClean="0">
                <a:solidFill>
                  <a:srgbClr val="000000"/>
                </a:solidFill>
                <a:latin typeface="Calibri" panose="020F0502020204030204" pitchFamily="34" charset="0"/>
              </a:rPr>
              <a:t>pengalaman </a:t>
            </a:r>
            <a:r>
              <a:rPr lang="id-ID" sz="2781" dirty="0">
                <a:solidFill>
                  <a:srgbClr val="000000"/>
                </a:solidFill>
                <a:latin typeface="Calibri" panose="020F0502020204030204" pitchFamily="34" charset="0"/>
              </a:rPr>
              <a:t>pribadi peneliti,</a:t>
            </a:r>
          </a:p>
          <a:p>
            <a:pPr lvl="1"/>
            <a:r>
              <a:rPr lang="id-ID" sz="2781" dirty="0" smtClean="0">
                <a:solidFill>
                  <a:srgbClr val="000000"/>
                </a:solidFill>
                <a:latin typeface="Calibri" panose="020F0502020204030204" pitchFamily="34" charset="0"/>
              </a:rPr>
              <a:t>pemegang </a:t>
            </a:r>
            <a:r>
              <a:rPr lang="id-ID" sz="2781" dirty="0">
                <a:solidFill>
                  <a:srgbClr val="000000"/>
                </a:solidFill>
                <a:latin typeface="Calibri" panose="020F0502020204030204" pitchFamily="34" charset="0"/>
              </a:rPr>
              <a:t>kekuasaan,</a:t>
            </a:r>
          </a:p>
          <a:p>
            <a:pPr lvl="1"/>
            <a:r>
              <a:rPr lang="id-ID" sz="2781" dirty="0" smtClean="0">
                <a:solidFill>
                  <a:srgbClr val="000000"/>
                </a:solidFill>
                <a:latin typeface="Calibri" panose="020F0502020204030204" pitchFamily="34" charset="0"/>
              </a:rPr>
              <a:t>pertemuan </a:t>
            </a:r>
            <a:r>
              <a:rPr lang="id-ID" sz="2781" dirty="0">
                <a:solidFill>
                  <a:srgbClr val="000000"/>
                </a:solidFill>
                <a:latin typeface="Calibri" panose="020F0502020204030204" pitchFamily="34" charset="0"/>
              </a:rPr>
              <a:t>professional,</a:t>
            </a:r>
          </a:p>
          <a:p>
            <a:pPr lvl="1"/>
            <a:r>
              <a:rPr lang="id-ID" sz="2781" dirty="0" smtClean="0">
                <a:solidFill>
                  <a:srgbClr val="000000"/>
                </a:solidFill>
                <a:latin typeface="Calibri" panose="020F0502020204030204" pitchFamily="34" charset="0"/>
              </a:rPr>
              <a:t>media </a:t>
            </a:r>
            <a:r>
              <a:rPr lang="id-ID" sz="2781" dirty="0">
                <a:solidFill>
                  <a:srgbClr val="000000"/>
                </a:solidFill>
                <a:latin typeface="Calibri" panose="020F0502020204030204" pitchFamily="34" charset="0"/>
              </a:rPr>
              <a:t>massa.</a:t>
            </a:r>
          </a:p>
        </p:txBody>
      </p:sp>
    </p:spTree>
    <p:extLst>
      <p:ext uri="{BB962C8B-B14F-4D97-AF65-F5344CB8AC3E}">
        <p14:creationId xmlns:p14="http://schemas.microsoft.com/office/powerpoint/2010/main" val="36294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Kriteria Memilih Masalah</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sz="2781" dirty="0">
                <a:latin typeface="Calibri" panose="020F0502020204030204" pitchFamily="34" charset="0"/>
              </a:rPr>
              <a:t>Masalah penelitian harus merupakan sesuatu yang berguna untuk dipecahkan.</a:t>
            </a:r>
          </a:p>
          <a:p>
            <a:pPr marL="514350" indent="-514350">
              <a:buFont typeface="+mj-lt"/>
              <a:buAutoNum type="arabicPeriod"/>
            </a:pPr>
            <a:r>
              <a:rPr lang="id-ID" sz="2781" dirty="0">
                <a:latin typeface="Calibri" panose="020F0502020204030204" pitchFamily="34" charset="0"/>
              </a:rPr>
              <a:t>Dukungan teori dari sumber-sumber yang tersedia (referensi, buku, dan jurnal-jurnal)</a:t>
            </a:r>
          </a:p>
          <a:p>
            <a:pPr marL="514350" indent="-514350">
              <a:buFont typeface="+mj-lt"/>
              <a:buAutoNum type="arabicPeriod"/>
            </a:pPr>
            <a:r>
              <a:rPr lang="id-ID" sz="2781" dirty="0">
                <a:latin typeface="Calibri" panose="020F0502020204030204" pitchFamily="34" charset="0"/>
              </a:rPr>
              <a:t>Menarik untuk dipecahkan (Suatu masalah menjadi tidak menarik bagi seseorang, mungkin karena terlalu sulit, memerlukan waktu terlalu lama, terlalu luas, terlalu sederhana, tidak berhubungan dengan keahlian atau spesialisasi yang dipelajari)</a:t>
            </a:r>
          </a:p>
          <a:p>
            <a:pPr marL="514350" indent="-514350">
              <a:buFont typeface="+mj-lt"/>
              <a:buAutoNum type="arabicPeriod"/>
            </a:pPr>
            <a:r>
              <a:rPr lang="id-ID" sz="2781" dirty="0">
                <a:latin typeface="Calibri" panose="020F0502020204030204" pitchFamily="34" charset="0"/>
              </a:rPr>
              <a:t>Sedapat mungkin akan menghasilkan sesuatu yang baru.</a:t>
            </a:r>
          </a:p>
          <a:p>
            <a:pPr marL="514350" indent="-514350">
              <a:buFont typeface="+mj-lt"/>
              <a:buAutoNum type="arabicPeriod"/>
            </a:pPr>
            <a:r>
              <a:rPr lang="id-ID" sz="2781" dirty="0">
                <a:latin typeface="Calibri" panose="020F0502020204030204" pitchFamily="34" charset="0"/>
              </a:rPr>
              <a:t>Data yang dibutuhkan cukup dan relevan, tidak sulit diperoleh.</a:t>
            </a:r>
          </a:p>
          <a:p>
            <a:pPr marL="514350" indent="-514350">
              <a:buFont typeface="+mj-lt"/>
              <a:buAutoNum type="arabicPeriod"/>
            </a:pPr>
            <a:r>
              <a:rPr lang="id-ID" sz="2781" dirty="0">
                <a:latin typeface="Calibri" panose="020F0502020204030204" pitchFamily="34" charset="0"/>
              </a:rPr>
              <a:t>Tidak boleh terlalu luas, tetapi juga tidak boleh terlalu sempit</a:t>
            </a:r>
            <a:r>
              <a:rPr lang="id-ID" sz="2781" dirty="0" smtClean="0">
                <a:latin typeface="Calibri" panose="020F0502020204030204" pitchFamily="34" charset="0"/>
              </a:rPr>
              <a:t>.</a:t>
            </a:r>
            <a:endParaRPr lang="id-ID" sz="2781" dirty="0">
              <a:latin typeface="Calibri" panose="020F0502020204030204" pitchFamily="34" charset="0"/>
            </a:endParaRPr>
          </a:p>
        </p:txBody>
      </p:sp>
    </p:spTree>
    <p:extLst>
      <p:ext uri="{BB962C8B-B14F-4D97-AF65-F5344CB8AC3E}">
        <p14:creationId xmlns:p14="http://schemas.microsoft.com/office/powerpoint/2010/main" val="105813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haroni" panose="02010803020104030203" pitchFamily="2" charset="-79"/>
                <a:cs typeface="Aharoni" panose="02010803020104030203" pitchFamily="2" charset="-79"/>
              </a:rPr>
              <a:t>Merumuskan masalah</a:t>
            </a:r>
            <a:endParaRPr lang="id-ID"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haroni" panose="02010803020104030203" pitchFamily="2" charset="-79"/>
              <a:cs typeface="Aharoni" panose="02010803020104030203" pitchFamily="2" charset="-79"/>
            </a:endParaRPr>
          </a:p>
        </p:txBody>
      </p:sp>
      <p:sp>
        <p:nvSpPr>
          <p:cNvPr id="5" name="Text Placeholder 4"/>
          <p:cNvSpPr>
            <a:spLocks noGrp="1"/>
          </p:cNvSpPr>
          <p:nvPr>
            <p:ph type="body" idx="1"/>
          </p:nvPr>
        </p:nvSpPr>
        <p:spPr/>
        <p:txBody>
          <a:bodyPr/>
          <a:lstStyle/>
          <a:p>
            <a:endParaRPr lang="id-ID"/>
          </a:p>
        </p:txBody>
      </p:sp>
    </p:spTree>
    <p:extLst>
      <p:ext uri="{BB962C8B-B14F-4D97-AF65-F5344CB8AC3E}">
        <p14:creationId xmlns:p14="http://schemas.microsoft.com/office/powerpoint/2010/main" val="76025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Kriteria Rumusan Masalah</a:t>
            </a:r>
            <a:endParaRPr lang="id-ID"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sz="2781" dirty="0">
                <a:latin typeface="Calibri" panose="020F0502020204030204" pitchFamily="34" charset="0"/>
              </a:rPr>
              <a:t>masalah hendaknya </a:t>
            </a:r>
            <a:r>
              <a:rPr lang="id-ID" sz="2781" dirty="0" smtClean="0">
                <a:latin typeface="Calibri" panose="020F0502020204030204" pitchFamily="34" charset="0"/>
              </a:rPr>
              <a:t>dirumuskan dalam </a:t>
            </a:r>
            <a:r>
              <a:rPr lang="id-ID" sz="2781" dirty="0">
                <a:latin typeface="Calibri" panose="020F0502020204030204" pitchFamily="34" charset="0"/>
              </a:rPr>
              <a:t>bentuk pertanyaan,</a:t>
            </a:r>
          </a:p>
          <a:p>
            <a:pPr marL="514350" indent="-514350">
              <a:buFont typeface="+mj-lt"/>
              <a:buAutoNum type="arabicPeriod"/>
            </a:pPr>
            <a:r>
              <a:rPr lang="id-ID" sz="2781" dirty="0" smtClean="0">
                <a:latin typeface="Calibri" panose="020F0502020204030204" pitchFamily="34" charset="0"/>
              </a:rPr>
              <a:t>rumusan </a:t>
            </a:r>
            <a:r>
              <a:rPr lang="id-ID" sz="2781" dirty="0">
                <a:latin typeface="Calibri" panose="020F0502020204030204" pitchFamily="34" charset="0"/>
              </a:rPr>
              <a:t>itu hendaknya padat </a:t>
            </a:r>
            <a:r>
              <a:rPr lang="id-ID" sz="2781" dirty="0" smtClean="0">
                <a:latin typeface="Calibri" panose="020F0502020204030204" pitchFamily="34" charset="0"/>
              </a:rPr>
              <a:t>dan jelas</a:t>
            </a:r>
            <a:r>
              <a:rPr lang="id-ID" sz="2781" dirty="0">
                <a:latin typeface="Calibri" panose="020F0502020204030204" pitchFamily="34" charset="0"/>
              </a:rPr>
              <a:t>,</a:t>
            </a:r>
          </a:p>
          <a:p>
            <a:pPr marL="514350" indent="-514350">
              <a:buFont typeface="+mj-lt"/>
              <a:buAutoNum type="arabicPeriod"/>
            </a:pPr>
            <a:r>
              <a:rPr lang="id-ID" sz="2781" dirty="0" smtClean="0">
                <a:latin typeface="Calibri" panose="020F0502020204030204" pitchFamily="34" charset="0"/>
              </a:rPr>
              <a:t>rumusan </a:t>
            </a:r>
            <a:r>
              <a:rPr lang="id-ID" sz="2781" dirty="0">
                <a:latin typeface="Calibri" panose="020F0502020204030204" pitchFamily="34" charset="0"/>
              </a:rPr>
              <a:t>itu hendaknya </a:t>
            </a:r>
            <a:r>
              <a:rPr lang="id-ID" sz="2781" dirty="0" smtClean="0">
                <a:latin typeface="Calibri" panose="020F0502020204030204" pitchFamily="34" charset="0"/>
              </a:rPr>
              <a:t>memberi petunjuk </a:t>
            </a:r>
            <a:r>
              <a:rPr lang="id-ID" sz="2781" dirty="0">
                <a:latin typeface="Calibri" panose="020F0502020204030204" pitchFamily="34" charset="0"/>
              </a:rPr>
              <a:t>tentang </a:t>
            </a:r>
            <a:r>
              <a:rPr lang="id-ID" sz="2781" dirty="0" smtClean="0">
                <a:latin typeface="Calibri" panose="020F0502020204030204" pitchFamily="34" charset="0"/>
              </a:rPr>
              <a:t>kemungkinan mengumpulkan </a:t>
            </a:r>
            <a:r>
              <a:rPr lang="id-ID" sz="2781" dirty="0">
                <a:latin typeface="Calibri" panose="020F0502020204030204" pitchFamily="34" charset="0"/>
              </a:rPr>
              <a:t>data </a:t>
            </a:r>
            <a:r>
              <a:rPr lang="id-ID" sz="2781" dirty="0" smtClean="0">
                <a:latin typeface="Calibri" panose="020F0502020204030204" pitchFamily="34" charset="0"/>
              </a:rPr>
              <a:t>guna menjawab pertanyaan-pertanyaan yang terkandung dalam </a:t>
            </a:r>
            <a:r>
              <a:rPr lang="id-ID" sz="2781" dirty="0">
                <a:latin typeface="Calibri" panose="020F0502020204030204" pitchFamily="34" charset="0"/>
              </a:rPr>
              <a:t>rumusan itu.</a:t>
            </a:r>
          </a:p>
        </p:txBody>
      </p:sp>
    </p:spTree>
    <p:extLst>
      <p:ext uri="{BB962C8B-B14F-4D97-AF65-F5344CB8AC3E}">
        <p14:creationId xmlns:p14="http://schemas.microsoft.com/office/powerpoint/2010/main" val="595802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Rumusan Masalah yang Baik</a:t>
            </a:r>
            <a:endParaRPr lang="id-ID"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sz="2781" dirty="0" smtClean="0">
                <a:latin typeface="Calibri" panose="020F0502020204030204" pitchFamily="34" charset="0"/>
              </a:rPr>
              <a:t>Masalah </a:t>
            </a:r>
            <a:r>
              <a:rPr lang="id-ID" sz="2781" dirty="0">
                <a:latin typeface="Calibri" panose="020F0502020204030204" pitchFamily="34" charset="0"/>
              </a:rPr>
              <a:t>harus feasible, </a:t>
            </a:r>
            <a:r>
              <a:rPr lang="id-ID" sz="2781" dirty="0" smtClean="0">
                <a:latin typeface="Calibri" panose="020F0502020204030204" pitchFamily="34" charset="0"/>
              </a:rPr>
              <a:t>dalam arti </a:t>
            </a:r>
            <a:r>
              <a:rPr lang="id-ID" sz="2781" dirty="0">
                <a:latin typeface="Calibri" panose="020F0502020204030204" pitchFamily="34" charset="0"/>
              </a:rPr>
              <a:t>masalah tersebut </a:t>
            </a:r>
            <a:r>
              <a:rPr lang="id-ID" sz="2781" dirty="0" smtClean="0">
                <a:latin typeface="Calibri" panose="020F0502020204030204" pitchFamily="34" charset="0"/>
              </a:rPr>
              <a:t>harus dapat </a:t>
            </a:r>
            <a:r>
              <a:rPr lang="id-ID" sz="2781" dirty="0">
                <a:latin typeface="Calibri" panose="020F0502020204030204" pitchFamily="34" charset="0"/>
              </a:rPr>
              <a:t>dicarikan </a:t>
            </a:r>
            <a:r>
              <a:rPr lang="id-ID" sz="2781" dirty="0" smtClean="0">
                <a:latin typeface="Calibri" panose="020F0502020204030204" pitchFamily="34" charset="0"/>
              </a:rPr>
              <a:t>jawabannya melalui </a:t>
            </a:r>
            <a:r>
              <a:rPr lang="id-ID" sz="2781" dirty="0">
                <a:latin typeface="Calibri" panose="020F0502020204030204" pitchFamily="34" charset="0"/>
              </a:rPr>
              <a:t>sumber yang jelas, </a:t>
            </a:r>
            <a:r>
              <a:rPr lang="id-ID" sz="2781" dirty="0" smtClean="0">
                <a:latin typeface="Calibri" panose="020F0502020204030204" pitchFamily="34" charset="0"/>
              </a:rPr>
              <a:t>tidak banyak </a:t>
            </a:r>
            <a:r>
              <a:rPr lang="id-ID" sz="2781" dirty="0">
                <a:latin typeface="Calibri" panose="020F0502020204030204" pitchFamily="34" charset="0"/>
              </a:rPr>
              <a:t>menghabiskan dana</a:t>
            </a:r>
            <a:r>
              <a:rPr lang="id-ID" sz="2781" dirty="0" smtClean="0">
                <a:latin typeface="Calibri" panose="020F0502020204030204" pitchFamily="34" charset="0"/>
              </a:rPr>
              <a:t>, tenaga </a:t>
            </a:r>
            <a:r>
              <a:rPr lang="id-ID" sz="2781" dirty="0">
                <a:latin typeface="Calibri" panose="020F0502020204030204" pitchFamily="34" charset="0"/>
              </a:rPr>
              <a:t>dan waktu</a:t>
            </a:r>
          </a:p>
          <a:p>
            <a:pPr marL="514350" indent="-514350">
              <a:buFont typeface="+mj-lt"/>
              <a:buAutoNum type="arabicPeriod"/>
            </a:pPr>
            <a:r>
              <a:rPr lang="id-ID" sz="2781" dirty="0" smtClean="0">
                <a:latin typeface="Calibri" panose="020F0502020204030204" pitchFamily="34" charset="0"/>
              </a:rPr>
              <a:t>Masalah </a:t>
            </a:r>
            <a:r>
              <a:rPr lang="id-ID" sz="2781" dirty="0">
                <a:latin typeface="Calibri" panose="020F0502020204030204" pitchFamily="34" charset="0"/>
              </a:rPr>
              <a:t>harus jelas, yaitu </a:t>
            </a:r>
            <a:r>
              <a:rPr lang="id-ID" sz="2781" dirty="0" smtClean="0">
                <a:latin typeface="Calibri" panose="020F0502020204030204" pitchFamily="34" charset="0"/>
              </a:rPr>
              <a:t>semua orang </a:t>
            </a:r>
            <a:r>
              <a:rPr lang="id-ID" sz="2781" dirty="0">
                <a:latin typeface="Calibri" panose="020F0502020204030204" pitchFamily="34" charset="0"/>
              </a:rPr>
              <a:t>memberikan </a:t>
            </a:r>
            <a:r>
              <a:rPr lang="id-ID" sz="2781" dirty="0" smtClean="0">
                <a:latin typeface="Calibri" panose="020F0502020204030204" pitchFamily="34" charset="0"/>
              </a:rPr>
              <a:t>persepsi yang </a:t>
            </a:r>
            <a:r>
              <a:rPr lang="id-ID" sz="2781" dirty="0">
                <a:latin typeface="Calibri" panose="020F0502020204030204" pitchFamily="34" charset="0"/>
              </a:rPr>
              <a:t>sama terhadap </a:t>
            </a:r>
            <a:r>
              <a:rPr lang="id-ID" sz="2781" dirty="0" smtClean="0">
                <a:latin typeface="Calibri" panose="020F0502020204030204" pitchFamily="34" charset="0"/>
              </a:rPr>
              <a:t>masalah tersebut</a:t>
            </a:r>
          </a:p>
          <a:p>
            <a:pPr marL="514350" indent="-514350">
              <a:buFont typeface="+mj-lt"/>
              <a:buAutoNum type="arabicPeriod"/>
            </a:pPr>
            <a:r>
              <a:rPr lang="id-ID" sz="2781" dirty="0" smtClean="0">
                <a:latin typeface="Calibri" panose="020F0502020204030204" pitchFamily="34" charset="0"/>
              </a:rPr>
              <a:t>Masalah </a:t>
            </a:r>
            <a:r>
              <a:rPr lang="id-ID" sz="2781" dirty="0">
                <a:latin typeface="Calibri" panose="020F0502020204030204" pitchFamily="34" charset="0"/>
              </a:rPr>
              <a:t>harus signifikan</a:t>
            </a:r>
            <a:r>
              <a:rPr lang="id-ID" sz="2781" dirty="0" smtClean="0">
                <a:latin typeface="Calibri" panose="020F0502020204030204" pitchFamily="34" charset="0"/>
              </a:rPr>
              <a:t>, dalam </a:t>
            </a:r>
            <a:r>
              <a:rPr lang="id-ID" sz="2781" dirty="0">
                <a:latin typeface="Calibri" panose="020F0502020204030204" pitchFamily="34" charset="0"/>
              </a:rPr>
              <a:t>arti jawaban </a:t>
            </a:r>
            <a:r>
              <a:rPr lang="id-ID" sz="2781" dirty="0" smtClean="0">
                <a:latin typeface="Calibri" panose="020F0502020204030204" pitchFamily="34" charset="0"/>
              </a:rPr>
              <a:t>atas masalah </a:t>
            </a:r>
            <a:r>
              <a:rPr lang="id-ID" sz="2781" dirty="0">
                <a:latin typeface="Calibri" panose="020F0502020204030204" pitchFamily="34" charset="0"/>
              </a:rPr>
              <a:t>itu harus </a:t>
            </a:r>
            <a:r>
              <a:rPr lang="id-ID" sz="2781" dirty="0" smtClean="0">
                <a:latin typeface="Calibri" panose="020F0502020204030204" pitchFamily="34" charset="0"/>
              </a:rPr>
              <a:t>memberikan kontribusi terhadap pengembangan </a:t>
            </a:r>
            <a:r>
              <a:rPr lang="id-ID" sz="2781" dirty="0">
                <a:latin typeface="Calibri" panose="020F0502020204030204" pitchFamily="34" charset="0"/>
              </a:rPr>
              <a:t>ilmu </a:t>
            </a:r>
            <a:r>
              <a:rPr lang="id-ID" sz="2781" dirty="0" smtClean="0">
                <a:latin typeface="Calibri" panose="020F0502020204030204" pitchFamily="34" charset="0"/>
              </a:rPr>
              <a:t>dan pemecahan masalah kehidupan manusia </a:t>
            </a:r>
          </a:p>
          <a:p>
            <a:pPr marL="514350" indent="-514350">
              <a:buFont typeface="+mj-lt"/>
              <a:buAutoNum type="arabicPeriod"/>
            </a:pPr>
            <a:r>
              <a:rPr lang="id-ID" sz="2781" dirty="0" smtClean="0">
                <a:latin typeface="Calibri" panose="020F0502020204030204" pitchFamily="34" charset="0"/>
              </a:rPr>
              <a:t>Masalah </a:t>
            </a:r>
            <a:r>
              <a:rPr lang="id-ID" sz="2781" dirty="0">
                <a:latin typeface="Calibri" panose="020F0502020204030204" pitchFamily="34" charset="0"/>
              </a:rPr>
              <a:t>bersifat etis, </a:t>
            </a:r>
            <a:r>
              <a:rPr lang="id-ID" sz="2781" dirty="0" smtClean="0">
                <a:latin typeface="Calibri" panose="020F0502020204030204" pitchFamily="34" charset="0"/>
              </a:rPr>
              <a:t>yaitu tidak </a:t>
            </a:r>
            <a:r>
              <a:rPr lang="id-ID" sz="2781" dirty="0">
                <a:latin typeface="Calibri" panose="020F0502020204030204" pitchFamily="34" charset="0"/>
              </a:rPr>
              <a:t>berkenaan dengan </a:t>
            </a:r>
            <a:r>
              <a:rPr lang="id-ID" sz="2781" dirty="0" smtClean="0">
                <a:latin typeface="Calibri" panose="020F0502020204030204" pitchFamily="34" charset="0"/>
              </a:rPr>
              <a:t>hal-hal yang </a:t>
            </a:r>
            <a:r>
              <a:rPr lang="id-ID" sz="2781" dirty="0">
                <a:latin typeface="Calibri" panose="020F0502020204030204" pitchFamily="34" charset="0"/>
              </a:rPr>
              <a:t>bersifat etika, moral</a:t>
            </a:r>
            <a:r>
              <a:rPr lang="id-ID" sz="2781" dirty="0" smtClean="0">
                <a:latin typeface="Calibri" panose="020F0502020204030204" pitchFamily="34" charset="0"/>
              </a:rPr>
              <a:t>, nilai-nilai </a:t>
            </a:r>
            <a:r>
              <a:rPr lang="id-ID" sz="2781" dirty="0">
                <a:latin typeface="Calibri" panose="020F0502020204030204" pitchFamily="34" charset="0"/>
              </a:rPr>
              <a:t>keyakinan dan agama</a:t>
            </a:r>
          </a:p>
          <a:p>
            <a:pPr marL="514350" indent="-514350">
              <a:buFont typeface="+mj-lt"/>
              <a:buAutoNum type="arabicPeriod"/>
            </a:pPr>
            <a:r>
              <a:rPr lang="id-ID" sz="2781" dirty="0" smtClean="0">
                <a:latin typeface="Calibri" panose="020F0502020204030204" pitchFamily="34" charset="0"/>
              </a:rPr>
              <a:t>Masalah </a:t>
            </a:r>
            <a:r>
              <a:rPr lang="id-ID" sz="2781" dirty="0">
                <a:latin typeface="Calibri" panose="020F0502020204030204" pitchFamily="34" charset="0"/>
              </a:rPr>
              <a:t>sebaiknya </a:t>
            </a:r>
            <a:r>
              <a:rPr lang="id-ID" sz="2781" dirty="0" smtClean="0">
                <a:latin typeface="Calibri" panose="020F0502020204030204" pitchFamily="34" charset="0"/>
              </a:rPr>
              <a:t>dirumuskan dalam </a:t>
            </a:r>
            <a:r>
              <a:rPr lang="id-ID" sz="2781" dirty="0">
                <a:latin typeface="Calibri" panose="020F0502020204030204" pitchFamily="34" charset="0"/>
              </a:rPr>
              <a:t>kalimat pertanyaan </a:t>
            </a:r>
            <a:r>
              <a:rPr lang="id-ID" sz="2781" dirty="0" smtClean="0">
                <a:latin typeface="Calibri" panose="020F0502020204030204" pitchFamily="34" charset="0"/>
              </a:rPr>
              <a:t>yang mengaitkan </a:t>
            </a:r>
            <a:r>
              <a:rPr lang="id-ID" sz="2781" dirty="0">
                <a:latin typeface="Calibri" panose="020F0502020204030204" pitchFamily="34" charset="0"/>
              </a:rPr>
              <a:t>variabel penelitian</a:t>
            </a:r>
          </a:p>
        </p:txBody>
      </p:sp>
    </p:spTree>
    <p:extLst>
      <p:ext uri="{BB962C8B-B14F-4D97-AF65-F5344CB8AC3E}">
        <p14:creationId xmlns:p14="http://schemas.microsoft.com/office/powerpoint/2010/main" val="3195897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Bentuk Rumusan Masalah Penelitian</a:t>
            </a:r>
          </a:p>
        </p:txBody>
      </p:sp>
      <p:sp>
        <p:nvSpPr>
          <p:cNvPr id="3" name="Content Placeholder 2"/>
          <p:cNvSpPr>
            <a:spLocks noGrp="1"/>
          </p:cNvSpPr>
          <p:nvPr>
            <p:ph idx="1"/>
          </p:nvPr>
        </p:nvSpPr>
        <p:spPr/>
        <p:txBody>
          <a:bodyPr>
            <a:normAutofit/>
          </a:bodyPr>
          <a:lstStyle/>
          <a:p>
            <a:pPr marL="0" indent="0">
              <a:buNone/>
            </a:pPr>
            <a:r>
              <a:rPr lang="id-ID" sz="2781" dirty="0" smtClean="0">
                <a:latin typeface="Calibri" panose="020F0502020204030204" pitchFamily="34" charset="0"/>
              </a:rPr>
              <a:t>Bentuk </a:t>
            </a:r>
            <a:r>
              <a:rPr lang="id-ID" sz="2781" dirty="0">
                <a:latin typeface="Calibri" panose="020F0502020204030204" pitchFamily="34" charset="0"/>
              </a:rPr>
              <a:t>masalah </a:t>
            </a:r>
            <a:r>
              <a:rPr lang="id-ID" sz="2781" dirty="0" smtClean="0">
                <a:latin typeface="Calibri" panose="020F0502020204030204" pitchFamily="34" charset="0"/>
              </a:rPr>
              <a:t>penelitian dapat </a:t>
            </a:r>
            <a:r>
              <a:rPr lang="id-ID" sz="2781" dirty="0">
                <a:latin typeface="Calibri" panose="020F0502020204030204" pitchFamily="34" charset="0"/>
              </a:rPr>
              <a:t>dikelompokkan </a:t>
            </a:r>
            <a:r>
              <a:rPr lang="id-ID" sz="2781" dirty="0" smtClean="0">
                <a:latin typeface="Calibri" panose="020F0502020204030204" pitchFamily="34" charset="0"/>
              </a:rPr>
              <a:t>ke dalam </a:t>
            </a:r>
            <a:r>
              <a:rPr lang="id-ID" sz="2781" dirty="0">
                <a:latin typeface="Calibri" panose="020F0502020204030204" pitchFamily="34" charset="0"/>
              </a:rPr>
              <a:t>bentuk masalah:</a:t>
            </a:r>
          </a:p>
          <a:p>
            <a:pPr marL="514350" indent="-514350">
              <a:buFont typeface="+mj-lt"/>
              <a:buAutoNum type="arabicPeriod"/>
            </a:pPr>
            <a:r>
              <a:rPr lang="id-ID" sz="2781" dirty="0">
                <a:latin typeface="Calibri" panose="020F0502020204030204" pitchFamily="34" charset="0"/>
              </a:rPr>
              <a:t>deskriptif</a:t>
            </a:r>
            <a:r>
              <a:rPr lang="id-ID" sz="2781" dirty="0" smtClean="0">
                <a:latin typeface="Calibri" panose="020F0502020204030204" pitchFamily="34" charset="0"/>
              </a:rPr>
              <a:t>, yaitu suatu </a:t>
            </a:r>
            <a:r>
              <a:rPr lang="id-ID" sz="2781" dirty="0">
                <a:latin typeface="Calibri" panose="020F0502020204030204" pitchFamily="34" charset="0"/>
              </a:rPr>
              <a:t>permasalahan </a:t>
            </a:r>
            <a:r>
              <a:rPr lang="id-ID" sz="2781" dirty="0" smtClean="0">
                <a:latin typeface="Calibri" panose="020F0502020204030204" pitchFamily="34" charset="0"/>
              </a:rPr>
              <a:t>yang berkenaan </a:t>
            </a:r>
            <a:r>
              <a:rPr lang="id-ID" sz="2781" dirty="0">
                <a:latin typeface="Calibri" panose="020F0502020204030204" pitchFamily="34" charset="0"/>
              </a:rPr>
              <a:t>dengan </a:t>
            </a:r>
            <a:r>
              <a:rPr lang="id-ID" sz="2781" dirty="0" smtClean="0">
                <a:latin typeface="Calibri" panose="020F0502020204030204" pitchFamily="34" charset="0"/>
              </a:rPr>
              <a:t>pernyataan terhadap </a:t>
            </a:r>
            <a:r>
              <a:rPr lang="id-ID" sz="2781" dirty="0">
                <a:latin typeface="Calibri" panose="020F0502020204030204" pitchFamily="34" charset="0"/>
              </a:rPr>
              <a:t>keberadaan </a:t>
            </a:r>
            <a:r>
              <a:rPr lang="id-ID" sz="2781" dirty="0" smtClean="0">
                <a:latin typeface="Calibri" panose="020F0502020204030204" pitchFamily="34" charset="0"/>
              </a:rPr>
              <a:t>variabel mandiri</a:t>
            </a:r>
            <a:r>
              <a:rPr lang="id-ID" sz="2781" dirty="0">
                <a:latin typeface="Calibri" panose="020F0502020204030204" pitchFamily="34" charset="0"/>
              </a:rPr>
              <a:t>, baik hanya pada </a:t>
            </a:r>
            <a:r>
              <a:rPr lang="id-ID" sz="2781" dirty="0" smtClean="0">
                <a:latin typeface="Calibri" panose="020F0502020204030204" pitchFamily="34" charset="0"/>
              </a:rPr>
              <a:t>satu variabel </a:t>
            </a:r>
            <a:r>
              <a:rPr lang="id-ID" sz="2781" dirty="0">
                <a:latin typeface="Calibri" panose="020F0502020204030204" pitchFamily="34" charset="0"/>
              </a:rPr>
              <a:t>atau lebih (variabel </a:t>
            </a:r>
            <a:r>
              <a:rPr lang="id-ID" sz="2781" dirty="0" smtClean="0">
                <a:latin typeface="Calibri" panose="020F0502020204030204" pitchFamily="34" charset="0"/>
              </a:rPr>
              <a:t>yang berdiri sendiri)</a:t>
            </a:r>
          </a:p>
          <a:p>
            <a:pPr marL="479955" lvl="1" indent="0">
              <a:buNone/>
            </a:pPr>
            <a:r>
              <a:rPr lang="id-ID" sz="2362" dirty="0" smtClean="0">
                <a:latin typeface="Calibri" panose="020F0502020204030204" pitchFamily="34" charset="0"/>
              </a:rPr>
              <a:t>Contoh</a:t>
            </a:r>
            <a:r>
              <a:rPr lang="id-ID" sz="2362" dirty="0">
                <a:latin typeface="Calibri" panose="020F0502020204030204" pitchFamily="34" charset="0"/>
              </a:rPr>
              <a:t>: </a:t>
            </a:r>
            <a:endParaRPr lang="id-ID" sz="2362" dirty="0" smtClean="0">
              <a:latin typeface="Calibri" panose="020F0502020204030204" pitchFamily="34" charset="0"/>
            </a:endParaRPr>
          </a:p>
          <a:p>
            <a:pPr marL="479955" lvl="1" indent="0">
              <a:buNone/>
            </a:pPr>
            <a:r>
              <a:rPr lang="id-ID" sz="2362" dirty="0" smtClean="0">
                <a:latin typeface="Calibri" panose="020F0502020204030204" pitchFamily="34" charset="0"/>
              </a:rPr>
              <a:t>Seberapa tinggi efektivitas </a:t>
            </a:r>
            <a:r>
              <a:rPr lang="id-ID" sz="2362" dirty="0">
                <a:latin typeface="Calibri" panose="020F0502020204030204" pitchFamily="34" charset="0"/>
              </a:rPr>
              <a:t>penggunaan </a:t>
            </a:r>
            <a:r>
              <a:rPr lang="id-ID" sz="2362" dirty="0" smtClean="0">
                <a:latin typeface="Calibri" panose="020F0502020204030204" pitchFamily="34" charset="0"/>
              </a:rPr>
              <a:t>metode diskusi </a:t>
            </a:r>
            <a:r>
              <a:rPr lang="id-ID" sz="2362" dirty="0">
                <a:latin typeface="Calibri" panose="020F0502020204030204" pitchFamily="34" charset="0"/>
              </a:rPr>
              <a:t>dalam pembelajaran?</a:t>
            </a:r>
          </a:p>
          <a:p>
            <a:pPr marL="514350" indent="-514350">
              <a:buFont typeface="+mj-lt"/>
              <a:buAutoNum type="arabicPeriod"/>
            </a:pPr>
            <a:r>
              <a:rPr lang="id-ID" sz="2781" dirty="0" smtClean="0">
                <a:latin typeface="Calibri" panose="020F0502020204030204" pitchFamily="34" charset="0"/>
              </a:rPr>
              <a:t>Komparatif, yaitu suatu </a:t>
            </a:r>
            <a:r>
              <a:rPr lang="id-ID" sz="2781" dirty="0">
                <a:latin typeface="Calibri" panose="020F0502020204030204" pitchFamily="34" charset="0"/>
              </a:rPr>
              <a:t>permasalahan penelitian </a:t>
            </a:r>
            <a:r>
              <a:rPr lang="id-ID" sz="2781" dirty="0" smtClean="0">
                <a:latin typeface="Calibri" panose="020F0502020204030204" pitchFamily="34" charset="0"/>
              </a:rPr>
              <a:t>yang bersifat </a:t>
            </a:r>
            <a:r>
              <a:rPr lang="id-ID" sz="2781" dirty="0">
                <a:latin typeface="Calibri" panose="020F0502020204030204" pitchFamily="34" charset="0"/>
              </a:rPr>
              <a:t>membandingkan </a:t>
            </a:r>
            <a:r>
              <a:rPr lang="id-ID" sz="2781" dirty="0" smtClean="0">
                <a:latin typeface="Calibri" panose="020F0502020204030204" pitchFamily="34" charset="0"/>
              </a:rPr>
              <a:t>keberadaan satu </a:t>
            </a:r>
            <a:r>
              <a:rPr lang="id-ID" sz="2781" dirty="0">
                <a:latin typeface="Calibri" panose="020F0502020204030204" pitchFamily="34" charset="0"/>
              </a:rPr>
              <a:t>variabel atau lebih pada </a:t>
            </a:r>
            <a:r>
              <a:rPr lang="id-ID" sz="2781" dirty="0" smtClean="0">
                <a:latin typeface="Calibri" panose="020F0502020204030204" pitchFamily="34" charset="0"/>
              </a:rPr>
              <a:t>dua atau </a:t>
            </a:r>
            <a:r>
              <a:rPr lang="id-ID" sz="2781" dirty="0">
                <a:latin typeface="Calibri" panose="020F0502020204030204" pitchFamily="34" charset="0"/>
              </a:rPr>
              <a:t>lebih sampel yang berbeda, </a:t>
            </a:r>
            <a:r>
              <a:rPr lang="id-ID" sz="2781" dirty="0" smtClean="0">
                <a:latin typeface="Calibri" panose="020F0502020204030204" pitchFamily="34" charset="0"/>
              </a:rPr>
              <a:t>atau pada </a:t>
            </a:r>
            <a:r>
              <a:rPr lang="id-ID" sz="2781" dirty="0">
                <a:latin typeface="Calibri" panose="020F0502020204030204" pitchFamily="34" charset="0"/>
              </a:rPr>
              <a:t>waktu yang berbeda.</a:t>
            </a:r>
          </a:p>
          <a:p>
            <a:pPr marL="479955" lvl="1" indent="0">
              <a:buNone/>
            </a:pPr>
            <a:r>
              <a:rPr lang="id-ID" sz="2362" dirty="0" smtClean="0">
                <a:latin typeface="Calibri" panose="020F0502020204030204" pitchFamily="34" charset="0"/>
              </a:rPr>
              <a:t>Contoh</a:t>
            </a:r>
            <a:r>
              <a:rPr lang="id-ID" sz="2362" dirty="0">
                <a:latin typeface="Calibri" panose="020F0502020204030204" pitchFamily="34" charset="0"/>
              </a:rPr>
              <a:t>: </a:t>
            </a:r>
            <a:endParaRPr lang="id-ID" sz="2362" dirty="0" smtClean="0">
              <a:latin typeface="Calibri" panose="020F0502020204030204" pitchFamily="34" charset="0"/>
            </a:endParaRPr>
          </a:p>
          <a:p>
            <a:pPr marL="479955" lvl="1" indent="0">
              <a:buNone/>
            </a:pPr>
            <a:r>
              <a:rPr lang="id-ID" sz="2362" dirty="0" smtClean="0">
                <a:latin typeface="Calibri" panose="020F0502020204030204" pitchFamily="34" charset="0"/>
              </a:rPr>
              <a:t>Adakah perbedaan kemampuan dan disiplin kerja antara </a:t>
            </a:r>
            <a:r>
              <a:rPr lang="id-ID" sz="2362" dirty="0">
                <a:latin typeface="Calibri" panose="020F0502020204030204" pitchFamily="34" charset="0"/>
              </a:rPr>
              <a:t>guru sekolah swasta </a:t>
            </a:r>
            <a:r>
              <a:rPr lang="id-ID" sz="2362" dirty="0" smtClean="0">
                <a:latin typeface="Calibri" panose="020F0502020204030204" pitchFamily="34" charset="0"/>
              </a:rPr>
              <a:t>dengan guru </a:t>
            </a:r>
            <a:r>
              <a:rPr lang="id-ID" sz="2362" dirty="0">
                <a:latin typeface="Calibri" panose="020F0502020204030204" pitchFamily="34" charset="0"/>
              </a:rPr>
              <a:t>sekolah negeri</a:t>
            </a:r>
            <a:r>
              <a:rPr lang="id-ID" sz="2362" dirty="0" smtClean="0">
                <a:latin typeface="Calibri" panose="020F0502020204030204" pitchFamily="34" charset="0"/>
              </a:rPr>
              <a:t>? </a:t>
            </a:r>
            <a:endParaRPr lang="id-ID" sz="2362" dirty="0">
              <a:latin typeface="Calibri" panose="020F0502020204030204" pitchFamily="34" charset="0"/>
            </a:endParaRPr>
          </a:p>
        </p:txBody>
      </p:sp>
    </p:spTree>
    <p:extLst>
      <p:ext uri="{BB962C8B-B14F-4D97-AF65-F5344CB8AC3E}">
        <p14:creationId xmlns:p14="http://schemas.microsoft.com/office/powerpoint/2010/main" val="4252715886"/>
      </p:ext>
    </p:extLst>
  </p:cSld>
  <p:clrMapOvr>
    <a:masterClrMapping/>
  </p:clrMapOvr>
</p:sld>
</file>

<file path=ppt/theme/theme1.xml><?xml version="1.0" encoding="utf-8"?>
<a:theme xmlns:a="http://schemas.openxmlformats.org/drawingml/2006/main" name="Theme TelU">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TelU" id="{08DC51EF-A25C-4777-8536-F32D4A4BAF64}" vid="{5C5C6598-3404-4EFD-B29D-AE85BA2A1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Tel-U 1</Template>
  <TotalTime>12516</TotalTime>
  <Words>2754</Words>
  <Application>Microsoft Office PowerPoint</Application>
  <PresentationFormat>Custom</PresentationFormat>
  <Paragraphs>268</Paragraphs>
  <Slides>36</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Adobe Gothic Std B</vt:lpstr>
      <vt:lpstr>Aharoni</vt:lpstr>
      <vt:lpstr>Arial</vt:lpstr>
      <vt:lpstr>Arial Black</vt:lpstr>
      <vt:lpstr>Calibri</vt:lpstr>
      <vt:lpstr>Calibri Light</vt:lpstr>
      <vt:lpstr>Calibri,Bold</vt:lpstr>
      <vt:lpstr>Calibri,BoldItalic</vt:lpstr>
      <vt:lpstr>Calibri,Italic</vt:lpstr>
      <vt:lpstr>Myriad Pro</vt:lpstr>
      <vt:lpstr>Theme TelU</vt:lpstr>
      <vt:lpstr>METODE PENELITIAN</vt:lpstr>
      <vt:lpstr>Evaluasi Tugas Ke-2 (Durasi 2x50 menit) </vt:lpstr>
      <vt:lpstr>Pengetian Masalah Penelitian</vt:lpstr>
      <vt:lpstr>Menemukan Masalah Penelitian</vt:lpstr>
      <vt:lpstr>Kriteria Memilih Masalah</vt:lpstr>
      <vt:lpstr>Merumuskan masalah</vt:lpstr>
      <vt:lpstr>Kriteria Rumusan Masalah</vt:lpstr>
      <vt:lpstr>Rumusan Masalah yang Baik</vt:lpstr>
      <vt:lpstr>Bentuk Rumusan Masalah Penelitian</vt:lpstr>
      <vt:lpstr>Bentuk Rumusan Masalah Penelitian (2)</vt:lpstr>
      <vt:lpstr>Cara Merumuskan Masalah</vt:lpstr>
      <vt:lpstr>Ciri Permasalahan yang Baik</vt:lpstr>
      <vt:lpstr>Contoh Problem Statement Penelitian Dalam Bidang TI</vt:lpstr>
      <vt:lpstr>Contoh 1</vt:lpstr>
      <vt:lpstr>Contoh 2</vt:lpstr>
      <vt:lpstr>Contoh Perumusan Masalah</vt:lpstr>
      <vt:lpstr>Contoh 1</vt:lpstr>
      <vt:lpstr>Contoh 2</vt:lpstr>
      <vt:lpstr>Contoh 3</vt:lpstr>
      <vt:lpstr>Pengertian Literature Review</vt:lpstr>
      <vt:lpstr>Ciri Literature Review yang Baik</vt:lpstr>
      <vt:lpstr>Aspek Utama Literature Review</vt:lpstr>
      <vt:lpstr>PowerPoint Presentation</vt:lpstr>
      <vt:lpstr>Manfaat Literature Review</vt:lpstr>
      <vt:lpstr>Cara dan langkah Literature Review</vt:lpstr>
      <vt:lpstr>Sitasi atau Penyitiran</vt:lpstr>
      <vt:lpstr>Kegunaan Pustaka</vt:lpstr>
      <vt:lpstr>Format Sitasi</vt:lpstr>
      <vt:lpstr>Contoh Format IEEE</vt:lpstr>
      <vt:lpstr>Format Sitasi</vt:lpstr>
      <vt:lpstr>Format Sitasi (3)</vt:lpstr>
      <vt:lpstr>Contoh Penulisan Sitiran Dalam Daftar Pustaka</vt:lpstr>
      <vt:lpstr>Contoh Penulisan Sitiran Dalam Daftar Pustaka</vt:lpstr>
      <vt:lpstr>Contoh Penulisan Sitiran Dalam Daftar Pustaka</vt:lpstr>
      <vt:lpstr>Contoh Penulisan Sitiran Dalam Daftar Pustaka</vt:lpstr>
      <vt:lpstr>Referensi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PROJECT</dc:title>
  <dc:creator>Wawa Wikusna</dc:creator>
  <cp:lastModifiedBy>WIKUSNA</cp:lastModifiedBy>
  <cp:revision>278</cp:revision>
  <dcterms:created xsi:type="dcterms:W3CDTF">2014-11-12T02:51:40Z</dcterms:created>
  <dcterms:modified xsi:type="dcterms:W3CDTF">2017-08-15T23:43:22Z</dcterms:modified>
</cp:coreProperties>
</file>