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19"/>
  </p:notesMasterIdLst>
  <p:sldIdLst>
    <p:sldId id="256" r:id="rId2"/>
    <p:sldId id="257" r:id="rId3"/>
    <p:sldId id="311" r:id="rId4"/>
    <p:sldId id="312" r:id="rId5"/>
    <p:sldId id="313" r:id="rId6"/>
    <p:sldId id="314" r:id="rId7"/>
    <p:sldId id="315" r:id="rId8"/>
    <p:sldId id="316" r:id="rId9"/>
    <p:sldId id="317" r:id="rId10"/>
    <p:sldId id="318" r:id="rId11"/>
    <p:sldId id="319" r:id="rId12"/>
    <p:sldId id="320" r:id="rId13"/>
    <p:sldId id="321" r:id="rId14"/>
    <p:sldId id="322" r:id="rId15"/>
    <p:sldId id="323" r:id="rId16"/>
    <p:sldId id="324" r:id="rId17"/>
    <p:sldId id="279" r:id="rId18"/>
  </p:sldIdLst>
  <p:sldSz cx="12192000" cy="71993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5" autoAdjust="0"/>
    <p:restoredTop sz="84560" autoAdjust="0"/>
  </p:normalViewPr>
  <p:slideViewPr>
    <p:cSldViewPr snapToGrid="0">
      <p:cViewPr varScale="1">
        <p:scale>
          <a:sx n="56" d="100"/>
          <a:sy n="56" d="100"/>
        </p:scale>
        <p:origin x="109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324A7F-39D6-47FE-8415-701628A70B82}" type="datetimeFigureOut">
              <a:rPr lang="id-ID" smtClean="0"/>
              <a:t>16/08/2017</a:t>
            </a:fld>
            <a:endParaRPr lang="id-ID"/>
          </a:p>
        </p:txBody>
      </p:sp>
      <p:sp>
        <p:nvSpPr>
          <p:cNvPr id="4" name="Slide Image Placeholder 3"/>
          <p:cNvSpPr>
            <a:spLocks noGrp="1" noRot="1" noChangeAspect="1"/>
          </p:cNvSpPr>
          <p:nvPr>
            <p:ph type="sldImg" idx="2"/>
          </p:nvPr>
        </p:nvSpPr>
        <p:spPr>
          <a:xfrm>
            <a:off x="815975" y="1143000"/>
            <a:ext cx="522605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F5B110-FB2B-4A29-828A-E3E79B532E93}" type="slidenum">
              <a:rPr lang="id-ID" smtClean="0"/>
              <a:t>‹#›</a:t>
            </a:fld>
            <a:endParaRPr lang="id-ID"/>
          </a:p>
        </p:txBody>
      </p:sp>
    </p:spTree>
    <p:extLst>
      <p:ext uri="{BB962C8B-B14F-4D97-AF65-F5344CB8AC3E}">
        <p14:creationId xmlns:p14="http://schemas.microsoft.com/office/powerpoint/2010/main" val="2850069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120445" y="1825012"/>
            <a:ext cx="6468534" cy="1859637"/>
          </a:xfrm>
        </p:spPr>
        <p:txBody>
          <a:bodyPr anchor="b"/>
          <a:lstStyle>
            <a:lvl1pPr algn="r">
              <a:defRPr sz="6299">
                <a:solidFill>
                  <a:schemeClr val="bg1"/>
                </a:solidFill>
                <a:latin typeface="Myriad Pro" panose="020B0503030403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4312355" y="3781307"/>
            <a:ext cx="5621867" cy="1041937"/>
          </a:xfrm>
        </p:spPr>
        <p:txBody>
          <a:bodyPr/>
          <a:lstStyle>
            <a:lvl1pPr marL="0" indent="0" algn="r">
              <a:buNone/>
              <a:defRPr sz="2520">
                <a:solidFill>
                  <a:schemeClr val="bg1"/>
                </a:solidFill>
              </a:defRPr>
            </a:lvl1pPr>
            <a:lvl2pPr marL="479956" indent="0" algn="ctr">
              <a:buNone/>
              <a:defRPr sz="2100"/>
            </a:lvl2pPr>
            <a:lvl3pPr marL="959911" indent="0" algn="ctr">
              <a:buNone/>
              <a:defRPr sz="1890"/>
            </a:lvl3pPr>
            <a:lvl4pPr marL="1439867" indent="0" algn="ctr">
              <a:buNone/>
              <a:defRPr sz="1680"/>
            </a:lvl4pPr>
            <a:lvl5pPr marL="1919822" indent="0" algn="ctr">
              <a:buNone/>
              <a:defRPr sz="1680"/>
            </a:lvl5pPr>
            <a:lvl6pPr marL="2399778" indent="0" algn="ctr">
              <a:buNone/>
              <a:defRPr sz="1680"/>
            </a:lvl6pPr>
            <a:lvl7pPr marL="2879733" indent="0" algn="ctr">
              <a:buNone/>
              <a:defRPr sz="1680"/>
            </a:lvl7pPr>
            <a:lvl8pPr marL="3359688" indent="0" algn="ctr">
              <a:buNone/>
              <a:defRPr sz="1680"/>
            </a:lvl8pPr>
            <a:lvl9pPr marL="3839642" indent="0" algn="ctr">
              <a:buNone/>
              <a:defRPr sz="1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7646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8/16/2017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939410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83297"/>
            <a:ext cx="2628900" cy="610108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83297"/>
            <a:ext cx="7734300" cy="610108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4044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8/16/2017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384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4225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94831"/>
            <a:ext cx="10515600" cy="2994714"/>
          </a:xfrm>
        </p:spPr>
        <p:txBody>
          <a:bodyPr anchor="b"/>
          <a:lstStyle>
            <a:lvl1pPr>
              <a:defRPr sz="6299"/>
            </a:lvl1pPr>
          </a:lstStyle>
          <a:p>
            <a:r>
              <a:rPr lang="en-US" smtClean="0"/>
              <a:t>Click to edit Master title style</a:t>
            </a:r>
            <a:endParaRPr lang="en-US" dirty="0"/>
          </a:p>
        </p:txBody>
      </p:sp>
      <p:sp>
        <p:nvSpPr>
          <p:cNvPr id="3" name="Text Placeholder 2"/>
          <p:cNvSpPr>
            <a:spLocks noGrp="1"/>
          </p:cNvSpPr>
          <p:nvPr>
            <p:ph type="body" idx="1"/>
          </p:nvPr>
        </p:nvSpPr>
        <p:spPr>
          <a:xfrm>
            <a:off x="831850" y="4817876"/>
            <a:ext cx="10515600" cy="1574849"/>
          </a:xfrm>
        </p:spPr>
        <p:txBody>
          <a:bodyPr/>
          <a:lstStyle>
            <a:lvl1pPr marL="0" indent="0">
              <a:buNone/>
              <a:defRPr sz="2520">
                <a:solidFill>
                  <a:schemeClr val="tx1">
                    <a:tint val="75000"/>
                  </a:schemeClr>
                </a:solidFill>
              </a:defRPr>
            </a:lvl1pPr>
            <a:lvl2pPr marL="479956" indent="0">
              <a:buNone/>
              <a:defRPr sz="2100">
                <a:solidFill>
                  <a:schemeClr val="tx1">
                    <a:tint val="75000"/>
                  </a:schemeClr>
                </a:solidFill>
              </a:defRPr>
            </a:lvl2pPr>
            <a:lvl3pPr marL="959911" indent="0">
              <a:buNone/>
              <a:defRPr sz="1890">
                <a:solidFill>
                  <a:schemeClr val="tx1">
                    <a:tint val="75000"/>
                  </a:schemeClr>
                </a:solidFill>
              </a:defRPr>
            </a:lvl3pPr>
            <a:lvl4pPr marL="1439867" indent="0">
              <a:buNone/>
              <a:defRPr sz="1680">
                <a:solidFill>
                  <a:schemeClr val="tx1">
                    <a:tint val="75000"/>
                  </a:schemeClr>
                </a:solidFill>
              </a:defRPr>
            </a:lvl4pPr>
            <a:lvl5pPr marL="1919822" indent="0">
              <a:buNone/>
              <a:defRPr sz="1680">
                <a:solidFill>
                  <a:schemeClr val="tx1">
                    <a:tint val="75000"/>
                  </a:schemeClr>
                </a:solidFill>
              </a:defRPr>
            </a:lvl5pPr>
            <a:lvl6pPr marL="2399778" indent="0">
              <a:buNone/>
              <a:defRPr sz="1680">
                <a:solidFill>
                  <a:schemeClr val="tx1">
                    <a:tint val="75000"/>
                  </a:schemeClr>
                </a:solidFill>
              </a:defRPr>
            </a:lvl6pPr>
            <a:lvl7pPr marL="2879733" indent="0">
              <a:buNone/>
              <a:defRPr sz="1680">
                <a:solidFill>
                  <a:schemeClr val="tx1">
                    <a:tint val="75000"/>
                  </a:schemeClr>
                </a:solidFill>
              </a:defRPr>
            </a:lvl7pPr>
            <a:lvl8pPr marL="3359688" indent="0">
              <a:buNone/>
              <a:defRPr sz="1680">
                <a:solidFill>
                  <a:schemeClr val="tx1">
                    <a:tint val="75000"/>
                  </a:schemeClr>
                </a:solidFill>
              </a:defRPr>
            </a:lvl8pPr>
            <a:lvl9pPr marL="3839642" indent="0">
              <a:buNone/>
              <a:defRPr sz="16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0728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916484"/>
            <a:ext cx="5181600" cy="45678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916484"/>
            <a:ext cx="5181600" cy="45678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8/16/2017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557605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83299"/>
            <a:ext cx="10515600" cy="139153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91" y="1764832"/>
            <a:ext cx="5157787" cy="864917"/>
          </a:xfrm>
        </p:spPr>
        <p:txBody>
          <a:bodyPr anchor="b"/>
          <a:lstStyle>
            <a:lvl1pPr marL="0" indent="0">
              <a:buNone/>
              <a:defRPr sz="2520" b="1"/>
            </a:lvl1pPr>
            <a:lvl2pPr marL="479956" indent="0">
              <a:buNone/>
              <a:defRPr sz="2100" b="1"/>
            </a:lvl2pPr>
            <a:lvl3pPr marL="959911" indent="0">
              <a:buNone/>
              <a:defRPr sz="1890" b="1"/>
            </a:lvl3pPr>
            <a:lvl4pPr marL="1439867" indent="0">
              <a:buNone/>
              <a:defRPr sz="1680" b="1"/>
            </a:lvl4pPr>
            <a:lvl5pPr marL="1919822" indent="0">
              <a:buNone/>
              <a:defRPr sz="1680" b="1"/>
            </a:lvl5pPr>
            <a:lvl6pPr marL="2399778" indent="0">
              <a:buNone/>
              <a:defRPr sz="1680" b="1"/>
            </a:lvl6pPr>
            <a:lvl7pPr marL="2879733" indent="0">
              <a:buNone/>
              <a:defRPr sz="1680" b="1"/>
            </a:lvl7pPr>
            <a:lvl8pPr marL="3359688" indent="0">
              <a:buNone/>
              <a:defRPr sz="1680" b="1"/>
            </a:lvl8pPr>
            <a:lvl9pPr marL="3839642"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839791" y="2629749"/>
            <a:ext cx="5157787" cy="386796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764832"/>
            <a:ext cx="5183188" cy="864917"/>
          </a:xfrm>
        </p:spPr>
        <p:txBody>
          <a:bodyPr anchor="b"/>
          <a:lstStyle>
            <a:lvl1pPr marL="0" indent="0">
              <a:buNone/>
              <a:defRPr sz="2520" b="1"/>
            </a:lvl1pPr>
            <a:lvl2pPr marL="479956" indent="0">
              <a:buNone/>
              <a:defRPr sz="2100" b="1"/>
            </a:lvl2pPr>
            <a:lvl3pPr marL="959911" indent="0">
              <a:buNone/>
              <a:defRPr sz="1890" b="1"/>
            </a:lvl3pPr>
            <a:lvl4pPr marL="1439867" indent="0">
              <a:buNone/>
              <a:defRPr sz="1680" b="1"/>
            </a:lvl4pPr>
            <a:lvl5pPr marL="1919822" indent="0">
              <a:buNone/>
              <a:defRPr sz="1680" b="1"/>
            </a:lvl5pPr>
            <a:lvl6pPr marL="2399778" indent="0">
              <a:buNone/>
              <a:defRPr sz="1680" b="1"/>
            </a:lvl6pPr>
            <a:lvl7pPr marL="2879733" indent="0">
              <a:buNone/>
              <a:defRPr sz="1680" b="1"/>
            </a:lvl7pPr>
            <a:lvl8pPr marL="3359688" indent="0">
              <a:buNone/>
              <a:defRPr sz="1680" b="1"/>
            </a:lvl8pPr>
            <a:lvl9pPr marL="3839642"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6172200" y="2629749"/>
            <a:ext cx="5183188" cy="386796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5701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1578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0115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1" y="479954"/>
            <a:ext cx="3932237" cy="1679840"/>
          </a:xfrm>
        </p:spPr>
        <p:txBody>
          <a:bodyPr anchor="b"/>
          <a:lstStyle>
            <a:lvl1pPr>
              <a:defRPr sz="3359"/>
            </a:lvl1pPr>
          </a:lstStyle>
          <a:p>
            <a:r>
              <a:rPr lang="en-US" smtClean="0"/>
              <a:t>Click to edit Master title style</a:t>
            </a:r>
            <a:endParaRPr lang="en-US" dirty="0"/>
          </a:p>
        </p:txBody>
      </p:sp>
      <p:sp>
        <p:nvSpPr>
          <p:cNvPr id="3" name="Content Placeholder 2"/>
          <p:cNvSpPr>
            <a:spLocks noGrp="1"/>
          </p:cNvSpPr>
          <p:nvPr>
            <p:ph idx="1"/>
          </p:nvPr>
        </p:nvSpPr>
        <p:spPr>
          <a:xfrm>
            <a:off x="5183188" y="1036570"/>
            <a:ext cx="6172200"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91" y="2159795"/>
            <a:ext cx="3932237" cy="4001285"/>
          </a:xfrm>
        </p:spPr>
        <p:txBody>
          <a:bodyPr/>
          <a:lstStyle>
            <a:lvl1pPr marL="0" indent="0">
              <a:buNone/>
              <a:defRPr sz="1680"/>
            </a:lvl1pPr>
            <a:lvl2pPr marL="479956" indent="0">
              <a:buNone/>
              <a:defRPr sz="1470"/>
            </a:lvl2pPr>
            <a:lvl3pPr marL="959911" indent="0">
              <a:buNone/>
              <a:defRPr sz="1260"/>
            </a:lvl3pPr>
            <a:lvl4pPr marL="1439867" indent="0">
              <a:buNone/>
              <a:defRPr sz="1050"/>
            </a:lvl4pPr>
            <a:lvl5pPr marL="1919822" indent="0">
              <a:buNone/>
              <a:defRPr sz="1050"/>
            </a:lvl5pPr>
            <a:lvl6pPr marL="2399778" indent="0">
              <a:buNone/>
              <a:defRPr sz="1050"/>
            </a:lvl6pPr>
            <a:lvl7pPr marL="2879733" indent="0">
              <a:buNone/>
              <a:defRPr sz="1050"/>
            </a:lvl7pPr>
            <a:lvl8pPr marL="3359688" indent="0">
              <a:buNone/>
              <a:defRPr sz="1050"/>
            </a:lvl8pPr>
            <a:lvl9pPr marL="3839642" indent="0">
              <a:buNone/>
              <a:defRPr sz="10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8/16/2017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68185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1" y="479954"/>
            <a:ext cx="3932237" cy="1679840"/>
          </a:xfrm>
        </p:spPr>
        <p:txBody>
          <a:bodyPr anchor="b"/>
          <a:lstStyle>
            <a:lvl1pPr>
              <a:defRPr sz="335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1036570"/>
            <a:ext cx="6172200" cy="5116178"/>
          </a:xfrm>
        </p:spPr>
        <p:txBody>
          <a:bodyPr anchor="t"/>
          <a:lstStyle>
            <a:lvl1pPr marL="0" indent="0">
              <a:buNone/>
              <a:defRPr sz="3359"/>
            </a:lvl1pPr>
            <a:lvl2pPr marL="479956" indent="0">
              <a:buNone/>
              <a:defRPr sz="2939"/>
            </a:lvl2pPr>
            <a:lvl3pPr marL="959911" indent="0">
              <a:buNone/>
              <a:defRPr sz="2520"/>
            </a:lvl3pPr>
            <a:lvl4pPr marL="1439867" indent="0">
              <a:buNone/>
              <a:defRPr sz="2100"/>
            </a:lvl4pPr>
            <a:lvl5pPr marL="1919822" indent="0">
              <a:buNone/>
              <a:defRPr sz="2100"/>
            </a:lvl5pPr>
            <a:lvl6pPr marL="2399778" indent="0">
              <a:buNone/>
              <a:defRPr sz="2100"/>
            </a:lvl6pPr>
            <a:lvl7pPr marL="2879733" indent="0">
              <a:buNone/>
              <a:defRPr sz="2100"/>
            </a:lvl7pPr>
            <a:lvl8pPr marL="3359688" indent="0">
              <a:buNone/>
              <a:defRPr sz="2100"/>
            </a:lvl8pPr>
            <a:lvl9pPr marL="3839642" indent="0">
              <a:buNone/>
              <a:defRPr sz="2100"/>
            </a:lvl9pPr>
          </a:lstStyle>
          <a:p>
            <a:r>
              <a:rPr lang="en-US" smtClean="0"/>
              <a:t>Click icon to add picture</a:t>
            </a:r>
            <a:endParaRPr lang="en-US" dirty="0"/>
          </a:p>
        </p:txBody>
      </p:sp>
      <p:sp>
        <p:nvSpPr>
          <p:cNvPr id="4" name="Text Placeholder 3"/>
          <p:cNvSpPr>
            <a:spLocks noGrp="1"/>
          </p:cNvSpPr>
          <p:nvPr>
            <p:ph type="body" sz="half" idx="2"/>
          </p:nvPr>
        </p:nvSpPr>
        <p:spPr>
          <a:xfrm>
            <a:off x="839791" y="2159795"/>
            <a:ext cx="3932237" cy="4001285"/>
          </a:xfrm>
        </p:spPr>
        <p:txBody>
          <a:bodyPr/>
          <a:lstStyle>
            <a:lvl1pPr marL="0" indent="0">
              <a:buNone/>
              <a:defRPr sz="1680"/>
            </a:lvl1pPr>
            <a:lvl2pPr marL="479956" indent="0">
              <a:buNone/>
              <a:defRPr sz="1470"/>
            </a:lvl2pPr>
            <a:lvl3pPr marL="959911" indent="0">
              <a:buNone/>
              <a:defRPr sz="1260"/>
            </a:lvl3pPr>
            <a:lvl4pPr marL="1439867" indent="0">
              <a:buNone/>
              <a:defRPr sz="1050"/>
            </a:lvl4pPr>
            <a:lvl5pPr marL="1919822" indent="0">
              <a:buNone/>
              <a:defRPr sz="1050"/>
            </a:lvl5pPr>
            <a:lvl6pPr marL="2399778" indent="0">
              <a:buNone/>
              <a:defRPr sz="1050"/>
            </a:lvl6pPr>
            <a:lvl7pPr marL="2879733" indent="0">
              <a:buNone/>
              <a:defRPr sz="1050"/>
            </a:lvl7pPr>
            <a:lvl8pPr marL="3359688" indent="0">
              <a:buNone/>
              <a:defRPr sz="1050"/>
            </a:lvl8pPr>
            <a:lvl9pPr marL="3839642" indent="0">
              <a:buNone/>
              <a:defRPr sz="10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7085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57778" y="201462"/>
            <a:ext cx="9584266" cy="87695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95111" y="1185073"/>
            <a:ext cx="11446933" cy="529931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95111" y="6672697"/>
            <a:ext cx="2743200"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B61BEF0D-F0BB-DE4B-95CE-6DB70DBA9567}" type="datetimeFigureOut">
              <a:rPr lang="en-US" smtClean="0"/>
              <a:pPr/>
              <a:t>8/16/2017</a:t>
            </a:fld>
            <a:endParaRPr lang="en-US" dirty="0"/>
          </a:p>
        </p:txBody>
      </p:sp>
      <p:sp>
        <p:nvSpPr>
          <p:cNvPr id="5" name="Footer Placeholder 4"/>
          <p:cNvSpPr>
            <a:spLocks noGrp="1"/>
          </p:cNvSpPr>
          <p:nvPr>
            <p:ph type="ftr" sz="quarter" idx="3"/>
          </p:nvPr>
        </p:nvSpPr>
        <p:spPr>
          <a:xfrm>
            <a:off x="3248378" y="6672697"/>
            <a:ext cx="4114800"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473248" y="6672697"/>
            <a:ext cx="801511"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044347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p:txStyles>
    <p:titleStyle>
      <a:lvl1pPr algn="l" defTabSz="959911" rtl="0" eaLnBrk="1" latinLnBrk="0" hangingPunct="1">
        <a:lnSpc>
          <a:spcPct val="90000"/>
        </a:lnSpc>
        <a:spcBef>
          <a:spcPct val="0"/>
        </a:spcBef>
        <a:buNone/>
        <a:defRPr sz="4619" kern="1200">
          <a:solidFill>
            <a:schemeClr val="tx1"/>
          </a:solidFill>
          <a:latin typeface="+mj-lt"/>
          <a:ea typeface="+mj-ea"/>
          <a:cs typeface="+mj-cs"/>
        </a:defRPr>
      </a:lvl1pPr>
    </p:titleStyle>
    <p:bodyStyle>
      <a:lvl1pPr marL="239978" indent="-239978" algn="l" defTabSz="959911" rtl="0" eaLnBrk="1" latinLnBrk="0" hangingPunct="1">
        <a:lnSpc>
          <a:spcPct val="90000"/>
        </a:lnSpc>
        <a:spcBef>
          <a:spcPts val="1050"/>
        </a:spcBef>
        <a:buFont typeface="Arial" panose="020B0604020202020204" pitchFamily="34" charset="0"/>
        <a:buChar char="•"/>
        <a:defRPr sz="2939" kern="1200">
          <a:solidFill>
            <a:schemeClr val="tx1"/>
          </a:solidFill>
          <a:latin typeface="+mn-lt"/>
          <a:ea typeface="+mn-ea"/>
          <a:cs typeface="+mn-cs"/>
        </a:defRPr>
      </a:lvl1pPr>
      <a:lvl2pPr marL="719933" indent="-239978" algn="l" defTabSz="959911"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199889" indent="-239978" algn="l" defTabSz="959911"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79844" indent="-239978" algn="l" defTabSz="959911"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59800" indent="-239978" algn="l" defTabSz="959911"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39755" indent="-239978" algn="l" defTabSz="959911"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19710" indent="-239978" algn="l" defTabSz="959911"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599666" indent="-239978" algn="l" defTabSz="959911"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79620" indent="-239978" algn="l" defTabSz="959911"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59911" rtl="0" eaLnBrk="1" latinLnBrk="0" hangingPunct="1">
        <a:defRPr sz="1890" kern="1200">
          <a:solidFill>
            <a:schemeClr val="tx1"/>
          </a:solidFill>
          <a:latin typeface="+mn-lt"/>
          <a:ea typeface="+mn-ea"/>
          <a:cs typeface="+mn-cs"/>
        </a:defRPr>
      </a:lvl1pPr>
      <a:lvl2pPr marL="479956" algn="l" defTabSz="959911" rtl="0" eaLnBrk="1" latinLnBrk="0" hangingPunct="1">
        <a:defRPr sz="1890" kern="1200">
          <a:solidFill>
            <a:schemeClr val="tx1"/>
          </a:solidFill>
          <a:latin typeface="+mn-lt"/>
          <a:ea typeface="+mn-ea"/>
          <a:cs typeface="+mn-cs"/>
        </a:defRPr>
      </a:lvl2pPr>
      <a:lvl3pPr marL="959911" algn="l" defTabSz="959911" rtl="0" eaLnBrk="1" latinLnBrk="0" hangingPunct="1">
        <a:defRPr sz="1890" kern="1200">
          <a:solidFill>
            <a:schemeClr val="tx1"/>
          </a:solidFill>
          <a:latin typeface="+mn-lt"/>
          <a:ea typeface="+mn-ea"/>
          <a:cs typeface="+mn-cs"/>
        </a:defRPr>
      </a:lvl3pPr>
      <a:lvl4pPr marL="1439867" algn="l" defTabSz="959911" rtl="0" eaLnBrk="1" latinLnBrk="0" hangingPunct="1">
        <a:defRPr sz="1890" kern="1200">
          <a:solidFill>
            <a:schemeClr val="tx1"/>
          </a:solidFill>
          <a:latin typeface="+mn-lt"/>
          <a:ea typeface="+mn-ea"/>
          <a:cs typeface="+mn-cs"/>
        </a:defRPr>
      </a:lvl4pPr>
      <a:lvl5pPr marL="1919822" algn="l" defTabSz="959911" rtl="0" eaLnBrk="1" latinLnBrk="0" hangingPunct="1">
        <a:defRPr sz="1890" kern="1200">
          <a:solidFill>
            <a:schemeClr val="tx1"/>
          </a:solidFill>
          <a:latin typeface="+mn-lt"/>
          <a:ea typeface="+mn-ea"/>
          <a:cs typeface="+mn-cs"/>
        </a:defRPr>
      </a:lvl5pPr>
      <a:lvl6pPr marL="2399778" algn="l" defTabSz="959911" rtl="0" eaLnBrk="1" latinLnBrk="0" hangingPunct="1">
        <a:defRPr sz="1890" kern="1200">
          <a:solidFill>
            <a:schemeClr val="tx1"/>
          </a:solidFill>
          <a:latin typeface="+mn-lt"/>
          <a:ea typeface="+mn-ea"/>
          <a:cs typeface="+mn-cs"/>
        </a:defRPr>
      </a:lvl6pPr>
      <a:lvl7pPr marL="2879733" algn="l" defTabSz="959911" rtl="0" eaLnBrk="1" latinLnBrk="0" hangingPunct="1">
        <a:defRPr sz="1890" kern="1200">
          <a:solidFill>
            <a:schemeClr val="tx1"/>
          </a:solidFill>
          <a:latin typeface="+mn-lt"/>
          <a:ea typeface="+mn-ea"/>
          <a:cs typeface="+mn-cs"/>
        </a:defRPr>
      </a:lvl7pPr>
      <a:lvl8pPr marL="3359688" algn="l" defTabSz="959911" rtl="0" eaLnBrk="1" latinLnBrk="0" hangingPunct="1">
        <a:defRPr sz="1890" kern="1200">
          <a:solidFill>
            <a:schemeClr val="tx1"/>
          </a:solidFill>
          <a:latin typeface="+mn-lt"/>
          <a:ea typeface="+mn-ea"/>
          <a:cs typeface="+mn-cs"/>
        </a:defRPr>
      </a:lvl8pPr>
      <a:lvl9pPr marL="3839642" algn="l" defTabSz="959911"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29022" y="2071688"/>
            <a:ext cx="7558086" cy="1612961"/>
          </a:xfrm>
        </p:spPr>
        <p:txBody>
          <a:bodyPr>
            <a:normAutofit/>
          </a:bodyPr>
          <a:lstStyle/>
          <a:p>
            <a:pPr algn="ctr"/>
            <a:r>
              <a:rPr lang="id-ID" sz="4000" b="1" dirty="0" smtClean="0">
                <a:solidFill>
                  <a:srgbClr val="FFFF00"/>
                </a:solidFill>
                <a:latin typeface="Arial Black" panose="020B0A04020102020204" pitchFamily="34" charset="0"/>
              </a:rPr>
              <a:t>METODE PENELITIAN</a:t>
            </a:r>
            <a:endParaRPr lang="id-ID" sz="3200" b="1" dirty="0">
              <a:solidFill>
                <a:srgbClr val="FFFF00"/>
              </a:solidFill>
            </a:endParaRPr>
          </a:p>
        </p:txBody>
      </p:sp>
      <p:sp>
        <p:nvSpPr>
          <p:cNvPr id="3" name="Subtitle 2"/>
          <p:cNvSpPr>
            <a:spLocks noGrp="1"/>
          </p:cNvSpPr>
          <p:nvPr>
            <p:ph type="subTitle" idx="1"/>
          </p:nvPr>
        </p:nvSpPr>
        <p:spPr/>
        <p:txBody>
          <a:bodyPr>
            <a:normAutofit/>
          </a:bodyPr>
          <a:lstStyle/>
          <a:p>
            <a:pPr algn="ctr"/>
            <a:r>
              <a:rPr lang="id-ID" sz="3200" smtClean="0">
                <a:ln w="0"/>
                <a:effectLst>
                  <a:outerShdw blurRad="38100" dist="19050" dir="2700000" algn="tl" rotWithShape="0">
                    <a:schemeClr val="dk1">
                      <a:alpha val="40000"/>
                    </a:schemeClr>
                  </a:outerShdw>
                </a:effectLst>
              </a:rPr>
              <a:t>Kuesioner</a:t>
            </a:r>
            <a:endParaRPr lang="id-ID" sz="32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688766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Bentuk Pertanyaan Dalam Kuesioner </a:t>
            </a:r>
            <a:r>
              <a:rPr lang="id-ID" sz="2800" b="1" dirty="0" smtClean="0"/>
              <a:t>(2)</a:t>
            </a:r>
            <a:endParaRPr lang="id-ID" dirty="0"/>
          </a:p>
        </p:txBody>
      </p:sp>
      <p:sp>
        <p:nvSpPr>
          <p:cNvPr id="3" name="Content Placeholder 2"/>
          <p:cNvSpPr>
            <a:spLocks noGrp="1"/>
          </p:cNvSpPr>
          <p:nvPr>
            <p:ph idx="1"/>
          </p:nvPr>
        </p:nvSpPr>
        <p:spPr>
          <a:xfrm>
            <a:off x="395112" y="1185073"/>
            <a:ext cx="11446932" cy="5299310"/>
          </a:xfrm>
        </p:spPr>
        <p:txBody>
          <a:bodyPr>
            <a:normAutofit/>
          </a:bodyPr>
          <a:lstStyle/>
          <a:p>
            <a:pPr marL="514350" indent="-514350">
              <a:buFont typeface="+mj-lt"/>
              <a:buAutoNum type="alphaLcPeriod" startAt="3"/>
            </a:pPr>
            <a:r>
              <a:rPr lang="id-ID" dirty="0"/>
              <a:t>Pertanyaan Tentang Fakta atau Pertanyaan Tentang </a:t>
            </a:r>
            <a:r>
              <a:rPr lang="id-ID" dirty="0" smtClean="0"/>
              <a:t>Opini</a:t>
            </a:r>
          </a:p>
        </p:txBody>
      </p:sp>
      <p:pic>
        <p:nvPicPr>
          <p:cNvPr id="5" name="Picture 4"/>
          <p:cNvPicPr>
            <a:picLocks noChangeAspect="1"/>
          </p:cNvPicPr>
          <p:nvPr/>
        </p:nvPicPr>
        <p:blipFill>
          <a:blip r:embed="rId2"/>
          <a:stretch>
            <a:fillRect/>
          </a:stretch>
        </p:blipFill>
        <p:spPr>
          <a:xfrm>
            <a:off x="950972" y="1975913"/>
            <a:ext cx="8222333" cy="3406970"/>
          </a:xfrm>
          <a:prstGeom prst="rect">
            <a:avLst/>
          </a:prstGeom>
        </p:spPr>
      </p:pic>
    </p:spTree>
    <p:extLst>
      <p:ext uri="{BB962C8B-B14F-4D97-AF65-F5344CB8AC3E}">
        <p14:creationId xmlns:p14="http://schemas.microsoft.com/office/powerpoint/2010/main" val="2744641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Contoh Kuesioner</a:t>
            </a:r>
            <a:endParaRPr lang="id-ID" dirty="0"/>
          </a:p>
        </p:txBody>
      </p:sp>
      <p:sp>
        <p:nvSpPr>
          <p:cNvPr id="3" name="Content Placeholder 2"/>
          <p:cNvSpPr>
            <a:spLocks noGrp="1"/>
          </p:cNvSpPr>
          <p:nvPr>
            <p:ph idx="1"/>
          </p:nvPr>
        </p:nvSpPr>
        <p:spPr>
          <a:xfrm>
            <a:off x="395112" y="1185073"/>
            <a:ext cx="11446932" cy="5299310"/>
          </a:xfrm>
        </p:spPr>
        <p:txBody>
          <a:bodyPr>
            <a:normAutofit fontScale="92500" lnSpcReduction="20000"/>
          </a:bodyPr>
          <a:lstStyle/>
          <a:p>
            <a:pPr marL="0" indent="0">
              <a:buNone/>
            </a:pPr>
            <a:r>
              <a:rPr lang="id-ID" dirty="0"/>
              <a:t>Studi Kasus</a:t>
            </a:r>
          </a:p>
          <a:p>
            <a:pPr marL="0" indent="0">
              <a:buNone/>
            </a:pPr>
            <a:r>
              <a:rPr lang="id-ID" dirty="0"/>
              <a:t>Sekolah Dasar Ar-Rafi merupakan salah satu instansi pendidikan yang berada di Bandung, Jawa Barat. Sekolah Dasar Ar-Rafi ini tidak hanya mendidik siswanya untuk menjadi pribadi yang memiliki bekal agama yang kuat, namun juga terus mengembangkan kepribadian, bakat dan kemampuan yang dimiliki oleh siswa. Sekolah dapat memberikan kesempatan bagi siswa dengan cara mengikuti kegiatan ekstrakurikuler. Ekstrakurikuler adalah kegiatan non formal yang dilakukan siswa, umumnya pelaksanaan kegiatan ekstrakurikuler diluar jam belajar kurikulum standar. Dalam pelaksanaannya kegiatan ekstrakurikuler harus dapat mengarahkan siswa pada kegiatan yang positif.</a:t>
            </a:r>
          </a:p>
          <a:p>
            <a:pPr marL="0" indent="0">
              <a:buNone/>
            </a:pPr>
            <a:r>
              <a:rPr lang="id-ID" dirty="0"/>
              <a:t>Sekolah Dasar Ar-Rafi termasuk kedalam sebuah instansi pendidikan dimana sistem pendaftaran ekstrakurikuler dan pengolahan data kegiatan ekstrakurikulernya masih dilakukan secara manual sehingga kemungkinan terjadinya kesalahan dalam pengolahan data. Pada saat input data siswa sesuai dengan ekstrakurikuler dan diperoleh data siswa yang terdaftar pada salah satu ekstrakurikuler kurang dari jumlah yang ditetapkan, maka pegawai meminta siswa untuk menginputkan data atau memilih ekstrakurikuler kembali. </a:t>
            </a:r>
          </a:p>
          <a:p>
            <a:pPr marL="0" indent="0">
              <a:buNone/>
            </a:pPr>
            <a:endParaRPr lang="id-ID" dirty="0" smtClean="0"/>
          </a:p>
        </p:txBody>
      </p:sp>
    </p:spTree>
    <p:extLst>
      <p:ext uri="{BB962C8B-B14F-4D97-AF65-F5344CB8AC3E}">
        <p14:creationId xmlns:p14="http://schemas.microsoft.com/office/powerpoint/2010/main" val="2350175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Contoh Kuesioner </a:t>
            </a:r>
            <a:r>
              <a:rPr lang="id-ID" sz="3200" b="1" dirty="0" smtClean="0"/>
              <a:t>(2)</a:t>
            </a:r>
            <a:endParaRPr lang="id-ID" dirty="0"/>
          </a:p>
        </p:txBody>
      </p:sp>
      <p:sp>
        <p:nvSpPr>
          <p:cNvPr id="3" name="Content Placeholder 2"/>
          <p:cNvSpPr>
            <a:spLocks noGrp="1"/>
          </p:cNvSpPr>
          <p:nvPr>
            <p:ph idx="1"/>
          </p:nvPr>
        </p:nvSpPr>
        <p:spPr>
          <a:xfrm>
            <a:off x="395112" y="1185073"/>
            <a:ext cx="11446932" cy="5299310"/>
          </a:xfrm>
        </p:spPr>
        <p:txBody>
          <a:bodyPr>
            <a:normAutofit/>
          </a:bodyPr>
          <a:lstStyle/>
          <a:p>
            <a:pPr marL="0" indent="0">
              <a:buNone/>
            </a:pPr>
            <a:endParaRPr lang="id-ID" dirty="0" smtClean="0"/>
          </a:p>
        </p:txBody>
      </p:sp>
      <p:pic>
        <p:nvPicPr>
          <p:cNvPr id="4" name="Picture 3"/>
          <p:cNvPicPr>
            <a:picLocks noChangeAspect="1"/>
          </p:cNvPicPr>
          <p:nvPr/>
        </p:nvPicPr>
        <p:blipFill>
          <a:blip r:embed="rId2"/>
          <a:stretch>
            <a:fillRect/>
          </a:stretch>
        </p:blipFill>
        <p:spPr>
          <a:xfrm>
            <a:off x="395112" y="1185073"/>
            <a:ext cx="8245902" cy="5698806"/>
          </a:xfrm>
          <a:prstGeom prst="rect">
            <a:avLst/>
          </a:prstGeom>
        </p:spPr>
      </p:pic>
    </p:spTree>
    <p:extLst>
      <p:ext uri="{BB962C8B-B14F-4D97-AF65-F5344CB8AC3E}">
        <p14:creationId xmlns:p14="http://schemas.microsoft.com/office/powerpoint/2010/main" val="37572072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Contoh Kuesioner </a:t>
            </a:r>
            <a:r>
              <a:rPr lang="id-ID" sz="3200" b="1" dirty="0" smtClean="0"/>
              <a:t>(3)</a:t>
            </a:r>
            <a:endParaRPr lang="id-ID" dirty="0"/>
          </a:p>
        </p:txBody>
      </p:sp>
      <p:sp>
        <p:nvSpPr>
          <p:cNvPr id="3" name="Content Placeholder 2"/>
          <p:cNvSpPr>
            <a:spLocks noGrp="1"/>
          </p:cNvSpPr>
          <p:nvPr>
            <p:ph idx="1"/>
          </p:nvPr>
        </p:nvSpPr>
        <p:spPr>
          <a:xfrm>
            <a:off x="395112" y="1185073"/>
            <a:ext cx="11446932" cy="5299310"/>
          </a:xfrm>
        </p:spPr>
        <p:txBody>
          <a:bodyPr>
            <a:normAutofit/>
          </a:bodyPr>
          <a:lstStyle/>
          <a:p>
            <a:pPr marL="0" indent="0">
              <a:buNone/>
            </a:pPr>
            <a:endParaRPr lang="id-ID" dirty="0" smtClean="0"/>
          </a:p>
        </p:txBody>
      </p:sp>
      <p:pic>
        <p:nvPicPr>
          <p:cNvPr id="5" name="Picture 4"/>
          <p:cNvPicPr>
            <a:picLocks noChangeAspect="1"/>
          </p:cNvPicPr>
          <p:nvPr/>
        </p:nvPicPr>
        <p:blipFill>
          <a:blip r:embed="rId2"/>
          <a:stretch>
            <a:fillRect/>
          </a:stretch>
        </p:blipFill>
        <p:spPr>
          <a:xfrm>
            <a:off x="395112" y="1185072"/>
            <a:ext cx="8901100" cy="5681553"/>
          </a:xfrm>
          <a:prstGeom prst="rect">
            <a:avLst/>
          </a:prstGeom>
        </p:spPr>
      </p:pic>
    </p:spTree>
    <p:extLst>
      <p:ext uri="{BB962C8B-B14F-4D97-AF65-F5344CB8AC3E}">
        <p14:creationId xmlns:p14="http://schemas.microsoft.com/office/powerpoint/2010/main" val="3630033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Contoh Kuesioner </a:t>
            </a:r>
            <a:r>
              <a:rPr lang="id-ID" sz="3200" b="1" dirty="0" smtClean="0"/>
              <a:t>(4)</a:t>
            </a:r>
            <a:endParaRPr lang="id-ID" dirty="0"/>
          </a:p>
        </p:txBody>
      </p:sp>
      <p:sp>
        <p:nvSpPr>
          <p:cNvPr id="3" name="Content Placeholder 2"/>
          <p:cNvSpPr>
            <a:spLocks noGrp="1"/>
          </p:cNvSpPr>
          <p:nvPr>
            <p:ph idx="1"/>
          </p:nvPr>
        </p:nvSpPr>
        <p:spPr>
          <a:xfrm>
            <a:off x="395112" y="1185073"/>
            <a:ext cx="11446932" cy="5299310"/>
          </a:xfrm>
        </p:spPr>
        <p:txBody>
          <a:bodyPr>
            <a:normAutofit/>
          </a:bodyPr>
          <a:lstStyle/>
          <a:p>
            <a:pPr marL="0" indent="0">
              <a:buNone/>
            </a:pPr>
            <a:endParaRPr lang="id-ID" dirty="0" smtClean="0"/>
          </a:p>
        </p:txBody>
      </p:sp>
      <p:pic>
        <p:nvPicPr>
          <p:cNvPr id="4" name="Picture 3"/>
          <p:cNvPicPr>
            <a:picLocks noChangeAspect="1"/>
          </p:cNvPicPr>
          <p:nvPr/>
        </p:nvPicPr>
        <p:blipFill rotWithShape="1">
          <a:blip r:embed="rId2"/>
          <a:srcRect b="24389"/>
          <a:stretch/>
        </p:blipFill>
        <p:spPr>
          <a:xfrm>
            <a:off x="395111" y="1185073"/>
            <a:ext cx="8996155" cy="5733311"/>
          </a:xfrm>
          <a:prstGeom prst="rect">
            <a:avLst/>
          </a:prstGeom>
        </p:spPr>
      </p:pic>
    </p:spTree>
    <p:extLst>
      <p:ext uri="{BB962C8B-B14F-4D97-AF65-F5344CB8AC3E}">
        <p14:creationId xmlns:p14="http://schemas.microsoft.com/office/powerpoint/2010/main" val="23305302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Contoh Kuesioner </a:t>
            </a:r>
            <a:r>
              <a:rPr lang="id-ID" sz="3200" b="1" dirty="0" smtClean="0"/>
              <a:t>(5)</a:t>
            </a:r>
            <a:endParaRPr lang="id-ID" dirty="0"/>
          </a:p>
        </p:txBody>
      </p:sp>
      <p:sp>
        <p:nvSpPr>
          <p:cNvPr id="3" name="Content Placeholder 2"/>
          <p:cNvSpPr>
            <a:spLocks noGrp="1"/>
          </p:cNvSpPr>
          <p:nvPr>
            <p:ph idx="1"/>
          </p:nvPr>
        </p:nvSpPr>
        <p:spPr>
          <a:xfrm>
            <a:off x="395112" y="1185073"/>
            <a:ext cx="11446932" cy="5299310"/>
          </a:xfrm>
        </p:spPr>
        <p:txBody>
          <a:bodyPr>
            <a:normAutofit/>
          </a:bodyPr>
          <a:lstStyle/>
          <a:p>
            <a:pPr marL="0" indent="0">
              <a:buNone/>
            </a:pPr>
            <a:endParaRPr lang="id-ID" dirty="0" smtClean="0"/>
          </a:p>
        </p:txBody>
      </p:sp>
      <p:pic>
        <p:nvPicPr>
          <p:cNvPr id="5" name="Picture 4"/>
          <p:cNvPicPr>
            <a:picLocks noChangeAspect="1"/>
          </p:cNvPicPr>
          <p:nvPr/>
        </p:nvPicPr>
        <p:blipFill>
          <a:blip r:embed="rId2"/>
          <a:stretch>
            <a:fillRect/>
          </a:stretch>
        </p:blipFill>
        <p:spPr>
          <a:xfrm>
            <a:off x="395111" y="1185073"/>
            <a:ext cx="9140851" cy="5612542"/>
          </a:xfrm>
          <a:prstGeom prst="rect">
            <a:avLst/>
          </a:prstGeom>
        </p:spPr>
      </p:pic>
    </p:spTree>
    <p:extLst>
      <p:ext uri="{BB962C8B-B14F-4D97-AF65-F5344CB8AC3E}">
        <p14:creationId xmlns:p14="http://schemas.microsoft.com/office/powerpoint/2010/main" val="34841221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Tugas Ke-3</a:t>
            </a:r>
            <a:endParaRPr lang="id-ID" dirty="0"/>
          </a:p>
        </p:txBody>
      </p:sp>
      <p:sp>
        <p:nvSpPr>
          <p:cNvPr id="3" name="Content Placeholder 2"/>
          <p:cNvSpPr>
            <a:spLocks noGrp="1"/>
          </p:cNvSpPr>
          <p:nvPr>
            <p:ph idx="1"/>
          </p:nvPr>
        </p:nvSpPr>
        <p:spPr>
          <a:xfrm>
            <a:off x="395112" y="1185073"/>
            <a:ext cx="11446932" cy="5299310"/>
          </a:xfrm>
        </p:spPr>
        <p:txBody>
          <a:bodyPr>
            <a:normAutofit/>
          </a:bodyPr>
          <a:lstStyle/>
          <a:p>
            <a:pPr marL="514350" indent="-514350">
              <a:buFont typeface="+mj-lt"/>
              <a:buAutoNum type="arabicPeriod"/>
            </a:pPr>
            <a:r>
              <a:rPr lang="id-ID" dirty="0" smtClean="0"/>
              <a:t>Buat kuesioner sesuai dengan topik/permasalahan PA masing-masing mahasiswa</a:t>
            </a:r>
          </a:p>
          <a:p>
            <a:pPr marL="514350" indent="-514350">
              <a:buFont typeface="+mj-lt"/>
              <a:buAutoNum type="arabicPeriod"/>
            </a:pPr>
            <a:r>
              <a:rPr lang="id-ID" dirty="0" smtClean="0"/>
              <a:t>Buat latar </a:t>
            </a:r>
            <a:r>
              <a:rPr lang="id-ID" smtClean="0"/>
              <a:t>belakang masalah, rumusan masalah, dan batasan masalah dari topik PA masing-masing mahasiswa</a:t>
            </a:r>
            <a:endParaRPr lang="id-ID" dirty="0" smtClean="0"/>
          </a:p>
          <a:p>
            <a:pPr marL="514350" indent="-514350">
              <a:buFont typeface="+mj-lt"/>
              <a:buAutoNum type="arabicPeriod"/>
            </a:pPr>
            <a:endParaRPr lang="id-ID" dirty="0" smtClean="0"/>
          </a:p>
        </p:txBody>
      </p:sp>
    </p:spTree>
    <p:extLst>
      <p:ext uri="{BB962C8B-B14F-4D97-AF65-F5344CB8AC3E}">
        <p14:creationId xmlns:p14="http://schemas.microsoft.com/office/powerpoint/2010/main" val="39265406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Referensi</a:t>
            </a:r>
            <a:endParaRPr lang="id-ID" b="1" dirty="0"/>
          </a:p>
        </p:txBody>
      </p:sp>
      <p:sp>
        <p:nvSpPr>
          <p:cNvPr id="3" name="Content Placeholder 2"/>
          <p:cNvSpPr>
            <a:spLocks noGrp="1"/>
          </p:cNvSpPr>
          <p:nvPr>
            <p:ph idx="1"/>
          </p:nvPr>
        </p:nvSpPr>
        <p:spPr/>
        <p:txBody>
          <a:bodyPr>
            <a:normAutofit/>
          </a:bodyPr>
          <a:lstStyle/>
          <a:p>
            <a:pPr marL="628650" indent="-628650" defTabSz="628650">
              <a:buNone/>
            </a:pPr>
            <a:r>
              <a:rPr lang="id-ID" dirty="0" smtClean="0"/>
              <a:t>[1]</a:t>
            </a:r>
            <a:r>
              <a:rPr lang="id-ID" dirty="0"/>
              <a:t>	</a:t>
            </a:r>
            <a:r>
              <a:rPr lang="id-ID" dirty="0" smtClean="0"/>
              <a:t>Zainal </a:t>
            </a:r>
            <a:r>
              <a:rPr lang="id-ID" dirty="0"/>
              <a:t>A. Hasibuan (2007). Metodologi Penelitian Pada Bidang Ilmu Komputer dan Teknologi Informasi. Fakultas Ilmu Komputer Universitas Indonesia</a:t>
            </a:r>
            <a:r>
              <a:rPr lang="id-ID" dirty="0" smtClean="0"/>
              <a:t>.</a:t>
            </a:r>
            <a:r>
              <a:rPr lang="id-ID" dirty="0"/>
              <a:t>	</a:t>
            </a:r>
          </a:p>
          <a:p>
            <a:pPr marL="628650" indent="-628650" defTabSz="628650">
              <a:buNone/>
            </a:pPr>
            <a:r>
              <a:rPr lang="id-ID" dirty="0" smtClean="0"/>
              <a:t>[2]	Drs</a:t>
            </a:r>
            <a:r>
              <a:rPr lang="id-ID" dirty="0"/>
              <a:t>. Rudi Susilana, M.Si. - 19661019 199102 1 001 - Jurusan Kurikulum dan Teknologi Pendidikan - FIP </a:t>
            </a:r>
            <a:r>
              <a:rPr lang="id-ID" dirty="0" smtClean="0"/>
              <a:t>– UPI</a:t>
            </a:r>
          </a:p>
          <a:p>
            <a:pPr marL="628650" indent="-628650" defTabSz="628650">
              <a:buNone/>
            </a:pPr>
            <a:r>
              <a:rPr lang="id-ID" dirty="0"/>
              <a:t>[2]	</a:t>
            </a:r>
            <a:r>
              <a:rPr lang="id-ID" dirty="0" smtClean="0"/>
              <a:t>Slide Matakuliah RPL, Prodi D3 Manajemen Informatika Universitas Telkom</a:t>
            </a:r>
          </a:p>
          <a:p>
            <a:pPr marL="628650" indent="-628650" defTabSz="628650">
              <a:buNone/>
            </a:pPr>
            <a:endParaRPr lang="id-ID" dirty="0" smtClean="0"/>
          </a:p>
          <a:p>
            <a:pPr marL="628650" indent="-628650" defTabSz="628650">
              <a:buNone/>
            </a:pPr>
            <a:r>
              <a:rPr lang="id-ID" dirty="0"/>
              <a:t>							</a:t>
            </a:r>
          </a:p>
          <a:p>
            <a:pPr marL="628650" indent="-628650" defTabSz="628650">
              <a:buNone/>
            </a:pPr>
            <a:endParaRPr lang="id-ID" dirty="0" smtClean="0"/>
          </a:p>
          <a:p>
            <a:pPr marL="628650" indent="-628650" defTabSz="628650">
              <a:buNone/>
            </a:pPr>
            <a:endParaRPr lang="id-ID" dirty="0"/>
          </a:p>
        </p:txBody>
      </p:sp>
    </p:spTree>
    <p:extLst>
      <p:ext uri="{BB962C8B-B14F-4D97-AF65-F5344CB8AC3E}">
        <p14:creationId xmlns:p14="http://schemas.microsoft.com/office/powerpoint/2010/main" val="864437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Evaluasi Tugas Ke-2-Lanjutan </a:t>
            </a:r>
            <a:r>
              <a:rPr lang="id-ID" sz="2400" b="1" dirty="0" smtClean="0"/>
              <a:t>(Durasi 2x50 menit) </a:t>
            </a:r>
            <a:endParaRPr lang="id-ID" b="1" dirty="0"/>
          </a:p>
        </p:txBody>
      </p:sp>
      <p:sp>
        <p:nvSpPr>
          <p:cNvPr id="3" name="Content Placeholder 2"/>
          <p:cNvSpPr>
            <a:spLocks noGrp="1"/>
          </p:cNvSpPr>
          <p:nvPr>
            <p:ph idx="1"/>
          </p:nvPr>
        </p:nvSpPr>
        <p:spPr>
          <a:xfrm>
            <a:off x="142875" y="1185072"/>
            <a:ext cx="6286499" cy="5615777"/>
          </a:xfrm>
        </p:spPr>
        <p:txBody>
          <a:bodyPr>
            <a:normAutofit lnSpcReduction="10000"/>
          </a:bodyPr>
          <a:lstStyle/>
          <a:p>
            <a:pPr marL="0" indent="0">
              <a:buNone/>
            </a:pPr>
            <a:r>
              <a:rPr lang="id-ID" dirty="0" smtClean="0"/>
              <a:t>Sebagai lanjutan dari minggu sebelumnya, Dimohon Bapak/Ibu dosen untuk :</a:t>
            </a:r>
          </a:p>
          <a:p>
            <a:r>
              <a:rPr lang="id-ID" dirty="0" smtClean="0"/>
              <a:t>me-review dan mendiskusikan setiap topik PA mahasiswa</a:t>
            </a:r>
            <a:r>
              <a:rPr lang="id-ID" dirty="0"/>
              <a:t>;</a:t>
            </a:r>
            <a:endParaRPr lang="id-ID" dirty="0" smtClean="0"/>
          </a:p>
          <a:p>
            <a:r>
              <a:rPr lang="id-ID" dirty="0" smtClean="0"/>
              <a:t>gali gambaran umum masing-masing topik; </a:t>
            </a:r>
          </a:p>
          <a:p>
            <a:r>
              <a:rPr lang="id-ID" dirty="0" smtClean="0"/>
              <a:t>berikan usulan judul PA sesuai topik (bila memunginkan);</a:t>
            </a:r>
          </a:p>
          <a:p>
            <a:r>
              <a:rPr lang="id-ID" dirty="0" smtClean="0"/>
              <a:t>beri arahan berupa langkah awal yang dapat dilakukan mahasiswa untuk menggali permasalahan sesuai topiknya</a:t>
            </a:r>
          </a:p>
        </p:txBody>
      </p:sp>
      <p:pic>
        <p:nvPicPr>
          <p:cNvPr id="4" name="Picture 3"/>
          <p:cNvPicPr>
            <a:picLocks noChangeAspect="1"/>
          </p:cNvPicPr>
          <p:nvPr/>
        </p:nvPicPr>
        <p:blipFill>
          <a:blip r:embed="rId2"/>
          <a:stretch>
            <a:fillRect/>
          </a:stretch>
        </p:blipFill>
        <p:spPr>
          <a:xfrm>
            <a:off x="6532914" y="1213648"/>
            <a:ext cx="5500688" cy="323342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19037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Kuesioner</a:t>
            </a:r>
            <a:endParaRPr lang="id-ID" dirty="0"/>
          </a:p>
        </p:txBody>
      </p:sp>
      <p:sp>
        <p:nvSpPr>
          <p:cNvPr id="3" name="Content Placeholder 2"/>
          <p:cNvSpPr>
            <a:spLocks noGrp="1"/>
          </p:cNvSpPr>
          <p:nvPr>
            <p:ph idx="1"/>
          </p:nvPr>
        </p:nvSpPr>
        <p:spPr/>
        <p:txBody>
          <a:bodyPr>
            <a:normAutofit/>
          </a:bodyPr>
          <a:lstStyle/>
          <a:p>
            <a:pPr marL="0" indent="0">
              <a:buNone/>
            </a:pPr>
            <a:r>
              <a:rPr lang="id-ID" dirty="0"/>
              <a:t>Kuesioner merupakan daftar pertanyaan yang diajukan pada seorang responden </a:t>
            </a:r>
            <a:r>
              <a:rPr lang="id-ID" dirty="0" smtClean="0"/>
              <a:t>untuk mencari </a:t>
            </a:r>
            <a:r>
              <a:rPr lang="id-ID" dirty="0"/>
              <a:t>jawaban dari permasalahan yang diteliti. </a:t>
            </a:r>
            <a:endParaRPr lang="id-ID" dirty="0" smtClean="0"/>
          </a:p>
          <a:p>
            <a:pPr marL="0" indent="0">
              <a:buNone/>
            </a:pPr>
            <a:r>
              <a:rPr lang="id-ID" dirty="0" smtClean="0"/>
              <a:t>Dalam </a:t>
            </a:r>
            <a:r>
              <a:rPr lang="id-ID" dirty="0"/>
              <a:t>kuesioner terdapat pertanyaan</a:t>
            </a:r>
            <a:r>
              <a:rPr lang="id-ID" dirty="0" smtClean="0"/>
              <a:t>, pernyataan, </a:t>
            </a:r>
            <a:r>
              <a:rPr lang="id-ID" dirty="0"/>
              <a:t>dan isian yang harus dijawab oleh responden. </a:t>
            </a:r>
            <a:endParaRPr lang="id-ID" dirty="0" smtClean="0"/>
          </a:p>
          <a:p>
            <a:pPr marL="0" indent="0">
              <a:buNone/>
            </a:pPr>
            <a:r>
              <a:rPr lang="id-ID" dirty="0" smtClean="0"/>
              <a:t>Sifat jawaban :</a:t>
            </a:r>
          </a:p>
          <a:p>
            <a:r>
              <a:rPr lang="id-ID" dirty="0" smtClean="0"/>
              <a:t>Tertutup, yaitu alternatif </a:t>
            </a:r>
            <a:r>
              <a:rPr lang="id-ID" dirty="0"/>
              <a:t>jawaban telah disediakan oleh </a:t>
            </a:r>
            <a:r>
              <a:rPr lang="id-ID" dirty="0" smtClean="0"/>
              <a:t>peneliti;</a:t>
            </a:r>
          </a:p>
          <a:p>
            <a:r>
              <a:rPr lang="id-ID" dirty="0" smtClean="0"/>
              <a:t>Terbuka, yaitu responden </a:t>
            </a:r>
            <a:r>
              <a:rPr lang="id-ID" dirty="0"/>
              <a:t>bebas menuliskan jawabannya tanpa </a:t>
            </a:r>
            <a:r>
              <a:rPr lang="id-ID" dirty="0" smtClean="0"/>
              <a:t>adanya paksaan </a:t>
            </a:r>
            <a:r>
              <a:rPr lang="id-ID" dirty="0"/>
              <a:t>maupun jawaban yang berasal dari kombinasi keduanya yang </a:t>
            </a:r>
            <a:r>
              <a:rPr lang="id-ID" dirty="0" smtClean="0"/>
              <a:t>merupakan campuran </a:t>
            </a:r>
            <a:r>
              <a:rPr lang="id-ID" dirty="0"/>
              <a:t>dari jawaban tertutup dan terbuka</a:t>
            </a:r>
          </a:p>
        </p:txBody>
      </p:sp>
    </p:spTree>
    <p:extLst>
      <p:ext uri="{BB962C8B-B14F-4D97-AF65-F5344CB8AC3E}">
        <p14:creationId xmlns:p14="http://schemas.microsoft.com/office/powerpoint/2010/main" val="796153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Kelemahan Kuesioner</a:t>
            </a:r>
            <a:endParaRPr lang="id-ID" dirty="0"/>
          </a:p>
        </p:txBody>
      </p:sp>
      <p:sp>
        <p:nvSpPr>
          <p:cNvPr id="3" name="Content Placeholder 2"/>
          <p:cNvSpPr>
            <a:spLocks noGrp="1"/>
          </p:cNvSpPr>
          <p:nvPr>
            <p:ph idx="1"/>
          </p:nvPr>
        </p:nvSpPr>
        <p:spPr/>
        <p:txBody>
          <a:bodyPr>
            <a:normAutofit/>
          </a:bodyPr>
          <a:lstStyle/>
          <a:p>
            <a:r>
              <a:rPr lang="id-ID" dirty="0" smtClean="0"/>
              <a:t>terbatasnya </a:t>
            </a:r>
            <a:r>
              <a:rPr lang="id-ID" dirty="0"/>
              <a:t>mendapatkan </a:t>
            </a:r>
            <a:r>
              <a:rPr lang="id-ID" dirty="0" smtClean="0"/>
              <a:t>informasi mengenai </a:t>
            </a:r>
            <a:r>
              <a:rPr lang="id-ID" dirty="0"/>
              <a:t>kasus-kasus yang sifatnya personal, karena peneliti hanya </a:t>
            </a:r>
            <a:r>
              <a:rPr lang="id-ID" dirty="0" smtClean="0"/>
              <a:t>menanyakan sepintas </a:t>
            </a:r>
            <a:r>
              <a:rPr lang="id-ID" dirty="0"/>
              <a:t>saja dan biasanya hanya </a:t>
            </a:r>
            <a:r>
              <a:rPr lang="id-ID" dirty="0" smtClean="0"/>
              <a:t>sekali;</a:t>
            </a:r>
          </a:p>
          <a:p>
            <a:r>
              <a:rPr lang="id-ID" dirty="0" smtClean="0"/>
              <a:t>hubungan </a:t>
            </a:r>
            <a:r>
              <a:rPr lang="id-ID" dirty="0"/>
              <a:t>antara peneliti </a:t>
            </a:r>
            <a:r>
              <a:rPr lang="id-ID" dirty="0" smtClean="0"/>
              <a:t>dengan responden </a:t>
            </a:r>
            <a:r>
              <a:rPr lang="id-ID" dirty="0"/>
              <a:t>hanya bersifat </a:t>
            </a:r>
            <a:r>
              <a:rPr lang="id-ID" dirty="0" smtClean="0"/>
              <a:t>sementara</a:t>
            </a:r>
            <a:r>
              <a:rPr lang="id-ID" dirty="0"/>
              <a:t>;</a:t>
            </a:r>
            <a:endParaRPr lang="id-ID" dirty="0" smtClean="0"/>
          </a:p>
          <a:p>
            <a:r>
              <a:rPr lang="id-ID" dirty="0"/>
              <a:t>Kuesioner hanya mengandalkan </a:t>
            </a:r>
            <a:r>
              <a:rPr lang="id-ID" dirty="0" smtClean="0"/>
              <a:t>jawaban-jawaban sepintas </a:t>
            </a:r>
            <a:r>
              <a:rPr lang="id-ID" dirty="0"/>
              <a:t>dari responden, sehingga data yang didaptkan sangat bergantung </a:t>
            </a:r>
            <a:r>
              <a:rPr lang="id-ID" dirty="0" smtClean="0"/>
              <a:t>kepada kualitas pertanyaannya;</a:t>
            </a:r>
          </a:p>
          <a:p>
            <a:endParaRPr lang="id-ID" dirty="0"/>
          </a:p>
        </p:txBody>
      </p:sp>
    </p:spTree>
    <p:extLst>
      <p:ext uri="{BB962C8B-B14F-4D97-AF65-F5344CB8AC3E}">
        <p14:creationId xmlns:p14="http://schemas.microsoft.com/office/powerpoint/2010/main" val="1957073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Jenis Kuesioner</a:t>
            </a:r>
            <a:endParaRPr lang="id-ID"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id-ID" dirty="0" smtClean="0"/>
              <a:t>Kuesioner yang </a:t>
            </a:r>
            <a:r>
              <a:rPr lang="id-ID" dirty="0"/>
              <a:t>diisi langsung </a:t>
            </a:r>
            <a:r>
              <a:rPr lang="id-ID" dirty="0" smtClean="0"/>
              <a:t>oleh responden </a:t>
            </a:r>
            <a:r>
              <a:rPr lang="id-ID" dirty="0"/>
              <a:t>maupun kuesioner yang diisi melalui e-mail atau telepon</a:t>
            </a:r>
            <a:r>
              <a:rPr lang="id-ID" dirty="0" smtClean="0"/>
              <a:t>.</a:t>
            </a:r>
          </a:p>
          <a:p>
            <a:pPr marL="479955" lvl="1" indent="0">
              <a:buNone/>
            </a:pPr>
            <a:r>
              <a:rPr lang="id-ID" dirty="0" smtClean="0"/>
              <a:t>Kuesioner dapat </a:t>
            </a:r>
            <a:r>
              <a:rPr lang="id-ID" dirty="0"/>
              <a:t>dengan baik dilakukan jika peneliti maupun responden </a:t>
            </a:r>
            <a:r>
              <a:rPr lang="id-ID" dirty="0" smtClean="0"/>
              <a:t>memiliki waktu </a:t>
            </a:r>
            <a:r>
              <a:rPr lang="id-ID" dirty="0"/>
              <a:t>yang cukup untuk menuliskan jawabannya pada kuesioner yang diajukan </a:t>
            </a:r>
            <a:r>
              <a:rPr lang="id-ID" dirty="0" smtClean="0"/>
              <a:t>atau </a:t>
            </a:r>
            <a:r>
              <a:rPr lang="id-ID" dirty="0"/>
              <a:t>diberikan. </a:t>
            </a:r>
            <a:endParaRPr lang="id-ID" dirty="0" smtClean="0"/>
          </a:p>
          <a:p>
            <a:pPr marL="479955" lvl="1" indent="0">
              <a:buNone/>
            </a:pPr>
            <a:r>
              <a:rPr lang="id-ID" dirty="0" smtClean="0"/>
              <a:t>Kelebihan : </a:t>
            </a:r>
          </a:p>
          <a:p>
            <a:pPr lvl="2"/>
            <a:r>
              <a:rPr lang="id-ID" dirty="0" smtClean="0"/>
              <a:t>responden </a:t>
            </a:r>
            <a:r>
              <a:rPr lang="id-ID" dirty="0"/>
              <a:t>dapat menanyakan </a:t>
            </a:r>
            <a:r>
              <a:rPr lang="id-ID" dirty="0" smtClean="0"/>
              <a:t>langsung pada </a:t>
            </a:r>
            <a:r>
              <a:rPr lang="id-ID" dirty="0"/>
              <a:t>peneliti jika responden kurang mengerti dengan isi maupun maksud </a:t>
            </a:r>
            <a:r>
              <a:rPr lang="id-ID" dirty="0" smtClean="0"/>
              <a:t>dari pertanyaan </a:t>
            </a:r>
            <a:r>
              <a:rPr lang="id-ID" dirty="0"/>
              <a:t>yang </a:t>
            </a:r>
            <a:r>
              <a:rPr lang="id-ID" dirty="0" smtClean="0"/>
              <a:t>diajukan</a:t>
            </a:r>
          </a:p>
          <a:p>
            <a:pPr lvl="2"/>
            <a:r>
              <a:rPr lang="id-ID" dirty="0" smtClean="0"/>
              <a:t>peneliti </a:t>
            </a:r>
            <a:r>
              <a:rPr lang="id-ID" dirty="0"/>
              <a:t>mendorong responden </a:t>
            </a:r>
            <a:r>
              <a:rPr lang="id-ID" dirty="0" smtClean="0"/>
              <a:t>untuk menjawab </a:t>
            </a:r>
            <a:r>
              <a:rPr lang="id-ID" dirty="0"/>
              <a:t>secara benar dan jujur tanpa adanya campur tangan dari pihak lain.</a:t>
            </a:r>
          </a:p>
          <a:p>
            <a:pPr marL="479955" lvl="1" indent="0">
              <a:buNone/>
            </a:pPr>
            <a:r>
              <a:rPr lang="id-ID" dirty="0" smtClean="0"/>
              <a:t>Kelemahan : </a:t>
            </a:r>
          </a:p>
          <a:p>
            <a:pPr lvl="2"/>
            <a:r>
              <a:rPr lang="id-ID" dirty="0" smtClean="0"/>
              <a:t>jika </a:t>
            </a:r>
            <a:r>
              <a:rPr lang="id-ID" dirty="0"/>
              <a:t>jumlah </a:t>
            </a:r>
            <a:r>
              <a:rPr lang="id-ID" dirty="0" smtClean="0"/>
              <a:t>responden </a:t>
            </a:r>
            <a:r>
              <a:rPr lang="id-ID" dirty="0"/>
              <a:t>banyak, maka peneliti </a:t>
            </a:r>
            <a:r>
              <a:rPr lang="id-ID" dirty="0" smtClean="0"/>
              <a:t>perlu menambah </a:t>
            </a:r>
            <a:r>
              <a:rPr lang="id-ID" dirty="0"/>
              <a:t>tenaga pencacah. </a:t>
            </a:r>
            <a:endParaRPr lang="id-ID" dirty="0" smtClean="0"/>
          </a:p>
          <a:p>
            <a:pPr lvl="2"/>
            <a:r>
              <a:rPr lang="id-ID" dirty="0" smtClean="0"/>
              <a:t>Jika </a:t>
            </a:r>
            <a:r>
              <a:rPr lang="id-ID" dirty="0"/>
              <a:t>jumlah </a:t>
            </a:r>
            <a:r>
              <a:rPr lang="id-ID" dirty="0" smtClean="0"/>
              <a:t>responden sedikit</a:t>
            </a:r>
            <a:r>
              <a:rPr lang="id-ID" dirty="0"/>
              <a:t>, </a:t>
            </a:r>
            <a:r>
              <a:rPr lang="id-ID" dirty="0" smtClean="0"/>
              <a:t>maka peneliti </a:t>
            </a:r>
            <a:r>
              <a:rPr lang="id-ID" dirty="0"/>
              <a:t>sendiri yang bisa menjadi pencacah</a:t>
            </a:r>
            <a:r>
              <a:rPr lang="id-ID" dirty="0" smtClean="0"/>
              <a:t>.</a:t>
            </a:r>
          </a:p>
        </p:txBody>
      </p:sp>
    </p:spTree>
    <p:extLst>
      <p:ext uri="{BB962C8B-B14F-4D97-AF65-F5344CB8AC3E}">
        <p14:creationId xmlns:p14="http://schemas.microsoft.com/office/powerpoint/2010/main" val="1923936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Jenis Kuesioner </a:t>
            </a:r>
            <a:r>
              <a:rPr lang="id-ID" sz="2400" dirty="0" smtClean="0"/>
              <a:t>(2)</a:t>
            </a:r>
            <a:endParaRPr lang="id-ID" dirty="0"/>
          </a:p>
        </p:txBody>
      </p:sp>
      <p:sp>
        <p:nvSpPr>
          <p:cNvPr id="3" name="Content Placeholder 2"/>
          <p:cNvSpPr>
            <a:spLocks noGrp="1"/>
          </p:cNvSpPr>
          <p:nvPr>
            <p:ph idx="1"/>
          </p:nvPr>
        </p:nvSpPr>
        <p:spPr/>
        <p:txBody>
          <a:bodyPr>
            <a:normAutofit/>
          </a:bodyPr>
          <a:lstStyle/>
          <a:p>
            <a:pPr marL="514350" indent="-514350">
              <a:buFont typeface="+mj-lt"/>
              <a:buAutoNum type="arabicPeriod" startAt="2"/>
            </a:pPr>
            <a:r>
              <a:rPr lang="id-ID" dirty="0" smtClean="0"/>
              <a:t>Kuesioner yang </a:t>
            </a:r>
            <a:r>
              <a:rPr lang="id-ID" dirty="0"/>
              <a:t>disebarkan melalui surat, telepon dan </a:t>
            </a:r>
            <a:r>
              <a:rPr lang="id-ID" dirty="0" smtClean="0"/>
              <a:t>email</a:t>
            </a:r>
            <a:endParaRPr lang="id-ID" dirty="0"/>
          </a:p>
          <a:p>
            <a:pPr marL="479955" lvl="1" indent="0">
              <a:buNone/>
            </a:pPr>
            <a:r>
              <a:rPr lang="id-ID" dirty="0" smtClean="0"/>
              <a:t>Biasanya dilakukan </a:t>
            </a:r>
            <a:r>
              <a:rPr lang="id-ID" dirty="0"/>
              <a:t>jika responden memiliki tempat tinggal yang relatif jauh </a:t>
            </a:r>
            <a:r>
              <a:rPr lang="id-ID" dirty="0" smtClean="0"/>
              <a:t>dari domisili peneliti </a:t>
            </a:r>
            <a:r>
              <a:rPr lang="id-ID" dirty="0"/>
              <a:t>dan tidak mungkin melakukannya secara langsung</a:t>
            </a:r>
            <a:r>
              <a:rPr lang="id-ID" dirty="0" smtClean="0"/>
              <a:t>.</a:t>
            </a:r>
          </a:p>
          <a:p>
            <a:pPr marL="479955" lvl="1" indent="0">
              <a:buNone/>
            </a:pPr>
            <a:r>
              <a:rPr lang="id-ID" dirty="0"/>
              <a:t>Kelemahan </a:t>
            </a:r>
            <a:r>
              <a:rPr lang="id-ID" dirty="0" smtClean="0"/>
              <a:t> : </a:t>
            </a:r>
          </a:p>
          <a:p>
            <a:pPr lvl="2"/>
            <a:r>
              <a:rPr lang="id-ID" dirty="0" smtClean="0"/>
              <a:t>membutuhkan </a:t>
            </a:r>
            <a:r>
              <a:rPr lang="id-ID" dirty="0"/>
              <a:t>biaya yang relatif </a:t>
            </a:r>
            <a:r>
              <a:rPr lang="id-ID" dirty="0" smtClean="0"/>
              <a:t>mahal; </a:t>
            </a:r>
          </a:p>
          <a:p>
            <a:pPr lvl="2"/>
            <a:r>
              <a:rPr lang="id-ID" dirty="0" smtClean="0"/>
              <a:t>jumlah kuesioner yang </a:t>
            </a:r>
            <a:r>
              <a:rPr lang="id-ID" dirty="0"/>
              <a:t>kembali biasanya lebih sedikit daripada jumlah kuesioner yang </a:t>
            </a:r>
            <a:r>
              <a:rPr lang="id-ID" dirty="0" smtClean="0"/>
              <a:t>diedarkan</a:t>
            </a:r>
            <a:r>
              <a:rPr lang="id-ID" dirty="0"/>
              <a:t>;</a:t>
            </a:r>
            <a:endParaRPr lang="id-ID" dirty="0" smtClean="0"/>
          </a:p>
          <a:p>
            <a:pPr lvl="2"/>
            <a:r>
              <a:rPr lang="id-ID" dirty="0" smtClean="0"/>
              <a:t>bila kuesioner </a:t>
            </a:r>
            <a:r>
              <a:rPr lang="id-ID" dirty="0"/>
              <a:t>yang kembali sedikit, maka akibatnya akan dapat mengganggu </a:t>
            </a:r>
            <a:r>
              <a:rPr lang="id-ID" dirty="0" smtClean="0"/>
              <a:t>hasil penelitian </a:t>
            </a:r>
            <a:r>
              <a:rPr lang="id-ID" dirty="0"/>
              <a:t>terutama dalam pengolahan data karena data yang dikumpulkan tidak </a:t>
            </a:r>
            <a:r>
              <a:rPr lang="id-ID" dirty="0" smtClean="0"/>
              <a:t>cukup akurat </a:t>
            </a:r>
            <a:r>
              <a:rPr lang="id-ID" dirty="0"/>
              <a:t>untuk diolah.</a:t>
            </a:r>
          </a:p>
        </p:txBody>
      </p:sp>
    </p:spTree>
    <p:extLst>
      <p:ext uri="{BB962C8B-B14F-4D97-AF65-F5344CB8AC3E}">
        <p14:creationId xmlns:p14="http://schemas.microsoft.com/office/powerpoint/2010/main" val="4144347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a:t>Merancang </a:t>
            </a:r>
            <a:r>
              <a:rPr lang="id-ID" b="1" dirty="0" smtClean="0"/>
              <a:t>Kuesioner</a:t>
            </a:r>
            <a:endParaRPr lang="id-ID" dirty="0"/>
          </a:p>
        </p:txBody>
      </p:sp>
      <p:sp>
        <p:nvSpPr>
          <p:cNvPr id="3" name="Content Placeholder 2"/>
          <p:cNvSpPr>
            <a:spLocks noGrp="1"/>
          </p:cNvSpPr>
          <p:nvPr>
            <p:ph idx="1"/>
          </p:nvPr>
        </p:nvSpPr>
        <p:spPr/>
        <p:txBody>
          <a:bodyPr>
            <a:normAutofit/>
          </a:bodyPr>
          <a:lstStyle/>
          <a:p>
            <a:pPr marL="0" indent="0">
              <a:buNone/>
            </a:pPr>
            <a:r>
              <a:rPr lang="id-ID" dirty="0"/>
              <a:t>Dalam pembuatan kuesioner ini, terlebih dahulu perlu diuji validitas dan </a:t>
            </a:r>
            <a:r>
              <a:rPr lang="id-ID" dirty="0" smtClean="0"/>
              <a:t>reliabilitasnya sebelum </a:t>
            </a:r>
            <a:r>
              <a:rPr lang="id-ID" dirty="0"/>
              <a:t>disebarkan pada responden. Hal ini berguna untuk melihat apakah </a:t>
            </a:r>
            <a:r>
              <a:rPr lang="id-ID" dirty="0" smtClean="0"/>
              <a:t>ada pertanyaan </a:t>
            </a:r>
            <a:r>
              <a:rPr lang="id-ID" dirty="0"/>
              <a:t>atau pernyataan yang tidak dimengerti oleh </a:t>
            </a:r>
            <a:r>
              <a:rPr lang="id-ID" dirty="0" smtClean="0"/>
              <a:t>responden.</a:t>
            </a:r>
          </a:p>
          <a:p>
            <a:pPr marL="0" indent="0">
              <a:buNone/>
            </a:pPr>
            <a:r>
              <a:rPr lang="id-ID" dirty="0"/>
              <a:t>Disamping itu juga </a:t>
            </a:r>
            <a:r>
              <a:rPr lang="id-ID" dirty="0" smtClean="0"/>
              <a:t>perlu diperhatikan </a:t>
            </a:r>
            <a:r>
              <a:rPr lang="id-ID" dirty="0"/>
              <a:t>penyusunan format pertanyaan serta model jawaban yang diberikan</a:t>
            </a:r>
            <a:r>
              <a:rPr lang="id-ID" dirty="0" smtClean="0"/>
              <a:t>, karena </a:t>
            </a:r>
            <a:r>
              <a:rPr lang="id-ID" dirty="0"/>
              <a:t>keduanya akan sangat menentukan kualitas dan ketepatan jawaban </a:t>
            </a:r>
            <a:r>
              <a:rPr lang="id-ID" dirty="0" smtClean="0"/>
              <a:t>responden.</a:t>
            </a:r>
          </a:p>
        </p:txBody>
      </p:sp>
    </p:spTree>
    <p:extLst>
      <p:ext uri="{BB962C8B-B14F-4D97-AF65-F5344CB8AC3E}">
        <p14:creationId xmlns:p14="http://schemas.microsoft.com/office/powerpoint/2010/main" val="1767931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a:t>Merancang </a:t>
            </a:r>
            <a:r>
              <a:rPr lang="id-ID" b="1" dirty="0" smtClean="0"/>
              <a:t>Kuesioner </a:t>
            </a:r>
            <a:r>
              <a:rPr lang="id-ID" sz="2800" b="1" dirty="0" smtClean="0"/>
              <a:t>(2)</a:t>
            </a:r>
            <a:endParaRPr lang="id-ID" dirty="0"/>
          </a:p>
        </p:txBody>
      </p:sp>
      <p:sp>
        <p:nvSpPr>
          <p:cNvPr id="3" name="Content Placeholder 2"/>
          <p:cNvSpPr>
            <a:spLocks noGrp="1"/>
          </p:cNvSpPr>
          <p:nvPr>
            <p:ph idx="1"/>
          </p:nvPr>
        </p:nvSpPr>
        <p:spPr/>
        <p:txBody>
          <a:bodyPr>
            <a:normAutofit/>
          </a:bodyPr>
          <a:lstStyle/>
          <a:p>
            <a:pPr marL="0" indent="0">
              <a:buNone/>
            </a:pPr>
            <a:r>
              <a:rPr lang="id-ID" dirty="0"/>
              <a:t>Metode yang sering digunakan untuk memberikan penilaian terhadap validitas kuesioner adalah korelasi produk momen (moment product correlation, Pearson correlation) antara skor setiap butir pertanyaan dengan skor total, sehingga sering disebut sebagai inter item-total correlation</a:t>
            </a:r>
            <a:r>
              <a:rPr lang="id-ID" dirty="0" smtClean="0"/>
              <a:t>. </a:t>
            </a:r>
            <a:r>
              <a:rPr lang="id-ID" dirty="0"/>
              <a:t>Formula yang digunakan untuk itu adalah:</a:t>
            </a:r>
          </a:p>
        </p:txBody>
      </p:sp>
      <p:pic>
        <p:nvPicPr>
          <p:cNvPr id="4" name="Picture 3"/>
          <p:cNvPicPr>
            <a:picLocks noChangeAspect="1"/>
          </p:cNvPicPr>
          <p:nvPr/>
        </p:nvPicPr>
        <p:blipFill>
          <a:blip r:embed="rId2"/>
          <a:stretch>
            <a:fillRect/>
          </a:stretch>
        </p:blipFill>
        <p:spPr>
          <a:xfrm>
            <a:off x="395111" y="3522230"/>
            <a:ext cx="3209682" cy="1680606"/>
          </a:xfrm>
          <a:prstGeom prst="rect">
            <a:avLst/>
          </a:prstGeom>
        </p:spPr>
      </p:pic>
      <p:sp>
        <p:nvSpPr>
          <p:cNvPr id="5" name="TextBox 4"/>
          <p:cNvSpPr txBox="1"/>
          <p:nvPr/>
        </p:nvSpPr>
        <p:spPr>
          <a:xfrm>
            <a:off x="4289777" y="3522230"/>
            <a:ext cx="7200608" cy="2308324"/>
          </a:xfrm>
          <a:prstGeom prst="rect">
            <a:avLst/>
          </a:prstGeom>
          <a:noFill/>
        </p:spPr>
        <p:txBody>
          <a:bodyPr wrap="square" rtlCol="0">
            <a:spAutoFit/>
          </a:bodyPr>
          <a:lstStyle/>
          <a:p>
            <a:r>
              <a:rPr lang="id-ID" sz="2400" dirty="0"/>
              <a:t>xij = skor responden ke-j pada butir pertanyaan i</a:t>
            </a:r>
          </a:p>
          <a:p>
            <a:r>
              <a:rPr lang="id-ID" sz="2400" dirty="0"/>
              <a:t>xi = rata-rata skor butir pertanyaan i</a:t>
            </a:r>
          </a:p>
          <a:p>
            <a:r>
              <a:rPr lang="id-ID" sz="2400" dirty="0"/>
              <a:t>tj = total skor seluruh pertanyaan untuk responden ke-j</a:t>
            </a:r>
          </a:p>
          <a:p>
            <a:r>
              <a:rPr lang="id-ID" sz="2400" dirty="0"/>
              <a:t>t = rata-rata total skor</a:t>
            </a:r>
          </a:p>
          <a:p>
            <a:r>
              <a:rPr lang="id-ID" sz="2400" dirty="0"/>
              <a:t>ri = korelasi antara butir pertanyaan ke-i dengan total skor</a:t>
            </a:r>
          </a:p>
        </p:txBody>
      </p:sp>
    </p:spTree>
    <p:extLst>
      <p:ext uri="{BB962C8B-B14F-4D97-AF65-F5344CB8AC3E}">
        <p14:creationId xmlns:p14="http://schemas.microsoft.com/office/powerpoint/2010/main" val="3808770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Bentuk Pertanyaan Dalam Kuesioner</a:t>
            </a:r>
            <a:endParaRPr lang="id-ID" dirty="0"/>
          </a:p>
        </p:txBody>
      </p:sp>
      <p:sp>
        <p:nvSpPr>
          <p:cNvPr id="3" name="Content Placeholder 2"/>
          <p:cNvSpPr>
            <a:spLocks noGrp="1"/>
          </p:cNvSpPr>
          <p:nvPr>
            <p:ph idx="1"/>
          </p:nvPr>
        </p:nvSpPr>
        <p:spPr/>
        <p:txBody>
          <a:bodyPr>
            <a:normAutofit/>
          </a:bodyPr>
          <a:lstStyle/>
          <a:p>
            <a:pPr marL="0" indent="0">
              <a:buNone/>
            </a:pPr>
            <a:r>
              <a:rPr lang="sv-SE" dirty="0"/>
              <a:t>Berikut ini adalah beberapa format pertanyaan yang biasanya tercantum </a:t>
            </a:r>
            <a:r>
              <a:rPr lang="sv-SE" dirty="0" smtClean="0"/>
              <a:t>dalam</a:t>
            </a:r>
            <a:r>
              <a:rPr lang="id-ID" dirty="0" smtClean="0"/>
              <a:t> </a:t>
            </a:r>
            <a:r>
              <a:rPr lang="sv-SE" dirty="0" smtClean="0"/>
              <a:t>kuesioner :</a:t>
            </a:r>
            <a:endParaRPr lang="id-ID" dirty="0" smtClean="0"/>
          </a:p>
          <a:p>
            <a:pPr marL="514350" indent="-514350">
              <a:buAutoNum type="alphaLcPeriod"/>
            </a:pPr>
            <a:r>
              <a:rPr lang="id-ID" dirty="0" smtClean="0"/>
              <a:t>Pertanyaan </a:t>
            </a:r>
            <a:r>
              <a:rPr lang="id-ID" dirty="0"/>
              <a:t>Langsung atau Pertanyaan Tidak </a:t>
            </a:r>
            <a:r>
              <a:rPr lang="id-ID" dirty="0" smtClean="0"/>
              <a:t>Langsung</a:t>
            </a:r>
          </a:p>
          <a:p>
            <a:pPr lvl="1"/>
            <a:r>
              <a:rPr lang="id-ID" dirty="0" smtClean="0"/>
              <a:t>Pertanyaan </a:t>
            </a:r>
            <a:r>
              <a:rPr lang="id-ID" dirty="0"/>
              <a:t>langsung berisikan informasi khusus </a:t>
            </a:r>
            <a:r>
              <a:rPr lang="id-ID" dirty="0" smtClean="0"/>
              <a:t>yang secara </a:t>
            </a:r>
            <a:r>
              <a:rPr lang="id-ID" dirty="0"/>
              <a:t>langsung tanpa basa-basi (direct</a:t>
            </a:r>
            <a:r>
              <a:rPr lang="id-ID" dirty="0" smtClean="0"/>
              <a:t>)</a:t>
            </a:r>
          </a:p>
          <a:p>
            <a:pPr lvl="1"/>
            <a:r>
              <a:rPr lang="id-ID" dirty="0" smtClean="0"/>
              <a:t>Pertanyaan tidak langsung berisikan </a:t>
            </a:r>
            <a:r>
              <a:rPr lang="id-ID" dirty="0"/>
              <a:t>informasi khusus secara tidak langsung (indirect) namun </a:t>
            </a:r>
            <a:r>
              <a:rPr lang="id-ID" dirty="0" smtClean="0"/>
              <a:t>walaupun begitu </a:t>
            </a:r>
            <a:r>
              <a:rPr lang="id-ID" dirty="0"/>
              <a:t>inti dari pertanyaannya adalah sama</a:t>
            </a:r>
            <a:r>
              <a:rPr lang="id-ID" dirty="0" smtClean="0"/>
              <a:t>.</a:t>
            </a:r>
          </a:p>
        </p:txBody>
      </p:sp>
      <p:pic>
        <p:nvPicPr>
          <p:cNvPr id="6" name="Picture 5"/>
          <p:cNvPicPr>
            <a:picLocks noChangeAspect="1"/>
          </p:cNvPicPr>
          <p:nvPr/>
        </p:nvPicPr>
        <p:blipFill>
          <a:blip r:embed="rId2"/>
          <a:stretch>
            <a:fillRect/>
          </a:stretch>
        </p:blipFill>
        <p:spPr>
          <a:xfrm>
            <a:off x="395111" y="4051166"/>
            <a:ext cx="7847252" cy="2985516"/>
          </a:xfrm>
          <a:prstGeom prst="rect">
            <a:avLst/>
          </a:prstGeom>
        </p:spPr>
      </p:pic>
    </p:spTree>
    <p:extLst>
      <p:ext uri="{BB962C8B-B14F-4D97-AF65-F5344CB8AC3E}">
        <p14:creationId xmlns:p14="http://schemas.microsoft.com/office/powerpoint/2010/main" val="3753936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 TelU">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 TelU" id="{08DC51EF-A25C-4777-8536-F32D4A4BAF64}" vid="{5C5C6598-3404-4EFD-B29D-AE85BA2A1F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Tel-U 1</Template>
  <TotalTime>13047</TotalTime>
  <Words>798</Words>
  <Application>Microsoft Office PowerPoint</Application>
  <PresentationFormat>Custom</PresentationFormat>
  <Paragraphs>68</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Black</vt:lpstr>
      <vt:lpstr>Calibri</vt:lpstr>
      <vt:lpstr>Calibri Light</vt:lpstr>
      <vt:lpstr>Myriad Pro</vt:lpstr>
      <vt:lpstr>Theme TelU</vt:lpstr>
      <vt:lpstr>METODE PENELITIAN</vt:lpstr>
      <vt:lpstr>Evaluasi Tugas Ke-2-Lanjutan (Durasi 2x50 menit) </vt:lpstr>
      <vt:lpstr>Kuesioner</vt:lpstr>
      <vt:lpstr>Kelemahan Kuesioner</vt:lpstr>
      <vt:lpstr>Jenis Kuesioner</vt:lpstr>
      <vt:lpstr>Jenis Kuesioner (2)</vt:lpstr>
      <vt:lpstr>Merancang Kuesioner</vt:lpstr>
      <vt:lpstr>Merancang Kuesioner (2)</vt:lpstr>
      <vt:lpstr>Bentuk Pertanyaan Dalam Kuesioner</vt:lpstr>
      <vt:lpstr>Bentuk Pertanyaan Dalam Kuesioner (2)</vt:lpstr>
      <vt:lpstr>Contoh Kuesioner</vt:lpstr>
      <vt:lpstr>Contoh Kuesioner (2)</vt:lpstr>
      <vt:lpstr>Contoh Kuesioner (3)</vt:lpstr>
      <vt:lpstr>Contoh Kuesioner (4)</vt:lpstr>
      <vt:lpstr>Contoh Kuesioner (5)</vt:lpstr>
      <vt:lpstr>Tugas Ke-3</vt:lpstr>
      <vt:lpstr>Referensi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PROJECT</dc:title>
  <dc:creator>Wawa Wikusna</dc:creator>
  <cp:lastModifiedBy>WIKUSNA</cp:lastModifiedBy>
  <cp:revision>295</cp:revision>
  <dcterms:created xsi:type="dcterms:W3CDTF">2014-11-12T02:51:40Z</dcterms:created>
  <dcterms:modified xsi:type="dcterms:W3CDTF">2017-08-15T23:43:29Z</dcterms:modified>
</cp:coreProperties>
</file>