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89" r:id="rId3"/>
    <p:sldId id="269" r:id="rId4"/>
    <p:sldId id="290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40" autoAdjust="0"/>
    <p:restoredTop sz="74074" autoAdjust="0"/>
  </p:normalViewPr>
  <p:slideViewPr>
    <p:cSldViewPr>
      <p:cViewPr varScale="1">
        <p:scale>
          <a:sx n="53" d="100"/>
          <a:sy n="53" d="100"/>
        </p:scale>
        <p:origin x="178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Sheet1!$A$2:$A$6</c:f>
              <c:numCache>
                <c:formatCode>General</c:formatCode>
                <c:ptCount val="5"/>
                <c:pt idx="0">
                  <c:v>0.2</c:v>
                </c:pt>
                <c:pt idx="1">
                  <c:v>0.4</c:v>
                </c:pt>
                <c:pt idx="2">
                  <c:v>1.1000000000000001</c:v>
                </c:pt>
                <c:pt idx="3">
                  <c:v>2</c:v>
                </c:pt>
                <c:pt idx="4">
                  <c:v>2.5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0.8</c:v>
                </c:pt>
                <c:pt idx="1">
                  <c:v>0.9</c:v>
                </c:pt>
                <c:pt idx="2">
                  <c:v>3</c:v>
                </c:pt>
                <c:pt idx="3">
                  <c:v>3.2</c:v>
                </c:pt>
                <c:pt idx="4">
                  <c:v>2.5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250-4405-A68A-C469544E28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7806704"/>
        <c:axId val="-177805616"/>
      </c:scatterChart>
      <c:valAx>
        <c:axId val="-17780670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77805616"/>
        <c:crosses val="autoZero"/>
        <c:crossBetween val="midCat"/>
      </c:valAx>
      <c:valAx>
        <c:axId val="-1778056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778067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65D23A-4503-475F-8A1C-43FD3C10A098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2EDB9971-E117-4450-9EA6-043809E29316}">
      <dgm:prSet phldrT="[Text]"/>
      <dgm:spPr/>
      <dgm:t>
        <a:bodyPr/>
        <a:lstStyle/>
        <a:p>
          <a:r>
            <a:rPr lang="en-US" dirty="0" err="1"/>
            <a:t>Kompetitor</a:t>
          </a:r>
          <a:endParaRPr lang="en-US" dirty="0"/>
        </a:p>
      </dgm:t>
    </dgm:pt>
    <dgm:pt modelId="{744CF225-A79C-4D4A-B39A-A79E27AC45AF}" type="parTrans" cxnId="{7FBD6470-CC1D-42C5-A7EF-05653235DE17}">
      <dgm:prSet/>
      <dgm:spPr/>
      <dgm:t>
        <a:bodyPr/>
        <a:lstStyle/>
        <a:p>
          <a:endParaRPr lang="en-US"/>
        </a:p>
      </dgm:t>
    </dgm:pt>
    <dgm:pt modelId="{049A6D52-E4B4-4664-8D9E-6ADEE09BCBBC}" type="sibTrans" cxnId="{7FBD6470-CC1D-42C5-A7EF-05653235DE17}">
      <dgm:prSet/>
      <dgm:spPr/>
      <dgm:t>
        <a:bodyPr/>
        <a:lstStyle/>
        <a:p>
          <a:endParaRPr lang="en-US"/>
        </a:p>
      </dgm:t>
    </dgm:pt>
    <dgm:pt modelId="{4AE811FA-1A25-4935-8589-591B6A8D57D3}">
      <dgm:prSet phldrT="[Text]"/>
      <dgm:spPr/>
      <dgm:t>
        <a:bodyPr/>
        <a:lstStyle/>
        <a:p>
          <a:r>
            <a:rPr lang="en-US" dirty="0" err="1"/>
            <a:t>konsumen</a:t>
          </a:r>
          <a:endParaRPr lang="en-US" dirty="0"/>
        </a:p>
      </dgm:t>
    </dgm:pt>
    <dgm:pt modelId="{2C9B3AF8-42C4-42B5-A73B-93166CE12659}" type="parTrans" cxnId="{37045430-4423-44EF-B275-73BD1022FC36}">
      <dgm:prSet/>
      <dgm:spPr/>
      <dgm:t>
        <a:bodyPr/>
        <a:lstStyle/>
        <a:p>
          <a:endParaRPr lang="en-US"/>
        </a:p>
      </dgm:t>
    </dgm:pt>
    <dgm:pt modelId="{4E727861-D267-4E21-9DE7-6A9C81D1E114}" type="sibTrans" cxnId="{37045430-4423-44EF-B275-73BD1022FC36}">
      <dgm:prSet/>
      <dgm:spPr/>
      <dgm:t>
        <a:bodyPr/>
        <a:lstStyle/>
        <a:p>
          <a:endParaRPr lang="en-US"/>
        </a:p>
      </dgm:t>
    </dgm:pt>
    <dgm:pt modelId="{CED597A3-85B6-4BCC-A962-D9323A90059C}">
      <dgm:prSet phldrT="[Text]"/>
      <dgm:spPr/>
      <dgm:t>
        <a:bodyPr/>
        <a:lstStyle/>
        <a:p>
          <a:r>
            <a:rPr lang="en-US" dirty="0" err="1"/>
            <a:t>Pemasok</a:t>
          </a:r>
          <a:endParaRPr lang="en-US" dirty="0"/>
        </a:p>
      </dgm:t>
    </dgm:pt>
    <dgm:pt modelId="{7F4A343F-F61E-449A-A816-00A98EF9F0E7}" type="parTrans" cxnId="{CCA5B735-FEB9-46E6-B6AB-774A603F8361}">
      <dgm:prSet/>
      <dgm:spPr/>
      <dgm:t>
        <a:bodyPr/>
        <a:lstStyle/>
        <a:p>
          <a:endParaRPr lang="en-US"/>
        </a:p>
      </dgm:t>
    </dgm:pt>
    <dgm:pt modelId="{DB4173CA-2B7B-44B1-A646-3983809AB6A5}" type="sibTrans" cxnId="{CCA5B735-FEB9-46E6-B6AB-774A603F8361}">
      <dgm:prSet/>
      <dgm:spPr/>
      <dgm:t>
        <a:bodyPr/>
        <a:lstStyle/>
        <a:p>
          <a:endParaRPr lang="en-US"/>
        </a:p>
      </dgm:t>
    </dgm:pt>
    <dgm:pt modelId="{77091259-F423-413C-A770-CFAF0B173A17}">
      <dgm:prSet phldrT="[Text]"/>
      <dgm:spPr/>
      <dgm:t>
        <a:bodyPr/>
        <a:lstStyle/>
        <a:p>
          <a:r>
            <a:rPr lang="en-US" dirty="0"/>
            <a:t>Partner </a:t>
          </a:r>
          <a:r>
            <a:rPr lang="en-US" dirty="0" err="1"/>
            <a:t>strategis</a:t>
          </a:r>
          <a:endParaRPr lang="en-US" dirty="0"/>
        </a:p>
      </dgm:t>
    </dgm:pt>
    <dgm:pt modelId="{4B13E028-FA14-437A-8B9E-F05517EA4106}" type="parTrans" cxnId="{F59461A2-2C72-4F37-8A97-57E0554B8B0F}">
      <dgm:prSet/>
      <dgm:spPr/>
      <dgm:t>
        <a:bodyPr/>
        <a:lstStyle/>
        <a:p>
          <a:endParaRPr lang="en-US"/>
        </a:p>
      </dgm:t>
    </dgm:pt>
    <dgm:pt modelId="{C9262A45-093F-457A-9F33-13FA7AFEC221}" type="sibTrans" cxnId="{F59461A2-2C72-4F37-8A97-57E0554B8B0F}">
      <dgm:prSet/>
      <dgm:spPr/>
      <dgm:t>
        <a:bodyPr/>
        <a:lstStyle/>
        <a:p>
          <a:endParaRPr lang="en-US"/>
        </a:p>
      </dgm:t>
    </dgm:pt>
    <dgm:pt modelId="{54E9BC85-0638-4685-8016-C1A09615262D}">
      <dgm:prSet phldrT="[Text]"/>
      <dgm:spPr/>
      <dgm:t>
        <a:bodyPr/>
        <a:lstStyle/>
        <a:p>
          <a:r>
            <a:rPr lang="en-US" dirty="0" err="1"/>
            <a:t>Pembuat</a:t>
          </a:r>
          <a:r>
            <a:rPr lang="en-US" dirty="0"/>
            <a:t> </a:t>
          </a:r>
          <a:r>
            <a:rPr lang="en-US" dirty="0" err="1"/>
            <a:t>aturan</a:t>
          </a:r>
          <a:endParaRPr lang="en-US" dirty="0"/>
        </a:p>
      </dgm:t>
    </dgm:pt>
    <dgm:pt modelId="{5D42C9BA-D676-4DCD-B706-5CA8A567B2F1}" type="parTrans" cxnId="{665F923A-FC74-42E2-B623-AEF7854E1CF7}">
      <dgm:prSet/>
      <dgm:spPr/>
      <dgm:t>
        <a:bodyPr/>
        <a:lstStyle/>
        <a:p>
          <a:endParaRPr lang="en-US"/>
        </a:p>
      </dgm:t>
    </dgm:pt>
    <dgm:pt modelId="{DD5CF1E7-6777-438B-9765-C3B52F649819}" type="sibTrans" cxnId="{665F923A-FC74-42E2-B623-AEF7854E1CF7}">
      <dgm:prSet/>
      <dgm:spPr/>
      <dgm:t>
        <a:bodyPr/>
        <a:lstStyle/>
        <a:p>
          <a:endParaRPr lang="en-US"/>
        </a:p>
      </dgm:t>
    </dgm:pt>
    <dgm:pt modelId="{3B1D2EFF-E938-423D-BB90-334513A31435}" type="pres">
      <dgm:prSet presAssocID="{5A65D23A-4503-475F-8A1C-43FD3C10A098}" presName="compositeShape" presStyleCnt="0">
        <dgm:presLayoutVars>
          <dgm:chMax val="7"/>
          <dgm:dir/>
          <dgm:resizeHandles val="exact"/>
        </dgm:presLayoutVars>
      </dgm:prSet>
      <dgm:spPr/>
    </dgm:pt>
    <dgm:pt modelId="{55A143A7-3315-4468-8DC2-B48C3960E610}" type="pres">
      <dgm:prSet presAssocID="{5A65D23A-4503-475F-8A1C-43FD3C10A098}" presName="wedge1" presStyleLbl="node1" presStyleIdx="0" presStyleCnt="5" custLinFactX="-99661" custLinFactNeighborX="-100000" custLinFactNeighborY="6056"/>
      <dgm:spPr/>
    </dgm:pt>
    <dgm:pt modelId="{DF42C28D-9AEF-444D-8377-2833C1B093C0}" type="pres">
      <dgm:prSet presAssocID="{5A65D23A-4503-475F-8A1C-43FD3C10A098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444C7D52-2F43-440D-9FAA-40A85766921E}" type="pres">
      <dgm:prSet presAssocID="{5A65D23A-4503-475F-8A1C-43FD3C10A098}" presName="wedge2" presStyleLbl="node1" presStyleIdx="1" presStyleCnt="5" custLinFactX="-96161" custLinFactNeighborX="-100000" custLinFactNeighborY="-453"/>
      <dgm:spPr/>
    </dgm:pt>
    <dgm:pt modelId="{C6BB10D3-978F-4B7A-8A2A-3DE5954BF8FB}" type="pres">
      <dgm:prSet presAssocID="{5A65D23A-4503-475F-8A1C-43FD3C10A098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652BC7DD-EA86-4998-B1F8-C31664A39269}" type="pres">
      <dgm:prSet presAssocID="{5A65D23A-4503-475F-8A1C-43FD3C10A098}" presName="wedge3" presStyleLbl="node1" presStyleIdx="2" presStyleCnt="5" custLinFactX="-96161" custLinFactNeighborX="-100000" custLinFactNeighborY="-453"/>
      <dgm:spPr/>
    </dgm:pt>
    <dgm:pt modelId="{2CA65DFA-897D-434D-9E99-345C029F1884}" type="pres">
      <dgm:prSet presAssocID="{5A65D23A-4503-475F-8A1C-43FD3C10A098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BC9451ED-B4EE-42F5-B453-91AD2257E483}" type="pres">
      <dgm:prSet presAssocID="{5A65D23A-4503-475F-8A1C-43FD3C10A098}" presName="wedge4" presStyleLbl="node1" presStyleIdx="3" presStyleCnt="5" custLinFactX="-96161" custLinFactNeighborX="-100000" custLinFactNeighborY="-453"/>
      <dgm:spPr/>
    </dgm:pt>
    <dgm:pt modelId="{E80A40A0-288B-4D6F-AAA9-1D0E3787582A}" type="pres">
      <dgm:prSet presAssocID="{5A65D23A-4503-475F-8A1C-43FD3C10A098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554BE05E-0C19-4B8B-872F-1EC00F072C88}" type="pres">
      <dgm:prSet presAssocID="{5A65D23A-4503-475F-8A1C-43FD3C10A098}" presName="wedge5" presStyleLbl="node1" presStyleIdx="4" presStyleCnt="5" custLinFactX="-96161" custLinFactNeighborX="-100000" custLinFactNeighborY="-453"/>
      <dgm:spPr/>
    </dgm:pt>
    <dgm:pt modelId="{F1FDC3C9-7457-4473-B94C-D85A7511AACC}" type="pres">
      <dgm:prSet presAssocID="{5A65D23A-4503-475F-8A1C-43FD3C10A098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2ED93A1B-2B99-479E-BC5B-4A3DE1E2B55E}" type="presOf" srcId="{CED597A3-85B6-4BCC-A962-D9323A90059C}" destId="{2CA65DFA-897D-434D-9E99-345C029F1884}" srcOrd="1" destOrd="0" presId="urn:microsoft.com/office/officeart/2005/8/layout/chart3"/>
    <dgm:cxn modelId="{C903DD2F-B4C1-42DD-9CD0-AC1D7AF67658}" type="presOf" srcId="{CED597A3-85B6-4BCC-A962-D9323A90059C}" destId="{652BC7DD-EA86-4998-B1F8-C31664A39269}" srcOrd="0" destOrd="0" presId="urn:microsoft.com/office/officeart/2005/8/layout/chart3"/>
    <dgm:cxn modelId="{37045430-4423-44EF-B275-73BD1022FC36}" srcId="{5A65D23A-4503-475F-8A1C-43FD3C10A098}" destId="{4AE811FA-1A25-4935-8589-591B6A8D57D3}" srcOrd="1" destOrd="0" parTransId="{2C9B3AF8-42C4-42B5-A73B-93166CE12659}" sibTransId="{4E727861-D267-4E21-9DE7-6A9C81D1E114}"/>
    <dgm:cxn modelId="{CCA5B735-FEB9-46E6-B6AB-774A603F8361}" srcId="{5A65D23A-4503-475F-8A1C-43FD3C10A098}" destId="{CED597A3-85B6-4BCC-A962-D9323A90059C}" srcOrd="2" destOrd="0" parTransId="{7F4A343F-F61E-449A-A816-00A98EF9F0E7}" sibTransId="{DB4173CA-2B7B-44B1-A646-3983809AB6A5}"/>
    <dgm:cxn modelId="{665F923A-FC74-42E2-B623-AEF7854E1CF7}" srcId="{5A65D23A-4503-475F-8A1C-43FD3C10A098}" destId="{54E9BC85-0638-4685-8016-C1A09615262D}" srcOrd="4" destOrd="0" parTransId="{5D42C9BA-D676-4DCD-B706-5CA8A567B2F1}" sibTransId="{DD5CF1E7-6777-438B-9765-C3B52F649819}"/>
    <dgm:cxn modelId="{559A403D-A796-474A-BB35-BDB70402C863}" type="presOf" srcId="{54E9BC85-0638-4685-8016-C1A09615262D}" destId="{F1FDC3C9-7457-4473-B94C-D85A7511AACC}" srcOrd="1" destOrd="0" presId="urn:microsoft.com/office/officeart/2005/8/layout/chart3"/>
    <dgm:cxn modelId="{7FBD6470-CC1D-42C5-A7EF-05653235DE17}" srcId="{5A65D23A-4503-475F-8A1C-43FD3C10A098}" destId="{2EDB9971-E117-4450-9EA6-043809E29316}" srcOrd="0" destOrd="0" parTransId="{744CF225-A79C-4D4A-B39A-A79E27AC45AF}" sibTransId="{049A6D52-E4B4-4664-8D9E-6ADEE09BCBBC}"/>
    <dgm:cxn modelId="{87BBCE5A-4E6D-433A-BB67-C4BE378A443A}" type="presOf" srcId="{2EDB9971-E117-4450-9EA6-043809E29316}" destId="{55A143A7-3315-4468-8DC2-B48C3960E610}" srcOrd="0" destOrd="0" presId="urn:microsoft.com/office/officeart/2005/8/layout/chart3"/>
    <dgm:cxn modelId="{857F5C80-B6B7-4C52-BD03-D103E2E0DE0C}" type="presOf" srcId="{4AE811FA-1A25-4935-8589-591B6A8D57D3}" destId="{444C7D52-2F43-440D-9FAA-40A85766921E}" srcOrd="0" destOrd="0" presId="urn:microsoft.com/office/officeart/2005/8/layout/chart3"/>
    <dgm:cxn modelId="{62EB2A8F-B688-4A21-BF3C-B059A32BC884}" type="presOf" srcId="{4AE811FA-1A25-4935-8589-591B6A8D57D3}" destId="{C6BB10D3-978F-4B7A-8A2A-3DE5954BF8FB}" srcOrd="1" destOrd="0" presId="urn:microsoft.com/office/officeart/2005/8/layout/chart3"/>
    <dgm:cxn modelId="{F59461A2-2C72-4F37-8A97-57E0554B8B0F}" srcId="{5A65D23A-4503-475F-8A1C-43FD3C10A098}" destId="{77091259-F423-413C-A770-CFAF0B173A17}" srcOrd="3" destOrd="0" parTransId="{4B13E028-FA14-437A-8B9E-F05517EA4106}" sibTransId="{C9262A45-093F-457A-9F33-13FA7AFEC221}"/>
    <dgm:cxn modelId="{CB89CBA5-D11A-4454-A331-1F63358606D8}" type="presOf" srcId="{2EDB9971-E117-4450-9EA6-043809E29316}" destId="{DF42C28D-9AEF-444D-8377-2833C1B093C0}" srcOrd="1" destOrd="0" presId="urn:microsoft.com/office/officeart/2005/8/layout/chart3"/>
    <dgm:cxn modelId="{46A74AB2-80EC-4043-B6C9-7C112DE3B584}" type="presOf" srcId="{77091259-F423-413C-A770-CFAF0B173A17}" destId="{BC9451ED-B4EE-42F5-B453-91AD2257E483}" srcOrd="0" destOrd="0" presId="urn:microsoft.com/office/officeart/2005/8/layout/chart3"/>
    <dgm:cxn modelId="{0168F2C9-A07D-4A31-9761-36391E2A3717}" type="presOf" srcId="{77091259-F423-413C-A770-CFAF0B173A17}" destId="{E80A40A0-288B-4D6F-AAA9-1D0E3787582A}" srcOrd="1" destOrd="0" presId="urn:microsoft.com/office/officeart/2005/8/layout/chart3"/>
    <dgm:cxn modelId="{2C582ED9-E385-4DED-A946-6F28894D59B5}" type="presOf" srcId="{54E9BC85-0638-4685-8016-C1A09615262D}" destId="{554BE05E-0C19-4B8B-872F-1EC00F072C88}" srcOrd="0" destOrd="0" presId="urn:microsoft.com/office/officeart/2005/8/layout/chart3"/>
    <dgm:cxn modelId="{A73613EF-06B3-4233-90E3-605C765C6AB8}" type="presOf" srcId="{5A65D23A-4503-475F-8A1C-43FD3C10A098}" destId="{3B1D2EFF-E938-423D-BB90-334513A31435}" srcOrd="0" destOrd="0" presId="urn:microsoft.com/office/officeart/2005/8/layout/chart3"/>
    <dgm:cxn modelId="{4C3AAE4F-5C36-4B06-8DD6-53B0DC28B460}" type="presParOf" srcId="{3B1D2EFF-E938-423D-BB90-334513A31435}" destId="{55A143A7-3315-4468-8DC2-B48C3960E610}" srcOrd="0" destOrd="0" presId="urn:microsoft.com/office/officeart/2005/8/layout/chart3"/>
    <dgm:cxn modelId="{5F450D74-C2A0-4BDE-AC00-3B35595F27BB}" type="presParOf" srcId="{3B1D2EFF-E938-423D-BB90-334513A31435}" destId="{DF42C28D-9AEF-444D-8377-2833C1B093C0}" srcOrd="1" destOrd="0" presId="urn:microsoft.com/office/officeart/2005/8/layout/chart3"/>
    <dgm:cxn modelId="{C3A1F46A-673B-40B3-B329-5471F0A77789}" type="presParOf" srcId="{3B1D2EFF-E938-423D-BB90-334513A31435}" destId="{444C7D52-2F43-440D-9FAA-40A85766921E}" srcOrd="2" destOrd="0" presId="urn:microsoft.com/office/officeart/2005/8/layout/chart3"/>
    <dgm:cxn modelId="{722286CB-E474-4AB0-BF0D-2DB1803DA196}" type="presParOf" srcId="{3B1D2EFF-E938-423D-BB90-334513A31435}" destId="{C6BB10D3-978F-4B7A-8A2A-3DE5954BF8FB}" srcOrd="3" destOrd="0" presId="urn:microsoft.com/office/officeart/2005/8/layout/chart3"/>
    <dgm:cxn modelId="{A37897C7-F08D-47D8-B12B-A2457641CD32}" type="presParOf" srcId="{3B1D2EFF-E938-423D-BB90-334513A31435}" destId="{652BC7DD-EA86-4998-B1F8-C31664A39269}" srcOrd="4" destOrd="0" presId="urn:microsoft.com/office/officeart/2005/8/layout/chart3"/>
    <dgm:cxn modelId="{E629FC06-C3B4-413F-8A34-0838E5F33E7F}" type="presParOf" srcId="{3B1D2EFF-E938-423D-BB90-334513A31435}" destId="{2CA65DFA-897D-434D-9E99-345C029F1884}" srcOrd="5" destOrd="0" presId="urn:microsoft.com/office/officeart/2005/8/layout/chart3"/>
    <dgm:cxn modelId="{2423124A-9419-4AC1-AC21-8785835A832E}" type="presParOf" srcId="{3B1D2EFF-E938-423D-BB90-334513A31435}" destId="{BC9451ED-B4EE-42F5-B453-91AD2257E483}" srcOrd="6" destOrd="0" presId="urn:microsoft.com/office/officeart/2005/8/layout/chart3"/>
    <dgm:cxn modelId="{E812E24C-2EB6-4675-A217-12FBB4FC2E5F}" type="presParOf" srcId="{3B1D2EFF-E938-423D-BB90-334513A31435}" destId="{E80A40A0-288B-4D6F-AAA9-1D0E3787582A}" srcOrd="7" destOrd="0" presId="urn:microsoft.com/office/officeart/2005/8/layout/chart3"/>
    <dgm:cxn modelId="{E67E5FF8-1033-4DB6-A8D3-C71877804A24}" type="presParOf" srcId="{3B1D2EFF-E938-423D-BB90-334513A31435}" destId="{554BE05E-0C19-4B8B-872F-1EC00F072C88}" srcOrd="8" destOrd="0" presId="urn:microsoft.com/office/officeart/2005/8/layout/chart3"/>
    <dgm:cxn modelId="{C659F4B9-D5EE-4CA2-BF36-75E28963A83A}" type="presParOf" srcId="{3B1D2EFF-E938-423D-BB90-334513A31435}" destId="{F1FDC3C9-7457-4473-B94C-D85A7511AACC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AACD00-F75A-4195-A3E0-80F77433F723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</dgm:pt>
    <dgm:pt modelId="{9201BF5C-9A93-49CD-8896-D9FFE22C0577}">
      <dgm:prSet phldrT="[Text]"/>
      <dgm:spPr>
        <a:solidFill>
          <a:schemeClr val="accent1">
            <a:lumMod val="20000"/>
            <a:lumOff val="80000"/>
          </a:schemeClr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en-US" dirty="0" err="1">
              <a:solidFill>
                <a:schemeClr val="tx1"/>
              </a:solidFill>
              <a:latin typeface="Arial Rounded MT Bold" panose="020F0704030504030204" pitchFamily="34" charset="0"/>
            </a:rPr>
            <a:t>Dimensi</a:t>
          </a:r>
          <a:r>
            <a:rPr lang="en-US" dirty="0">
              <a:solidFill>
                <a:schemeClr val="tx1"/>
              </a:solidFill>
              <a:latin typeface="Arial Rounded MT Bold" panose="020F0704030504030204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Arial Rounded MT Bold" panose="020F0704030504030204" pitchFamily="34" charset="0"/>
            </a:rPr>
            <a:t>teknologi</a:t>
          </a:r>
          <a:endParaRPr lang="en-US" dirty="0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94CB70CE-8DDC-4C6A-AE25-D5A47B71FD1C}" type="parTrans" cxnId="{5917962D-A4A5-417A-9408-6559EB2A6CF5}">
      <dgm:prSet/>
      <dgm:spPr/>
      <dgm:t>
        <a:bodyPr/>
        <a:lstStyle/>
        <a:p>
          <a:endParaRPr lang="en-US"/>
        </a:p>
      </dgm:t>
    </dgm:pt>
    <dgm:pt modelId="{AC177F16-7225-44C4-B640-4604B04CB16A}" type="sibTrans" cxnId="{5917962D-A4A5-417A-9408-6559EB2A6CF5}">
      <dgm:prSet/>
      <dgm:spPr/>
      <dgm:t>
        <a:bodyPr/>
        <a:lstStyle/>
        <a:p>
          <a:endParaRPr lang="en-US"/>
        </a:p>
      </dgm:t>
    </dgm:pt>
    <dgm:pt modelId="{9587E59E-AF3F-4403-B374-8394E4776725}">
      <dgm:prSet phldrT="[Text]"/>
      <dgm:spPr>
        <a:solidFill>
          <a:schemeClr val="accent1">
            <a:lumMod val="20000"/>
            <a:lumOff val="80000"/>
          </a:schemeClr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en-US" dirty="0" err="1">
              <a:solidFill>
                <a:schemeClr val="tx1"/>
              </a:solidFill>
              <a:latin typeface="Arial Rounded MT Bold" panose="020F0704030504030204" pitchFamily="34" charset="0"/>
            </a:rPr>
            <a:t>Dimensi</a:t>
          </a:r>
          <a:r>
            <a:rPr lang="en-US" dirty="0">
              <a:solidFill>
                <a:schemeClr val="tx1"/>
              </a:solidFill>
              <a:latin typeface="Arial Rounded MT Bold" panose="020F0704030504030204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Arial Rounded MT Bold" panose="020F0704030504030204" pitchFamily="34" charset="0"/>
            </a:rPr>
            <a:t>ekonomi</a:t>
          </a:r>
          <a:endParaRPr lang="en-US" dirty="0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5B28022A-E8BD-41DE-AEF3-9D8D5BB0C897}" type="parTrans" cxnId="{A37153CE-D564-4FEA-9496-67B579A70A91}">
      <dgm:prSet/>
      <dgm:spPr/>
      <dgm:t>
        <a:bodyPr/>
        <a:lstStyle/>
        <a:p>
          <a:endParaRPr lang="en-US"/>
        </a:p>
      </dgm:t>
    </dgm:pt>
    <dgm:pt modelId="{78BD2906-CCD0-47C1-BBD7-CE7E64BD807A}" type="sibTrans" cxnId="{A37153CE-D564-4FEA-9496-67B579A70A91}">
      <dgm:prSet/>
      <dgm:spPr/>
      <dgm:t>
        <a:bodyPr/>
        <a:lstStyle/>
        <a:p>
          <a:endParaRPr lang="en-US"/>
        </a:p>
      </dgm:t>
    </dgm:pt>
    <dgm:pt modelId="{33A314B2-DE06-4348-8DC5-2A5FB1AD95F6}">
      <dgm:prSet phldrT="[Text]"/>
      <dgm:spPr>
        <a:solidFill>
          <a:schemeClr val="accent1">
            <a:lumMod val="20000"/>
            <a:lumOff val="80000"/>
          </a:schemeClr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en-US" dirty="0" err="1">
              <a:solidFill>
                <a:schemeClr val="tx1"/>
              </a:solidFill>
              <a:latin typeface="Arial Rounded MT Bold" panose="020F0704030504030204" pitchFamily="34" charset="0"/>
            </a:rPr>
            <a:t>Dimensi</a:t>
          </a:r>
          <a:r>
            <a:rPr lang="en-US" dirty="0">
              <a:solidFill>
                <a:schemeClr val="tx1"/>
              </a:solidFill>
              <a:latin typeface="Arial Rounded MT Bold" panose="020F0704030504030204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Arial Rounded MT Bold" panose="020F0704030504030204" pitchFamily="34" charset="0"/>
            </a:rPr>
            <a:t>sosial</a:t>
          </a:r>
          <a:r>
            <a:rPr lang="en-US" dirty="0">
              <a:solidFill>
                <a:schemeClr val="tx1"/>
              </a:solidFill>
              <a:latin typeface="Arial Rounded MT Bold" panose="020F0704030504030204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Arial Rounded MT Bold" panose="020F0704030504030204" pitchFamily="34" charset="0"/>
            </a:rPr>
            <a:t>budaya</a:t>
          </a:r>
          <a:endParaRPr lang="en-US" dirty="0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38B9620A-BCF6-4392-9C39-7B69EFFA1627}" type="parTrans" cxnId="{86B9F21E-412E-49D1-814B-094AEE6E990B}">
      <dgm:prSet/>
      <dgm:spPr/>
      <dgm:t>
        <a:bodyPr/>
        <a:lstStyle/>
        <a:p>
          <a:endParaRPr lang="en-US"/>
        </a:p>
      </dgm:t>
    </dgm:pt>
    <dgm:pt modelId="{9106E2CA-05BE-4D33-9B2D-870D5BEBE4F7}" type="sibTrans" cxnId="{86B9F21E-412E-49D1-814B-094AEE6E990B}">
      <dgm:prSet/>
      <dgm:spPr/>
      <dgm:t>
        <a:bodyPr/>
        <a:lstStyle/>
        <a:p>
          <a:endParaRPr lang="en-US"/>
        </a:p>
      </dgm:t>
    </dgm:pt>
    <dgm:pt modelId="{91636DFD-4CD5-463A-A816-DBE7D3F9D6E5}">
      <dgm:prSet phldrT="[Text]"/>
      <dgm:spPr>
        <a:solidFill>
          <a:schemeClr val="accent1">
            <a:lumMod val="20000"/>
            <a:lumOff val="80000"/>
          </a:schemeClr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en-US" dirty="0" err="1">
              <a:solidFill>
                <a:schemeClr val="tx1"/>
              </a:solidFill>
              <a:latin typeface="Arial Rounded MT Bold" panose="020F0704030504030204" pitchFamily="34" charset="0"/>
            </a:rPr>
            <a:t>Dimensi</a:t>
          </a:r>
          <a:r>
            <a:rPr lang="en-US" dirty="0">
              <a:solidFill>
                <a:schemeClr val="tx1"/>
              </a:solidFill>
              <a:latin typeface="Arial Rounded MT Bold" panose="020F0704030504030204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Arial Rounded MT Bold" panose="020F0704030504030204" pitchFamily="34" charset="0"/>
            </a:rPr>
            <a:t>politik-hukum</a:t>
          </a:r>
          <a:endParaRPr lang="en-US" dirty="0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343DDBE4-377C-4322-BBA0-57974CBCF852}" type="parTrans" cxnId="{1BD0EC8B-FC90-4FEC-B9C9-915AB8B17D9E}">
      <dgm:prSet/>
      <dgm:spPr/>
      <dgm:t>
        <a:bodyPr/>
        <a:lstStyle/>
        <a:p>
          <a:endParaRPr lang="en-US"/>
        </a:p>
      </dgm:t>
    </dgm:pt>
    <dgm:pt modelId="{DB77C55F-1ACC-48DC-9EEB-DA94FFC415DB}" type="sibTrans" cxnId="{1BD0EC8B-FC90-4FEC-B9C9-915AB8B17D9E}">
      <dgm:prSet/>
      <dgm:spPr/>
      <dgm:t>
        <a:bodyPr/>
        <a:lstStyle/>
        <a:p>
          <a:endParaRPr lang="en-US"/>
        </a:p>
      </dgm:t>
    </dgm:pt>
    <dgm:pt modelId="{E86E706D-2E1D-4A92-BB0E-CDD401A62695}">
      <dgm:prSet phldrT="[Text]"/>
      <dgm:spPr>
        <a:solidFill>
          <a:schemeClr val="accent1">
            <a:lumMod val="20000"/>
            <a:lumOff val="80000"/>
          </a:schemeClr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en-US" dirty="0" err="1">
              <a:solidFill>
                <a:schemeClr val="tx1"/>
              </a:solidFill>
              <a:latin typeface="Arial Rounded MT Bold" panose="020F0704030504030204" pitchFamily="34" charset="0"/>
            </a:rPr>
            <a:t>Dimensi</a:t>
          </a:r>
          <a:r>
            <a:rPr lang="en-US" dirty="0">
              <a:solidFill>
                <a:schemeClr val="tx1"/>
              </a:solidFill>
              <a:latin typeface="Arial Rounded MT Bold" panose="020F0704030504030204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Arial Rounded MT Bold" panose="020F0704030504030204" pitchFamily="34" charset="0"/>
            </a:rPr>
            <a:t>internasional</a:t>
          </a:r>
          <a:endParaRPr lang="en-US" dirty="0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8005EB36-E9B0-43E8-8468-9CE511E88F64}" type="parTrans" cxnId="{62555A77-FD71-4596-83F7-7409EC6BFDF8}">
      <dgm:prSet/>
      <dgm:spPr/>
      <dgm:t>
        <a:bodyPr/>
        <a:lstStyle/>
        <a:p>
          <a:endParaRPr lang="en-US"/>
        </a:p>
      </dgm:t>
    </dgm:pt>
    <dgm:pt modelId="{69D1D938-100A-4735-AEF5-0D2BC998027B}" type="sibTrans" cxnId="{62555A77-FD71-4596-83F7-7409EC6BFDF8}">
      <dgm:prSet/>
      <dgm:spPr/>
      <dgm:t>
        <a:bodyPr/>
        <a:lstStyle/>
        <a:p>
          <a:endParaRPr lang="en-US"/>
        </a:p>
      </dgm:t>
    </dgm:pt>
    <dgm:pt modelId="{298E6F70-185D-4ED7-9E50-2CD3C0E838DD}" type="pres">
      <dgm:prSet presAssocID="{89AACD00-F75A-4195-A3E0-80F77433F723}" presName="cycle" presStyleCnt="0">
        <dgm:presLayoutVars>
          <dgm:dir/>
          <dgm:resizeHandles val="exact"/>
        </dgm:presLayoutVars>
      </dgm:prSet>
      <dgm:spPr/>
    </dgm:pt>
    <dgm:pt modelId="{3022DD8F-06CB-4F7C-8B1D-EF998A331669}" type="pres">
      <dgm:prSet presAssocID="{9201BF5C-9A93-49CD-8896-D9FFE22C0577}" presName="node" presStyleLbl="node1" presStyleIdx="0" presStyleCnt="5">
        <dgm:presLayoutVars>
          <dgm:bulletEnabled val="1"/>
        </dgm:presLayoutVars>
      </dgm:prSet>
      <dgm:spPr/>
    </dgm:pt>
    <dgm:pt modelId="{88851AB9-FAD5-4890-90C0-3504C258B935}" type="pres">
      <dgm:prSet presAssocID="{9201BF5C-9A93-49CD-8896-D9FFE22C0577}" presName="spNode" presStyleCnt="0"/>
      <dgm:spPr/>
    </dgm:pt>
    <dgm:pt modelId="{6579F4C7-6A20-495E-AD65-16C66B7AC003}" type="pres">
      <dgm:prSet presAssocID="{AC177F16-7225-44C4-B640-4604B04CB16A}" presName="sibTrans" presStyleLbl="sibTrans1D1" presStyleIdx="0" presStyleCnt="5"/>
      <dgm:spPr/>
    </dgm:pt>
    <dgm:pt modelId="{D99E8FA7-641E-45A0-89BB-68AD9DD74C4F}" type="pres">
      <dgm:prSet presAssocID="{9587E59E-AF3F-4403-B374-8394E4776725}" presName="node" presStyleLbl="node1" presStyleIdx="1" presStyleCnt="5" custRadScaleRad="120585" custRadScaleInc="30908">
        <dgm:presLayoutVars>
          <dgm:bulletEnabled val="1"/>
        </dgm:presLayoutVars>
      </dgm:prSet>
      <dgm:spPr/>
    </dgm:pt>
    <dgm:pt modelId="{2F48C53D-EC54-43EC-BD4F-0C8ACE11BC95}" type="pres">
      <dgm:prSet presAssocID="{9587E59E-AF3F-4403-B374-8394E4776725}" presName="spNode" presStyleCnt="0"/>
      <dgm:spPr/>
    </dgm:pt>
    <dgm:pt modelId="{1EEAA039-BECA-4C25-B8C1-F6F0CFA185BD}" type="pres">
      <dgm:prSet presAssocID="{78BD2906-CCD0-47C1-BBD7-CE7E64BD807A}" presName="sibTrans" presStyleLbl="sibTrans1D1" presStyleIdx="1" presStyleCnt="5"/>
      <dgm:spPr/>
    </dgm:pt>
    <dgm:pt modelId="{46D16BB4-A48A-40A4-B622-18A591B49F2C}" type="pres">
      <dgm:prSet presAssocID="{33A314B2-DE06-4348-8DC5-2A5FB1AD95F6}" presName="node" presStyleLbl="node1" presStyleIdx="2" presStyleCnt="5" custRadScaleRad="110618" custRadScaleInc="-58373">
        <dgm:presLayoutVars>
          <dgm:bulletEnabled val="1"/>
        </dgm:presLayoutVars>
      </dgm:prSet>
      <dgm:spPr/>
    </dgm:pt>
    <dgm:pt modelId="{E21FF83A-D4AC-491E-9E7A-C89156B7BE41}" type="pres">
      <dgm:prSet presAssocID="{33A314B2-DE06-4348-8DC5-2A5FB1AD95F6}" presName="spNode" presStyleCnt="0"/>
      <dgm:spPr/>
    </dgm:pt>
    <dgm:pt modelId="{133990E6-D389-485B-8D60-BF35DD392E21}" type="pres">
      <dgm:prSet presAssocID="{9106E2CA-05BE-4D33-9B2D-870D5BEBE4F7}" presName="sibTrans" presStyleLbl="sibTrans1D1" presStyleIdx="2" presStyleCnt="5"/>
      <dgm:spPr/>
    </dgm:pt>
    <dgm:pt modelId="{7C5FC44B-8AEA-4DBE-8FF3-ABFCB7C8B45E}" type="pres">
      <dgm:prSet presAssocID="{91636DFD-4CD5-463A-A816-DBE7D3F9D6E5}" presName="node" presStyleLbl="node1" presStyleIdx="3" presStyleCnt="5" custRadScaleRad="107121" custRadScaleInc="76090">
        <dgm:presLayoutVars>
          <dgm:bulletEnabled val="1"/>
        </dgm:presLayoutVars>
      </dgm:prSet>
      <dgm:spPr/>
    </dgm:pt>
    <dgm:pt modelId="{D3A66ED7-CE09-49A4-BFA0-211F95618A95}" type="pres">
      <dgm:prSet presAssocID="{91636DFD-4CD5-463A-A816-DBE7D3F9D6E5}" presName="spNode" presStyleCnt="0"/>
      <dgm:spPr/>
    </dgm:pt>
    <dgm:pt modelId="{787B4205-174E-4AB7-994E-C62CDE5CDE16}" type="pres">
      <dgm:prSet presAssocID="{DB77C55F-1ACC-48DC-9EEB-DA94FFC415DB}" presName="sibTrans" presStyleLbl="sibTrans1D1" presStyleIdx="3" presStyleCnt="5"/>
      <dgm:spPr/>
    </dgm:pt>
    <dgm:pt modelId="{F95789D6-7197-4376-8DEE-A63436520E6F}" type="pres">
      <dgm:prSet presAssocID="{E86E706D-2E1D-4A92-BB0E-CDD401A62695}" presName="node" presStyleLbl="node1" presStyleIdx="4" presStyleCnt="5" custRadScaleRad="115675" custRadScaleInc="-36735">
        <dgm:presLayoutVars>
          <dgm:bulletEnabled val="1"/>
        </dgm:presLayoutVars>
      </dgm:prSet>
      <dgm:spPr/>
    </dgm:pt>
    <dgm:pt modelId="{D3A71D9C-A95F-470E-B449-89ABCDAE12F6}" type="pres">
      <dgm:prSet presAssocID="{E86E706D-2E1D-4A92-BB0E-CDD401A62695}" presName="spNode" presStyleCnt="0"/>
      <dgm:spPr/>
    </dgm:pt>
    <dgm:pt modelId="{47A4BF6A-D2C5-43E5-B1D6-FEB4A9C88D04}" type="pres">
      <dgm:prSet presAssocID="{69D1D938-100A-4735-AEF5-0D2BC998027B}" presName="sibTrans" presStyleLbl="sibTrans1D1" presStyleIdx="4" presStyleCnt="5"/>
      <dgm:spPr/>
    </dgm:pt>
  </dgm:ptLst>
  <dgm:cxnLst>
    <dgm:cxn modelId="{86B9F21E-412E-49D1-814B-094AEE6E990B}" srcId="{89AACD00-F75A-4195-A3E0-80F77433F723}" destId="{33A314B2-DE06-4348-8DC5-2A5FB1AD95F6}" srcOrd="2" destOrd="0" parTransId="{38B9620A-BCF6-4392-9C39-7B69EFFA1627}" sibTransId="{9106E2CA-05BE-4D33-9B2D-870D5BEBE4F7}"/>
    <dgm:cxn modelId="{5917962D-A4A5-417A-9408-6559EB2A6CF5}" srcId="{89AACD00-F75A-4195-A3E0-80F77433F723}" destId="{9201BF5C-9A93-49CD-8896-D9FFE22C0577}" srcOrd="0" destOrd="0" parTransId="{94CB70CE-8DDC-4C6A-AE25-D5A47B71FD1C}" sibTransId="{AC177F16-7225-44C4-B640-4604B04CB16A}"/>
    <dgm:cxn modelId="{E1F15C40-202C-4543-89E6-B1DD8B0C752B}" type="presOf" srcId="{E86E706D-2E1D-4A92-BB0E-CDD401A62695}" destId="{F95789D6-7197-4376-8DEE-A63436520E6F}" srcOrd="0" destOrd="0" presId="urn:microsoft.com/office/officeart/2005/8/layout/cycle6"/>
    <dgm:cxn modelId="{7F3C0944-B6FB-4C5F-BC0E-27FE054BD9A9}" type="presOf" srcId="{69D1D938-100A-4735-AEF5-0D2BC998027B}" destId="{47A4BF6A-D2C5-43E5-B1D6-FEB4A9C88D04}" srcOrd="0" destOrd="0" presId="urn:microsoft.com/office/officeart/2005/8/layout/cycle6"/>
    <dgm:cxn modelId="{740E2369-7A9E-4CEA-9294-86D39AC784F4}" type="presOf" srcId="{78BD2906-CCD0-47C1-BBD7-CE7E64BD807A}" destId="{1EEAA039-BECA-4C25-B8C1-F6F0CFA185BD}" srcOrd="0" destOrd="0" presId="urn:microsoft.com/office/officeart/2005/8/layout/cycle6"/>
    <dgm:cxn modelId="{723EA74D-B085-4416-8FAE-D86AEE5FBD6E}" type="presOf" srcId="{9587E59E-AF3F-4403-B374-8394E4776725}" destId="{D99E8FA7-641E-45A0-89BB-68AD9DD74C4F}" srcOrd="0" destOrd="0" presId="urn:microsoft.com/office/officeart/2005/8/layout/cycle6"/>
    <dgm:cxn modelId="{62555A77-FD71-4596-83F7-7409EC6BFDF8}" srcId="{89AACD00-F75A-4195-A3E0-80F77433F723}" destId="{E86E706D-2E1D-4A92-BB0E-CDD401A62695}" srcOrd="4" destOrd="0" parTransId="{8005EB36-E9B0-43E8-8468-9CE511E88F64}" sibTransId="{69D1D938-100A-4735-AEF5-0D2BC998027B}"/>
    <dgm:cxn modelId="{AED13F79-6494-432E-A977-CE783A66FDEA}" type="presOf" srcId="{DB77C55F-1ACC-48DC-9EEB-DA94FFC415DB}" destId="{787B4205-174E-4AB7-994E-C62CDE5CDE16}" srcOrd="0" destOrd="0" presId="urn:microsoft.com/office/officeart/2005/8/layout/cycle6"/>
    <dgm:cxn modelId="{57C1BB85-AE42-4034-9C13-B2E5AEC6C739}" type="presOf" srcId="{89AACD00-F75A-4195-A3E0-80F77433F723}" destId="{298E6F70-185D-4ED7-9E50-2CD3C0E838DD}" srcOrd="0" destOrd="0" presId="urn:microsoft.com/office/officeart/2005/8/layout/cycle6"/>
    <dgm:cxn modelId="{F5B29A8A-6792-4412-B372-65E11C22EC4C}" type="presOf" srcId="{AC177F16-7225-44C4-B640-4604B04CB16A}" destId="{6579F4C7-6A20-495E-AD65-16C66B7AC003}" srcOrd="0" destOrd="0" presId="urn:microsoft.com/office/officeart/2005/8/layout/cycle6"/>
    <dgm:cxn modelId="{1BD0EC8B-FC90-4FEC-B9C9-915AB8B17D9E}" srcId="{89AACD00-F75A-4195-A3E0-80F77433F723}" destId="{91636DFD-4CD5-463A-A816-DBE7D3F9D6E5}" srcOrd="3" destOrd="0" parTransId="{343DDBE4-377C-4322-BBA0-57974CBCF852}" sibTransId="{DB77C55F-1ACC-48DC-9EEB-DA94FFC415DB}"/>
    <dgm:cxn modelId="{ADD672C5-A573-40BD-876D-4FA29137765A}" type="presOf" srcId="{91636DFD-4CD5-463A-A816-DBE7D3F9D6E5}" destId="{7C5FC44B-8AEA-4DBE-8FF3-ABFCB7C8B45E}" srcOrd="0" destOrd="0" presId="urn:microsoft.com/office/officeart/2005/8/layout/cycle6"/>
    <dgm:cxn modelId="{A37153CE-D564-4FEA-9496-67B579A70A91}" srcId="{89AACD00-F75A-4195-A3E0-80F77433F723}" destId="{9587E59E-AF3F-4403-B374-8394E4776725}" srcOrd="1" destOrd="0" parTransId="{5B28022A-E8BD-41DE-AEF3-9D8D5BB0C897}" sibTransId="{78BD2906-CCD0-47C1-BBD7-CE7E64BD807A}"/>
    <dgm:cxn modelId="{1139C1DE-4518-4B02-8DED-6C0FBF7D80FE}" type="presOf" srcId="{9106E2CA-05BE-4D33-9B2D-870D5BEBE4F7}" destId="{133990E6-D389-485B-8D60-BF35DD392E21}" srcOrd="0" destOrd="0" presId="urn:microsoft.com/office/officeart/2005/8/layout/cycle6"/>
    <dgm:cxn modelId="{E4C482E5-7521-4E77-A76D-78E2433141B4}" type="presOf" srcId="{9201BF5C-9A93-49CD-8896-D9FFE22C0577}" destId="{3022DD8F-06CB-4F7C-8B1D-EF998A331669}" srcOrd="0" destOrd="0" presId="urn:microsoft.com/office/officeart/2005/8/layout/cycle6"/>
    <dgm:cxn modelId="{9A3C25E6-E180-4111-8B73-9D6869BE4E3B}" type="presOf" srcId="{33A314B2-DE06-4348-8DC5-2A5FB1AD95F6}" destId="{46D16BB4-A48A-40A4-B622-18A591B49F2C}" srcOrd="0" destOrd="0" presId="urn:microsoft.com/office/officeart/2005/8/layout/cycle6"/>
    <dgm:cxn modelId="{772F75FD-2C2A-4DB0-9031-80D20AC071C6}" type="presParOf" srcId="{298E6F70-185D-4ED7-9E50-2CD3C0E838DD}" destId="{3022DD8F-06CB-4F7C-8B1D-EF998A331669}" srcOrd="0" destOrd="0" presId="urn:microsoft.com/office/officeart/2005/8/layout/cycle6"/>
    <dgm:cxn modelId="{120F7DA2-C8AB-4D64-AE60-05C85D15B2DE}" type="presParOf" srcId="{298E6F70-185D-4ED7-9E50-2CD3C0E838DD}" destId="{88851AB9-FAD5-4890-90C0-3504C258B935}" srcOrd="1" destOrd="0" presId="urn:microsoft.com/office/officeart/2005/8/layout/cycle6"/>
    <dgm:cxn modelId="{3D50D347-145A-4E2E-9ED1-146F3BE062DD}" type="presParOf" srcId="{298E6F70-185D-4ED7-9E50-2CD3C0E838DD}" destId="{6579F4C7-6A20-495E-AD65-16C66B7AC003}" srcOrd="2" destOrd="0" presId="urn:microsoft.com/office/officeart/2005/8/layout/cycle6"/>
    <dgm:cxn modelId="{3A26B9C4-2225-4407-9426-4FB10E5D3018}" type="presParOf" srcId="{298E6F70-185D-4ED7-9E50-2CD3C0E838DD}" destId="{D99E8FA7-641E-45A0-89BB-68AD9DD74C4F}" srcOrd="3" destOrd="0" presId="urn:microsoft.com/office/officeart/2005/8/layout/cycle6"/>
    <dgm:cxn modelId="{8976E79D-E671-41FF-A287-5CCF2FC00DAD}" type="presParOf" srcId="{298E6F70-185D-4ED7-9E50-2CD3C0E838DD}" destId="{2F48C53D-EC54-43EC-BD4F-0C8ACE11BC95}" srcOrd="4" destOrd="0" presId="urn:microsoft.com/office/officeart/2005/8/layout/cycle6"/>
    <dgm:cxn modelId="{0968C936-5624-4A27-991F-6FB83605EDCE}" type="presParOf" srcId="{298E6F70-185D-4ED7-9E50-2CD3C0E838DD}" destId="{1EEAA039-BECA-4C25-B8C1-F6F0CFA185BD}" srcOrd="5" destOrd="0" presId="urn:microsoft.com/office/officeart/2005/8/layout/cycle6"/>
    <dgm:cxn modelId="{5C825539-5F27-4C24-B57E-BBBCAB3C55EA}" type="presParOf" srcId="{298E6F70-185D-4ED7-9E50-2CD3C0E838DD}" destId="{46D16BB4-A48A-40A4-B622-18A591B49F2C}" srcOrd="6" destOrd="0" presId="urn:microsoft.com/office/officeart/2005/8/layout/cycle6"/>
    <dgm:cxn modelId="{5E44CA71-1DF5-4358-B238-934D9FB51BA4}" type="presParOf" srcId="{298E6F70-185D-4ED7-9E50-2CD3C0E838DD}" destId="{E21FF83A-D4AC-491E-9E7A-C89156B7BE41}" srcOrd="7" destOrd="0" presId="urn:microsoft.com/office/officeart/2005/8/layout/cycle6"/>
    <dgm:cxn modelId="{00C8674E-41D7-4BA9-A3C9-8F3E8B8DC244}" type="presParOf" srcId="{298E6F70-185D-4ED7-9E50-2CD3C0E838DD}" destId="{133990E6-D389-485B-8D60-BF35DD392E21}" srcOrd="8" destOrd="0" presId="urn:microsoft.com/office/officeart/2005/8/layout/cycle6"/>
    <dgm:cxn modelId="{C4BA6C76-EDA7-4A1B-98D7-4A4CD1031A01}" type="presParOf" srcId="{298E6F70-185D-4ED7-9E50-2CD3C0E838DD}" destId="{7C5FC44B-8AEA-4DBE-8FF3-ABFCB7C8B45E}" srcOrd="9" destOrd="0" presId="urn:microsoft.com/office/officeart/2005/8/layout/cycle6"/>
    <dgm:cxn modelId="{B40C7283-72E8-4493-BA93-9CCE902EC567}" type="presParOf" srcId="{298E6F70-185D-4ED7-9E50-2CD3C0E838DD}" destId="{D3A66ED7-CE09-49A4-BFA0-211F95618A95}" srcOrd="10" destOrd="0" presId="urn:microsoft.com/office/officeart/2005/8/layout/cycle6"/>
    <dgm:cxn modelId="{1BCF8B5B-0CDA-4C5A-A3F1-89EF65A323BF}" type="presParOf" srcId="{298E6F70-185D-4ED7-9E50-2CD3C0E838DD}" destId="{787B4205-174E-4AB7-994E-C62CDE5CDE16}" srcOrd="11" destOrd="0" presId="urn:microsoft.com/office/officeart/2005/8/layout/cycle6"/>
    <dgm:cxn modelId="{AC130DAB-29F5-4D0C-A78C-2FB8F9D96F50}" type="presParOf" srcId="{298E6F70-185D-4ED7-9E50-2CD3C0E838DD}" destId="{F95789D6-7197-4376-8DEE-A63436520E6F}" srcOrd="12" destOrd="0" presId="urn:microsoft.com/office/officeart/2005/8/layout/cycle6"/>
    <dgm:cxn modelId="{6FDCDBD7-E167-448D-8888-A61CB7A40DCD}" type="presParOf" srcId="{298E6F70-185D-4ED7-9E50-2CD3C0E838DD}" destId="{D3A71D9C-A95F-470E-B449-89ABCDAE12F6}" srcOrd="13" destOrd="0" presId="urn:microsoft.com/office/officeart/2005/8/layout/cycle6"/>
    <dgm:cxn modelId="{9347D2C6-FB10-4102-B9D0-C7EC597C5016}" type="presParOf" srcId="{298E6F70-185D-4ED7-9E50-2CD3C0E838DD}" destId="{47A4BF6A-D2C5-43E5-B1D6-FEB4A9C88D04}" srcOrd="14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65D23A-4503-475F-8A1C-43FD3C10A098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3B1D2EFF-E938-423D-BB90-334513A31435}" type="pres">
      <dgm:prSet presAssocID="{5A65D23A-4503-475F-8A1C-43FD3C10A098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8CA85BEA-34E4-4BE1-BB19-95E634C8D201}" type="presOf" srcId="{5A65D23A-4503-475F-8A1C-43FD3C10A098}" destId="{3B1D2EFF-E938-423D-BB90-334513A31435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65D23A-4503-475F-8A1C-43FD3C10A098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3B1D2EFF-E938-423D-BB90-334513A31435}" type="pres">
      <dgm:prSet presAssocID="{5A65D23A-4503-475F-8A1C-43FD3C10A098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0F1CBBD0-60BB-4DCC-9F60-90690F6FA796}" type="presOf" srcId="{5A65D23A-4503-475F-8A1C-43FD3C10A098}" destId="{3B1D2EFF-E938-423D-BB90-334513A31435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D74781-3B45-4D53-8675-57C38862F3D8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96EFBE96-EFC7-4ED2-823E-2B677B5E277E}">
      <dgm:prSet phldrT="[Text]"/>
      <dgm:spPr/>
      <dgm:t>
        <a:bodyPr/>
        <a:lstStyle/>
        <a:p>
          <a:r>
            <a:rPr lang="en-US" dirty="0"/>
            <a:t>Top management</a:t>
          </a:r>
        </a:p>
      </dgm:t>
    </dgm:pt>
    <dgm:pt modelId="{DDD06DF3-E732-461C-9775-D9ABF7C2FEF7}" type="parTrans" cxnId="{D7D79D26-948E-4CE7-84B3-602F5F42BB3F}">
      <dgm:prSet/>
      <dgm:spPr/>
      <dgm:t>
        <a:bodyPr/>
        <a:lstStyle/>
        <a:p>
          <a:endParaRPr lang="en-US"/>
        </a:p>
      </dgm:t>
    </dgm:pt>
    <dgm:pt modelId="{7736AF90-927C-4BE1-983B-7C6EF6C4B80E}" type="sibTrans" cxnId="{D7D79D26-948E-4CE7-84B3-602F5F42BB3F}">
      <dgm:prSet/>
      <dgm:spPr/>
      <dgm:t>
        <a:bodyPr/>
        <a:lstStyle/>
        <a:p>
          <a:endParaRPr lang="en-US"/>
        </a:p>
      </dgm:t>
    </dgm:pt>
    <dgm:pt modelId="{8F1B25F7-DE1F-4AF4-9E25-E686D91F841E}">
      <dgm:prSet phldrT="[Text]"/>
      <dgm:spPr/>
      <dgm:t>
        <a:bodyPr/>
        <a:lstStyle/>
        <a:p>
          <a:r>
            <a:rPr lang="en-US" dirty="0" err="1"/>
            <a:t>Midle</a:t>
          </a:r>
          <a:r>
            <a:rPr lang="en-US" dirty="0"/>
            <a:t> management</a:t>
          </a:r>
        </a:p>
      </dgm:t>
    </dgm:pt>
    <dgm:pt modelId="{1C6F1F84-76C5-43CE-9202-29C021411581}" type="parTrans" cxnId="{DC99165A-2B3D-4D16-AF2A-312BC3987AD0}">
      <dgm:prSet/>
      <dgm:spPr/>
      <dgm:t>
        <a:bodyPr/>
        <a:lstStyle/>
        <a:p>
          <a:endParaRPr lang="en-US"/>
        </a:p>
      </dgm:t>
    </dgm:pt>
    <dgm:pt modelId="{9D7A15D6-ED96-4898-A266-73C3C9EF3FFE}" type="sibTrans" cxnId="{DC99165A-2B3D-4D16-AF2A-312BC3987AD0}">
      <dgm:prSet/>
      <dgm:spPr/>
      <dgm:t>
        <a:bodyPr/>
        <a:lstStyle/>
        <a:p>
          <a:endParaRPr lang="en-US"/>
        </a:p>
      </dgm:t>
    </dgm:pt>
    <dgm:pt modelId="{29F81AA5-7806-429D-BFB1-CB34FF618467}">
      <dgm:prSet phldrT="[Text]"/>
      <dgm:spPr/>
      <dgm:t>
        <a:bodyPr/>
        <a:lstStyle/>
        <a:p>
          <a:r>
            <a:rPr lang="en-US" dirty="0"/>
            <a:t>Lower management</a:t>
          </a:r>
        </a:p>
      </dgm:t>
    </dgm:pt>
    <dgm:pt modelId="{5EA3EFB5-0042-47D6-95E1-5F33CCA593F6}" type="parTrans" cxnId="{5901BB6B-4F8A-4712-AEE1-150E11975337}">
      <dgm:prSet/>
      <dgm:spPr/>
      <dgm:t>
        <a:bodyPr/>
        <a:lstStyle/>
        <a:p>
          <a:endParaRPr lang="en-US"/>
        </a:p>
      </dgm:t>
    </dgm:pt>
    <dgm:pt modelId="{E20B5433-35EE-4AC9-8144-F7EC1B5A462D}" type="sibTrans" cxnId="{5901BB6B-4F8A-4712-AEE1-150E11975337}">
      <dgm:prSet/>
      <dgm:spPr/>
      <dgm:t>
        <a:bodyPr/>
        <a:lstStyle/>
        <a:p>
          <a:endParaRPr lang="en-US"/>
        </a:p>
      </dgm:t>
    </dgm:pt>
    <dgm:pt modelId="{B8356C1F-0C29-43A0-AEE4-20B9A4E53246}" type="pres">
      <dgm:prSet presAssocID="{8BD74781-3B45-4D53-8675-57C38862F3D8}" presName="Name0" presStyleCnt="0">
        <dgm:presLayoutVars>
          <dgm:dir/>
          <dgm:animLvl val="lvl"/>
          <dgm:resizeHandles val="exact"/>
        </dgm:presLayoutVars>
      </dgm:prSet>
      <dgm:spPr/>
    </dgm:pt>
    <dgm:pt modelId="{05F32788-3DA5-480C-81F8-D07B459E86FC}" type="pres">
      <dgm:prSet presAssocID="{96EFBE96-EFC7-4ED2-823E-2B677B5E277E}" presName="Name8" presStyleCnt="0"/>
      <dgm:spPr/>
    </dgm:pt>
    <dgm:pt modelId="{9BAE767D-5314-4790-9FD8-4848E801A95B}" type="pres">
      <dgm:prSet presAssocID="{96EFBE96-EFC7-4ED2-823E-2B677B5E277E}" presName="level" presStyleLbl="node1" presStyleIdx="0" presStyleCnt="3">
        <dgm:presLayoutVars>
          <dgm:chMax val="1"/>
          <dgm:bulletEnabled val="1"/>
        </dgm:presLayoutVars>
      </dgm:prSet>
      <dgm:spPr/>
    </dgm:pt>
    <dgm:pt modelId="{D3D4D74B-73C2-4EC4-AEB5-DF1B95CCDC25}" type="pres">
      <dgm:prSet presAssocID="{96EFBE96-EFC7-4ED2-823E-2B677B5E277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F41CE4B-1734-437D-B44C-E78922E14227}" type="pres">
      <dgm:prSet presAssocID="{8F1B25F7-DE1F-4AF4-9E25-E686D91F841E}" presName="Name8" presStyleCnt="0"/>
      <dgm:spPr/>
    </dgm:pt>
    <dgm:pt modelId="{E6DCBBE1-ED9E-41E8-B9CC-293B111C57B4}" type="pres">
      <dgm:prSet presAssocID="{8F1B25F7-DE1F-4AF4-9E25-E686D91F841E}" presName="level" presStyleLbl="node1" presStyleIdx="1" presStyleCnt="3">
        <dgm:presLayoutVars>
          <dgm:chMax val="1"/>
          <dgm:bulletEnabled val="1"/>
        </dgm:presLayoutVars>
      </dgm:prSet>
      <dgm:spPr/>
    </dgm:pt>
    <dgm:pt modelId="{8811CA60-C6A0-4405-9CB8-A7E3EBE709C9}" type="pres">
      <dgm:prSet presAssocID="{8F1B25F7-DE1F-4AF4-9E25-E686D91F841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29FA29C-F1F4-464F-A64F-459E67C8CF8F}" type="pres">
      <dgm:prSet presAssocID="{29F81AA5-7806-429D-BFB1-CB34FF618467}" presName="Name8" presStyleCnt="0"/>
      <dgm:spPr/>
    </dgm:pt>
    <dgm:pt modelId="{ED640680-0516-487C-9C7D-63463B446B77}" type="pres">
      <dgm:prSet presAssocID="{29F81AA5-7806-429D-BFB1-CB34FF618467}" presName="level" presStyleLbl="node1" presStyleIdx="2" presStyleCnt="3">
        <dgm:presLayoutVars>
          <dgm:chMax val="1"/>
          <dgm:bulletEnabled val="1"/>
        </dgm:presLayoutVars>
      </dgm:prSet>
      <dgm:spPr/>
    </dgm:pt>
    <dgm:pt modelId="{AF26E230-6CD5-480D-8C1D-BE7D185DF816}" type="pres">
      <dgm:prSet presAssocID="{29F81AA5-7806-429D-BFB1-CB34FF61846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7D79D26-948E-4CE7-84B3-602F5F42BB3F}" srcId="{8BD74781-3B45-4D53-8675-57C38862F3D8}" destId="{96EFBE96-EFC7-4ED2-823E-2B677B5E277E}" srcOrd="0" destOrd="0" parTransId="{DDD06DF3-E732-461C-9775-D9ABF7C2FEF7}" sibTransId="{7736AF90-927C-4BE1-983B-7C6EF6C4B80E}"/>
    <dgm:cxn modelId="{5901BB6B-4F8A-4712-AEE1-150E11975337}" srcId="{8BD74781-3B45-4D53-8675-57C38862F3D8}" destId="{29F81AA5-7806-429D-BFB1-CB34FF618467}" srcOrd="2" destOrd="0" parTransId="{5EA3EFB5-0042-47D6-95E1-5F33CCA593F6}" sibTransId="{E20B5433-35EE-4AC9-8144-F7EC1B5A462D}"/>
    <dgm:cxn modelId="{FCD3FC4E-FEAE-4244-AD2D-4A232C3DE8AB}" type="presOf" srcId="{29F81AA5-7806-429D-BFB1-CB34FF618467}" destId="{ED640680-0516-487C-9C7D-63463B446B77}" srcOrd="0" destOrd="0" presId="urn:microsoft.com/office/officeart/2005/8/layout/pyramid1"/>
    <dgm:cxn modelId="{0DC87852-6D7C-4BC1-BA41-8C0E62D10A3A}" type="presOf" srcId="{8BD74781-3B45-4D53-8675-57C38862F3D8}" destId="{B8356C1F-0C29-43A0-AEE4-20B9A4E53246}" srcOrd="0" destOrd="0" presId="urn:microsoft.com/office/officeart/2005/8/layout/pyramid1"/>
    <dgm:cxn modelId="{DC99165A-2B3D-4D16-AF2A-312BC3987AD0}" srcId="{8BD74781-3B45-4D53-8675-57C38862F3D8}" destId="{8F1B25F7-DE1F-4AF4-9E25-E686D91F841E}" srcOrd="1" destOrd="0" parTransId="{1C6F1F84-76C5-43CE-9202-29C021411581}" sibTransId="{9D7A15D6-ED96-4898-A266-73C3C9EF3FFE}"/>
    <dgm:cxn modelId="{5C36388F-E7E8-45C5-91A4-9601AF09286C}" type="presOf" srcId="{29F81AA5-7806-429D-BFB1-CB34FF618467}" destId="{AF26E230-6CD5-480D-8C1D-BE7D185DF816}" srcOrd="1" destOrd="0" presId="urn:microsoft.com/office/officeart/2005/8/layout/pyramid1"/>
    <dgm:cxn modelId="{48EC7192-21B7-4F1B-8FCF-ECF2CE72AEB2}" type="presOf" srcId="{96EFBE96-EFC7-4ED2-823E-2B677B5E277E}" destId="{9BAE767D-5314-4790-9FD8-4848E801A95B}" srcOrd="0" destOrd="0" presId="urn:microsoft.com/office/officeart/2005/8/layout/pyramid1"/>
    <dgm:cxn modelId="{1CAFD799-002A-4735-9C0E-70488D8824EE}" type="presOf" srcId="{8F1B25F7-DE1F-4AF4-9E25-E686D91F841E}" destId="{8811CA60-C6A0-4405-9CB8-A7E3EBE709C9}" srcOrd="1" destOrd="0" presId="urn:microsoft.com/office/officeart/2005/8/layout/pyramid1"/>
    <dgm:cxn modelId="{1F7207B7-8EFE-4CEA-BA77-24D238BE99C6}" type="presOf" srcId="{8F1B25F7-DE1F-4AF4-9E25-E686D91F841E}" destId="{E6DCBBE1-ED9E-41E8-B9CC-293B111C57B4}" srcOrd="0" destOrd="0" presId="urn:microsoft.com/office/officeart/2005/8/layout/pyramid1"/>
    <dgm:cxn modelId="{28D579CF-F03C-478F-85B4-93593A868342}" type="presOf" srcId="{96EFBE96-EFC7-4ED2-823E-2B677B5E277E}" destId="{D3D4D74B-73C2-4EC4-AEB5-DF1B95CCDC25}" srcOrd="1" destOrd="0" presId="urn:microsoft.com/office/officeart/2005/8/layout/pyramid1"/>
    <dgm:cxn modelId="{BE0BAD7C-764D-4414-B7EF-68A448750DDB}" type="presParOf" srcId="{B8356C1F-0C29-43A0-AEE4-20B9A4E53246}" destId="{05F32788-3DA5-480C-81F8-D07B459E86FC}" srcOrd="0" destOrd="0" presId="urn:microsoft.com/office/officeart/2005/8/layout/pyramid1"/>
    <dgm:cxn modelId="{3480FE4C-C3D1-4049-9420-554FCB5568D3}" type="presParOf" srcId="{05F32788-3DA5-480C-81F8-D07B459E86FC}" destId="{9BAE767D-5314-4790-9FD8-4848E801A95B}" srcOrd="0" destOrd="0" presId="urn:microsoft.com/office/officeart/2005/8/layout/pyramid1"/>
    <dgm:cxn modelId="{95EE9336-F243-4FC7-937A-D2E58BAB7D8B}" type="presParOf" srcId="{05F32788-3DA5-480C-81F8-D07B459E86FC}" destId="{D3D4D74B-73C2-4EC4-AEB5-DF1B95CCDC25}" srcOrd="1" destOrd="0" presId="urn:microsoft.com/office/officeart/2005/8/layout/pyramid1"/>
    <dgm:cxn modelId="{DEDDEC99-6EAB-476D-B1AB-F6B233AB2908}" type="presParOf" srcId="{B8356C1F-0C29-43A0-AEE4-20B9A4E53246}" destId="{6F41CE4B-1734-437D-B44C-E78922E14227}" srcOrd="1" destOrd="0" presId="urn:microsoft.com/office/officeart/2005/8/layout/pyramid1"/>
    <dgm:cxn modelId="{98C0104F-DD25-472C-9E98-874E82726DA2}" type="presParOf" srcId="{6F41CE4B-1734-437D-B44C-E78922E14227}" destId="{E6DCBBE1-ED9E-41E8-B9CC-293B111C57B4}" srcOrd="0" destOrd="0" presId="urn:microsoft.com/office/officeart/2005/8/layout/pyramid1"/>
    <dgm:cxn modelId="{92440EDE-648F-4568-8C48-25255B32AF54}" type="presParOf" srcId="{6F41CE4B-1734-437D-B44C-E78922E14227}" destId="{8811CA60-C6A0-4405-9CB8-A7E3EBE709C9}" srcOrd="1" destOrd="0" presId="urn:microsoft.com/office/officeart/2005/8/layout/pyramid1"/>
    <dgm:cxn modelId="{6FE6D3D5-AC7F-4603-83E6-48BC6B69504A}" type="presParOf" srcId="{B8356C1F-0C29-43A0-AEE4-20B9A4E53246}" destId="{E29FA29C-F1F4-464F-A64F-459E67C8CF8F}" srcOrd="2" destOrd="0" presId="urn:microsoft.com/office/officeart/2005/8/layout/pyramid1"/>
    <dgm:cxn modelId="{A6C65F43-8DE3-4F3F-946F-5F2821F65C85}" type="presParOf" srcId="{E29FA29C-F1F4-464F-A64F-459E67C8CF8F}" destId="{ED640680-0516-487C-9C7D-63463B446B77}" srcOrd="0" destOrd="0" presId="urn:microsoft.com/office/officeart/2005/8/layout/pyramid1"/>
    <dgm:cxn modelId="{B505E6C9-6DBD-492B-84E9-3913124C4258}" type="presParOf" srcId="{E29FA29C-F1F4-464F-A64F-459E67C8CF8F}" destId="{AF26E230-6CD5-480D-8C1D-BE7D185DF81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143A7-3315-4468-8DC2-B48C3960E610}">
      <dsp:nvSpPr>
        <dsp:cNvPr id="0" name=""/>
        <dsp:cNvSpPr/>
      </dsp:nvSpPr>
      <dsp:spPr>
        <a:xfrm>
          <a:off x="-1404501" y="369920"/>
          <a:ext cx="2809002" cy="2809002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Kompetitor</a:t>
          </a:r>
          <a:endParaRPr lang="en-US" sz="1400" kern="1200" dirty="0"/>
        </a:p>
      </dsp:txBody>
      <dsp:txXfrm>
        <a:off x="35446" y="789598"/>
        <a:ext cx="953054" cy="652089"/>
      </dsp:txXfrm>
    </dsp:sp>
    <dsp:sp modelId="{444C7D52-2F43-440D-9FAA-40A85766921E}">
      <dsp:nvSpPr>
        <dsp:cNvPr id="0" name=""/>
        <dsp:cNvSpPr/>
      </dsp:nvSpPr>
      <dsp:spPr>
        <a:xfrm>
          <a:off x="-1404501" y="322516"/>
          <a:ext cx="2809002" cy="2809002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konsumen</a:t>
          </a:r>
          <a:endParaRPr lang="en-US" sz="1400" kern="1200" dirty="0"/>
        </a:p>
      </dsp:txBody>
      <dsp:txXfrm>
        <a:off x="431382" y="1593255"/>
        <a:ext cx="836012" cy="705594"/>
      </dsp:txXfrm>
    </dsp:sp>
    <dsp:sp modelId="{652BC7DD-EA86-4998-B1F8-C31664A39269}">
      <dsp:nvSpPr>
        <dsp:cNvPr id="0" name=""/>
        <dsp:cNvSpPr/>
      </dsp:nvSpPr>
      <dsp:spPr>
        <a:xfrm>
          <a:off x="-1404501" y="322516"/>
          <a:ext cx="2809002" cy="2809002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Pemasok</a:t>
          </a:r>
          <a:endParaRPr lang="en-US" sz="1400" kern="1200" dirty="0"/>
        </a:p>
      </dsp:txBody>
      <dsp:txXfrm>
        <a:off x="-501607" y="2429268"/>
        <a:ext cx="1003215" cy="601929"/>
      </dsp:txXfrm>
    </dsp:sp>
    <dsp:sp modelId="{BC9451ED-B4EE-42F5-B453-91AD2257E483}">
      <dsp:nvSpPr>
        <dsp:cNvPr id="0" name=""/>
        <dsp:cNvSpPr/>
      </dsp:nvSpPr>
      <dsp:spPr>
        <a:xfrm>
          <a:off x="-1404501" y="322516"/>
          <a:ext cx="2809002" cy="2809002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Partner </a:t>
          </a:r>
          <a:r>
            <a:rPr lang="en-US" sz="1400" kern="1200" dirty="0" err="1"/>
            <a:t>strategis</a:t>
          </a:r>
          <a:endParaRPr lang="en-US" sz="1400" kern="1200" dirty="0"/>
        </a:p>
      </dsp:txBody>
      <dsp:txXfrm>
        <a:off x="-1270739" y="1593255"/>
        <a:ext cx="836012" cy="705594"/>
      </dsp:txXfrm>
    </dsp:sp>
    <dsp:sp modelId="{554BE05E-0C19-4B8B-872F-1EC00F072C88}">
      <dsp:nvSpPr>
        <dsp:cNvPr id="0" name=""/>
        <dsp:cNvSpPr/>
      </dsp:nvSpPr>
      <dsp:spPr>
        <a:xfrm>
          <a:off x="-1404501" y="322516"/>
          <a:ext cx="2809002" cy="2809002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Pembuat</a:t>
          </a:r>
          <a:r>
            <a:rPr lang="en-US" sz="1400" kern="1200" dirty="0"/>
            <a:t> </a:t>
          </a:r>
          <a:r>
            <a:rPr lang="en-US" sz="1400" kern="1200" dirty="0" err="1"/>
            <a:t>aturan</a:t>
          </a:r>
          <a:endParaRPr lang="en-US" sz="1400" kern="1200" dirty="0"/>
        </a:p>
      </dsp:txBody>
      <dsp:txXfrm>
        <a:off x="-994855" y="750554"/>
        <a:ext cx="953054" cy="652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2DD8F-06CB-4F7C-8B1D-EF998A331669}">
      <dsp:nvSpPr>
        <dsp:cNvPr id="0" name=""/>
        <dsp:cNvSpPr/>
      </dsp:nvSpPr>
      <dsp:spPr>
        <a:xfrm>
          <a:off x="2742426" y="2322"/>
          <a:ext cx="1593268" cy="103562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/>
              </a:solidFill>
              <a:latin typeface="Arial Rounded MT Bold" panose="020F0704030504030204" pitchFamily="34" charset="0"/>
            </a:rPr>
            <a:t>Dimensi</a:t>
          </a:r>
          <a:r>
            <a:rPr lang="en-US" sz="1600" kern="1200" dirty="0">
              <a:solidFill>
                <a:schemeClr val="tx1"/>
              </a:solidFill>
              <a:latin typeface="Arial Rounded MT Bold" panose="020F0704030504030204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Arial Rounded MT Bold" panose="020F0704030504030204" pitchFamily="34" charset="0"/>
            </a:rPr>
            <a:t>teknologi</a:t>
          </a:r>
          <a:endParaRPr lang="en-US" sz="1600" kern="1200" dirty="0">
            <a:solidFill>
              <a:schemeClr val="tx1"/>
            </a:solidFill>
            <a:latin typeface="Arial Rounded MT Bold" panose="020F0704030504030204" pitchFamily="34" charset="0"/>
          </a:endParaRPr>
        </a:p>
      </dsp:txBody>
      <dsp:txXfrm>
        <a:off x="2792981" y="52877"/>
        <a:ext cx="1492158" cy="934514"/>
      </dsp:txXfrm>
    </dsp:sp>
    <dsp:sp modelId="{6579F4C7-6A20-495E-AD65-16C66B7AC003}">
      <dsp:nvSpPr>
        <dsp:cNvPr id="0" name=""/>
        <dsp:cNvSpPr/>
      </dsp:nvSpPr>
      <dsp:spPr>
        <a:xfrm>
          <a:off x="2027660" y="665790"/>
          <a:ext cx="4137749" cy="4137749"/>
        </a:xfrm>
        <a:custGeom>
          <a:avLst/>
          <a:gdLst/>
          <a:ahLst/>
          <a:cxnLst/>
          <a:rect l="0" t="0" r="0" b="0"/>
          <a:pathLst>
            <a:path>
              <a:moveTo>
                <a:pt x="2325567" y="15986"/>
              </a:moveTo>
              <a:arcTo wR="2068874" hR="2068874" stAng="16627635" swAng="297326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9E8FA7-641E-45A0-89BB-68AD9DD74C4F}">
      <dsp:nvSpPr>
        <dsp:cNvPr id="0" name=""/>
        <dsp:cNvSpPr/>
      </dsp:nvSpPr>
      <dsp:spPr>
        <a:xfrm>
          <a:off x="5194750" y="1613051"/>
          <a:ext cx="1593268" cy="103562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/>
              </a:solidFill>
              <a:latin typeface="Arial Rounded MT Bold" panose="020F0704030504030204" pitchFamily="34" charset="0"/>
            </a:rPr>
            <a:t>Dimensi</a:t>
          </a:r>
          <a:r>
            <a:rPr lang="en-US" sz="1600" kern="1200" dirty="0">
              <a:solidFill>
                <a:schemeClr val="tx1"/>
              </a:solidFill>
              <a:latin typeface="Arial Rounded MT Bold" panose="020F0704030504030204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Arial Rounded MT Bold" panose="020F0704030504030204" pitchFamily="34" charset="0"/>
            </a:rPr>
            <a:t>ekonomi</a:t>
          </a:r>
          <a:endParaRPr lang="en-US" sz="1600" kern="1200" dirty="0">
            <a:solidFill>
              <a:schemeClr val="tx1"/>
            </a:solidFill>
            <a:latin typeface="Arial Rounded MT Bold" panose="020F0704030504030204" pitchFamily="34" charset="0"/>
          </a:endParaRPr>
        </a:p>
      </dsp:txBody>
      <dsp:txXfrm>
        <a:off x="5245305" y="1663606"/>
        <a:ext cx="1492158" cy="934514"/>
      </dsp:txXfrm>
    </dsp:sp>
    <dsp:sp modelId="{1EEAA039-BECA-4C25-B8C1-F6F0CFA185BD}">
      <dsp:nvSpPr>
        <dsp:cNvPr id="0" name=""/>
        <dsp:cNvSpPr/>
      </dsp:nvSpPr>
      <dsp:spPr>
        <a:xfrm>
          <a:off x="1933839" y="182585"/>
          <a:ext cx="4137749" cy="4137749"/>
        </a:xfrm>
        <a:custGeom>
          <a:avLst/>
          <a:gdLst/>
          <a:ahLst/>
          <a:cxnLst/>
          <a:rect l="0" t="0" r="0" b="0"/>
          <a:pathLst>
            <a:path>
              <a:moveTo>
                <a:pt x="4097347" y="2475745"/>
              </a:moveTo>
              <a:arcTo wR="2068874" hR="2068874" stAng="680513" swAng="161863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D16BB4-A48A-40A4-B622-18A591B49F2C}">
      <dsp:nvSpPr>
        <dsp:cNvPr id="0" name=""/>
        <dsp:cNvSpPr/>
      </dsp:nvSpPr>
      <dsp:spPr>
        <a:xfrm>
          <a:off x="4495800" y="3541956"/>
          <a:ext cx="1593268" cy="103562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/>
              </a:solidFill>
              <a:latin typeface="Arial Rounded MT Bold" panose="020F0704030504030204" pitchFamily="34" charset="0"/>
            </a:rPr>
            <a:t>Dimensi</a:t>
          </a:r>
          <a:r>
            <a:rPr lang="en-US" sz="1600" kern="1200" dirty="0">
              <a:solidFill>
                <a:schemeClr val="tx1"/>
              </a:solidFill>
              <a:latin typeface="Arial Rounded MT Bold" panose="020F0704030504030204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Arial Rounded MT Bold" panose="020F0704030504030204" pitchFamily="34" charset="0"/>
            </a:rPr>
            <a:t>sosial</a:t>
          </a:r>
          <a:r>
            <a:rPr lang="en-US" sz="1600" kern="1200" dirty="0">
              <a:solidFill>
                <a:schemeClr val="tx1"/>
              </a:solidFill>
              <a:latin typeface="Arial Rounded MT Bold" panose="020F0704030504030204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Arial Rounded MT Bold" panose="020F0704030504030204" pitchFamily="34" charset="0"/>
            </a:rPr>
            <a:t>budaya</a:t>
          </a:r>
          <a:endParaRPr lang="en-US" sz="1600" kern="1200" dirty="0">
            <a:solidFill>
              <a:schemeClr val="tx1"/>
            </a:solidFill>
            <a:latin typeface="Arial Rounded MT Bold" panose="020F0704030504030204" pitchFamily="34" charset="0"/>
          </a:endParaRPr>
        </a:p>
      </dsp:txBody>
      <dsp:txXfrm>
        <a:off x="4546355" y="3592511"/>
        <a:ext cx="1492158" cy="934514"/>
      </dsp:txXfrm>
    </dsp:sp>
    <dsp:sp modelId="{133990E6-D389-485B-8D60-BF35DD392E21}">
      <dsp:nvSpPr>
        <dsp:cNvPr id="0" name=""/>
        <dsp:cNvSpPr/>
      </dsp:nvSpPr>
      <dsp:spPr>
        <a:xfrm>
          <a:off x="1521384" y="745024"/>
          <a:ext cx="4137749" cy="4137749"/>
        </a:xfrm>
        <a:custGeom>
          <a:avLst/>
          <a:gdLst/>
          <a:ahLst/>
          <a:cxnLst/>
          <a:rect l="0" t="0" r="0" b="0"/>
          <a:pathLst>
            <a:path>
              <a:moveTo>
                <a:pt x="3129728" y="3845059"/>
              </a:moveTo>
              <a:arcTo wR="2068874" hR="2068874" stAng="3549095" swAng="420425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FC44B-8AEA-4DBE-8FF3-ABFCB7C8B45E}">
      <dsp:nvSpPr>
        <dsp:cNvPr id="0" name=""/>
        <dsp:cNvSpPr/>
      </dsp:nvSpPr>
      <dsp:spPr>
        <a:xfrm>
          <a:off x="943554" y="3365647"/>
          <a:ext cx="1593268" cy="103562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/>
              </a:solidFill>
              <a:latin typeface="Arial Rounded MT Bold" panose="020F0704030504030204" pitchFamily="34" charset="0"/>
            </a:rPr>
            <a:t>Dimensi</a:t>
          </a:r>
          <a:r>
            <a:rPr lang="en-US" sz="1600" kern="1200" dirty="0">
              <a:solidFill>
                <a:schemeClr val="tx1"/>
              </a:solidFill>
              <a:latin typeface="Arial Rounded MT Bold" panose="020F0704030504030204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Arial Rounded MT Bold" panose="020F0704030504030204" pitchFamily="34" charset="0"/>
            </a:rPr>
            <a:t>politik-hukum</a:t>
          </a:r>
          <a:endParaRPr lang="en-US" sz="1600" kern="1200" dirty="0">
            <a:solidFill>
              <a:schemeClr val="tx1"/>
            </a:solidFill>
            <a:latin typeface="Arial Rounded MT Bold" panose="020F0704030504030204" pitchFamily="34" charset="0"/>
          </a:endParaRPr>
        </a:p>
      </dsp:txBody>
      <dsp:txXfrm>
        <a:off x="994109" y="3416202"/>
        <a:ext cx="1492158" cy="934514"/>
      </dsp:txXfrm>
    </dsp:sp>
    <dsp:sp modelId="{787B4205-174E-4AB7-994E-C62CDE5CDE16}">
      <dsp:nvSpPr>
        <dsp:cNvPr id="0" name=""/>
        <dsp:cNvSpPr/>
      </dsp:nvSpPr>
      <dsp:spPr>
        <a:xfrm>
          <a:off x="1068077" y="80442"/>
          <a:ext cx="4137749" cy="4137749"/>
        </a:xfrm>
        <a:custGeom>
          <a:avLst/>
          <a:gdLst/>
          <a:ahLst/>
          <a:cxnLst/>
          <a:rect l="0" t="0" r="0" b="0"/>
          <a:pathLst>
            <a:path>
              <a:moveTo>
                <a:pt x="391136" y="3279427"/>
              </a:moveTo>
              <a:arcTo wR="2068874" hR="2068874" stAng="8651287" swAng="116769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789D6-7197-4376-8DEE-A63436520E6F}">
      <dsp:nvSpPr>
        <dsp:cNvPr id="0" name=""/>
        <dsp:cNvSpPr/>
      </dsp:nvSpPr>
      <dsp:spPr>
        <a:xfrm>
          <a:off x="379930" y="1689250"/>
          <a:ext cx="1593268" cy="103562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/>
              </a:solidFill>
              <a:latin typeface="Arial Rounded MT Bold" panose="020F0704030504030204" pitchFamily="34" charset="0"/>
            </a:rPr>
            <a:t>Dimensi</a:t>
          </a:r>
          <a:r>
            <a:rPr lang="en-US" sz="1600" kern="1200" dirty="0">
              <a:solidFill>
                <a:schemeClr val="tx1"/>
              </a:solidFill>
              <a:latin typeface="Arial Rounded MT Bold" panose="020F0704030504030204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Arial Rounded MT Bold" panose="020F0704030504030204" pitchFamily="34" charset="0"/>
            </a:rPr>
            <a:t>internasional</a:t>
          </a:r>
          <a:endParaRPr lang="en-US" sz="1600" kern="1200" dirty="0">
            <a:solidFill>
              <a:schemeClr val="tx1"/>
            </a:solidFill>
            <a:latin typeface="Arial Rounded MT Bold" panose="020F0704030504030204" pitchFamily="34" charset="0"/>
          </a:endParaRPr>
        </a:p>
      </dsp:txBody>
      <dsp:txXfrm>
        <a:off x="430485" y="1739805"/>
        <a:ext cx="1492158" cy="934514"/>
      </dsp:txXfrm>
    </dsp:sp>
    <dsp:sp modelId="{47A4BF6A-D2C5-43E5-B1D6-FEB4A9C88D04}">
      <dsp:nvSpPr>
        <dsp:cNvPr id="0" name=""/>
        <dsp:cNvSpPr/>
      </dsp:nvSpPr>
      <dsp:spPr>
        <a:xfrm>
          <a:off x="1049837" y="645152"/>
          <a:ext cx="4137749" cy="4137749"/>
        </a:xfrm>
        <a:custGeom>
          <a:avLst/>
          <a:gdLst/>
          <a:ahLst/>
          <a:cxnLst/>
          <a:rect l="0" t="0" r="0" b="0"/>
          <a:pathLst>
            <a:path>
              <a:moveTo>
                <a:pt x="280331" y="1028992"/>
              </a:moveTo>
              <a:arcTo wR="2068874" hR="2068874" stAng="12610457" swAng="293182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AE767D-5314-4790-9FD8-4848E801A95B}">
      <dsp:nvSpPr>
        <dsp:cNvPr id="0" name=""/>
        <dsp:cNvSpPr/>
      </dsp:nvSpPr>
      <dsp:spPr>
        <a:xfrm>
          <a:off x="2032000" y="0"/>
          <a:ext cx="2032000" cy="1354666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Top management</a:t>
          </a:r>
        </a:p>
      </dsp:txBody>
      <dsp:txXfrm>
        <a:off x="2032000" y="0"/>
        <a:ext cx="2032000" cy="1354666"/>
      </dsp:txXfrm>
    </dsp:sp>
    <dsp:sp modelId="{E6DCBBE1-ED9E-41E8-B9CC-293B111C57B4}">
      <dsp:nvSpPr>
        <dsp:cNvPr id="0" name=""/>
        <dsp:cNvSpPr/>
      </dsp:nvSpPr>
      <dsp:spPr>
        <a:xfrm>
          <a:off x="1015999" y="1354666"/>
          <a:ext cx="4064000" cy="1354666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Midle</a:t>
          </a:r>
          <a:r>
            <a:rPr lang="en-US" sz="2800" kern="1200" dirty="0"/>
            <a:t> management</a:t>
          </a:r>
        </a:p>
      </dsp:txBody>
      <dsp:txXfrm>
        <a:off x="1727199" y="1354666"/>
        <a:ext cx="2641600" cy="1354666"/>
      </dsp:txXfrm>
    </dsp:sp>
    <dsp:sp modelId="{ED640680-0516-487C-9C7D-63463B446B77}">
      <dsp:nvSpPr>
        <dsp:cNvPr id="0" name=""/>
        <dsp:cNvSpPr/>
      </dsp:nvSpPr>
      <dsp:spPr>
        <a:xfrm>
          <a:off x="0" y="2709333"/>
          <a:ext cx="6096000" cy="1354666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Lower management</a:t>
          </a:r>
        </a:p>
      </dsp:txBody>
      <dsp:txXfrm>
        <a:off x="1066799" y="2709333"/>
        <a:ext cx="3962400" cy="1354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0.1477</cdr:x>
      <cdr:y>0.18179</cdr:y>
    </cdr:from>
    <cdr:to>
      <cdr:x>0.1477</cdr:x>
      <cdr:y>1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915E9EE0-5FCD-4538-B1C9-8237F57E974E}"/>
            </a:ext>
          </a:extLst>
        </cdr:cNvPr>
        <cdr:cNvCxnSpPr/>
      </cdr:nvCxnSpPr>
      <cdr:spPr>
        <a:xfrm xmlns:a="http://schemas.openxmlformats.org/drawingml/2006/main">
          <a:off x="1162049" y="744925"/>
          <a:ext cx="0" cy="3352800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0.06053</cdr:x>
      <cdr:y>0.83061</cdr:y>
    </cdr:from>
    <cdr:to>
      <cdr:x>0.85472</cdr:x>
      <cdr:y>0.83061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5EB29097-BB9E-45C2-B9CC-5A7A4C9C9655}"/>
            </a:ext>
          </a:extLst>
        </cdr:cNvPr>
        <cdr:cNvCxnSpPr/>
      </cdr:nvCxnSpPr>
      <cdr:spPr>
        <a:xfrm xmlns:a="http://schemas.openxmlformats.org/drawingml/2006/main">
          <a:off x="476249" y="3403600"/>
          <a:ext cx="624840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0.64465</cdr:y>
    </cdr:from>
    <cdr:to>
      <cdr:x>0.1477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0" y="2641600"/>
          <a:ext cx="1162049" cy="1456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1. </a:t>
          </a:r>
          <a:r>
            <a:rPr lang="en-US" sz="1100" dirty="0" err="1"/>
            <a:t>Tahap</a:t>
          </a:r>
          <a:r>
            <a:rPr lang="en-US" sz="1100" dirty="0"/>
            <a:t> </a:t>
          </a:r>
          <a:r>
            <a:rPr lang="en-US" sz="1100" dirty="0" err="1"/>
            <a:t>kewiraswastaan</a:t>
          </a:r>
          <a:endParaRPr lang="en-US" sz="1100" dirty="0"/>
        </a:p>
        <a:p xmlns:a="http://schemas.openxmlformats.org/drawingml/2006/main">
          <a:endParaRPr lang="en-US" sz="1100" dirty="0"/>
        </a:p>
        <a:p xmlns:a="http://schemas.openxmlformats.org/drawingml/2006/main">
          <a:r>
            <a:rPr lang="en-US" dirty="0" err="1"/>
            <a:t>Tujuan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jelas</a:t>
          </a:r>
          <a:endParaRPr lang="en-US" dirty="0"/>
        </a:p>
        <a:p xmlns:a="http://schemas.openxmlformats.org/drawingml/2006/main">
          <a:endParaRPr lang="en-US" sz="1100" dirty="0"/>
        </a:p>
        <a:p xmlns:a="http://schemas.openxmlformats.org/drawingml/2006/main">
          <a:r>
            <a:rPr lang="en-US" dirty="0" err="1"/>
            <a:t>Kreatifitas</a:t>
          </a:r>
          <a:r>
            <a:rPr lang="en-US" dirty="0"/>
            <a:t> </a:t>
          </a:r>
          <a:r>
            <a:rPr lang="en-US" dirty="0" err="1"/>
            <a:t>tinggi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0.0799</cdr:x>
      <cdr:y>0.06818</cdr:y>
    </cdr:from>
    <cdr:to>
      <cdr:x>0.0799</cdr:x>
      <cdr:y>0.83061</cdr:y>
    </cdr:to>
    <cdr:cxnSp macro="">
      <cdr:nvCxnSpPr>
        <cdr:cNvPr id="9" name="Straight Connector 8">
          <a:extLst xmlns:a="http://schemas.openxmlformats.org/drawingml/2006/main">
            <a:ext uri="{FF2B5EF4-FFF2-40B4-BE49-F238E27FC236}">
              <a16:creationId xmlns:a16="http://schemas.microsoft.com/office/drawing/2014/main" id="{BB2C8251-2360-4284-AA52-E7BF176EF449}"/>
            </a:ext>
          </a:extLst>
        </cdr:cNvPr>
        <cdr:cNvCxnSpPr/>
      </cdr:nvCxnSpPr>
      <cdr:spPr>
        <a:xfrm xmlns:a="http://schemas.openxmlformats.org/drawingml/2006/main">
          <a:off x="628649" y="279400"/>
          <a:ext cx="0" cy="31242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0.37046</cdr:x>
      <cdr:y>0.18179</cdr:y>
    </cdr:from>
    <cdr:to>
      <cdr:x>0.37046</cdr:x>
      <cdr:y>1</cdr:y>
    </cdr:to>
    <cdr:cxnSp macro="">
      <cdr:nvCxnSpPr>
        <cdr:cNvPr id="14" name="Straight Connector 13">
          <a:extLst xmlns:a="http://schemas.openxmlformats.org/drawingml/2006/main">
            <a:ext uri="{FF2B5EF4-FFF2-40B4-BE49-F238E27FC236}">
              <a16:creationId xmlns:a16="http://schemas.microsoft.com/office/drawing/2014/main" id="{080DB604-EFFD-496D-B2C3-52EA08F8D2A9}"/>
            </a:ext>
          </a:extLst>
        </cdr:cNvPr>
        <cdr:cNvCxnSpPr/>
      </cdr:nvCxnSpPr>
      <cdr:spPr>
        <a:xfrm xmlns:a="http://schemas.openxmlformats.org/drawingml/2006/main">
          <a:off x="2914649" y="744925"/>
          <a:ext cx="0" cy="3352800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0.17676</cdr:x>
      <cdr:y>0.59196</cdr:y>
    </cdr:from>
    <cdr:to>
      <cdr:x>0.36077</cdr:x>
      <cdr:y>1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1390649" y="2425699"/>
          <a:ext cx="1447800" cy="16720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2. </a:t>
          </a:r>
          <a:r>
            <a:rPr lang="en-US" sz="1100" dirty="0" err="1"/>
            <a:t>Tahap</a:t>
          </a:r>
          <a:r>
            <a:rPr lang="en-US" sz="1100" dirty="0"/>
            <a:t> </a:t>
          </a:r>
          <a:r>
            <a:rPr lang="en-US" sz="1100" dirty="0" err="1"/>
            <a:t>kebersamaan</a:t>
          </a:r>
          <a:endParaRPr lang="en-US" sz="1100" dirty="0"/>
        </a:p>
        <a:p xmlns:a="http://schemas.openxmlformats.org/drawingml/2006/main">
          <a:endParaRPr lang="en-US" dirty="0"/>
        </a:p>
        <a:p xmlns:a="http://schemas.openxmlformats.org/drawingml/2006/main">
          <a:r>
            <a:rPr lang="en-US" sz="1100" dirty="0" err="1"/>
            <a:t>Komunikasi</a:t>
          </a:r>
          <a:r>
            <a:rPr lang="en-US" sz="1100" dirty="0"/>
            <a:t> &amp; </a:t>
          </a:r>
          <a:r>
            <a:rPr lang="en-US" sz="1100" dirty="0" err="1"/>
            <a:t>struktur</a:t>
          </a:r>
          <a:r>
            <a:rPr lang="en-US" sz="1100" dirty="0"/>
            <a:t> informal</a:t>
          </a:r>
        </a:p>
        <a:p xmlns:a="http://schemas.openxmlformats.org/drawingml/2006/main">
          <a:endParaRPr lang="en-US" dirty="0"/>
        </a:p>
        <a:p xmlns:a="http://schemas.openxmlformats.org/drawingml/2006/main">
          <a:r>
            <a:rPr lang="en-US" sz="1100" dirty="0" err="1"/>
            <a:t>Komitmen</a:t>
          </a:r>
          <a:r>
            <a:rPr lang="en-US" sz="1100" dirty="0"/>
            <a:t> </a:t>
          </a:r>
          <a:r>
            <a:rPr lang="en-US" sz="1100" dirty="0" err="1"/>
            <a:t>tinggi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0.64856</cdr:x>
      <cdr:y>0.10756</cdr:y>
    </cdr:from>
    <cdr:to>
      <cdr:x>0.64856</cdr:x>
      <cdr:y>0.92577</cdr:y>
    </cdr:to>
    <cdr:cxnSp macro="">
      <cdr:nvCxnSpPr>
        <cdr:cNvPr id="16" name="Straight Connector 15">
          <a:extLst xmlns:a="http://schemas.openxmlformats.org/drawingml/2006/main">
            <a:ext uri="{FF2B5EF4-FFF2-40B4-BE49-F238E27FC236}">
              <a16:creationId xmlns:a16="http://schemas.microsoft.com/office/drawing/2014/main" id="{18389C57-2152-4BED-8E2D-6F9B49029562}"/>
            </a:ext>
          </a:extLst>
        </cdr:cNvPr>
        <cdr:cNvCxnSpPr/>
      </cdr:nvCxnSpPr>
      <cdr:spPr>
        <a:xfrm xmlns:a="http://schemas.openxmlformats.org/drawingml/2006/main">
          <a:off x="5102678" y="440766"/>
          <a:ext cx="0" cy="3352800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0.38015</cdr:x>
      <cdr:y>0.4401</cdr:y>
    </cdr:from>
    <cdr:to>
      <cdr:x>0.51574</cdr:x>
      <cdr:y>1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2990849" y="1803400"/>
          <a:ext cx="1066800" cy="229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3. </a:t>
          </a:r>
          <a:r>
            <a:rPr lang="en-US" sz="1100" dirty="0" err="1"/>
            <a:t>Tahap</a:t>
          </a:r>
          <a:r>
            <a:rPr lang="en-US" sz="1100" dirty="0"/>
            <a:t> </a:t>
          </a:r>
          <a:r>
            <a:rPr lang="en-US" sz="1100" dirty="0" err="1"/>
            <a:t>formalisasi</a:t>
          </a:r>
          <a:r>
            <a:rPr lang="en-US" sz="1100" dirty="0"/>
            <a:t> &amp; control</a:t>
          </a:r>
        </a:p>
        <a:p xmlns:a="http://schemas.openxmlformats.org/drawingml/2006/main">
          <a:endParaRPr lang="en-US" dirty="0"/>
        </a:p>
        <a:p xmlns:a="http://schemas.openxmlformats.org/drawingml/2006/main">
          <a:r>
            <a:rPr lang="en-US" sz="1100" dirty="0" err="1"/>
            <a:t>Formalisasi</a:t>
          </a:r>
          <a:r>
            <a:rPr lang="en-US" sz="1100" dirty="0"/>
            <a:t> </a:t>
          </a:r>
          <a:r>
            <a:rPr lang="en-US" sz="1100" dirty="0" err="1"/>
            <a:t>peraturan</a:t>
          </a:r>
          <a:endParaRPr lang="en-US" sz="1100" dirty="0"/>
        </a:p>
        <a:p xmlns:a="http://schemas.openxmlformats.org/drawingml/2006/main">
          <a:endParaRPr lang="en-US" dirty="0"/>
        </a:p>
        <a:p xmlns:a="http://schemas.openxmlformats.org/drawingml/2006/main">
          <a:r>
            <a:rPr lang="en-US" dirty="0" err="1"/>
            <a:t>Struktur</a:t>
          </a:r>
          <a:r>
            <a:rPr lang="en-US" dirty="0"/>
            <a:t> </a:t>
          </a:r>
          <a:r>
            <a:rPr lang="en-US" dirty="0" err="1"/>
            <a:t>stabil</a:t>
          </a:r>
          <a:endParaRPr lang="en-US" dirty="0"/>
        </a:p>
        <a:p xmlns:a="http://schemas.openxmlformats.org/drawingml/2006/main">
          <a:endParaRPr lang="en-US" dirty="0"/>
        </a:p>
        <a:p xmlns:a="http://schemas.openxmlformats.org/drawingml/2006/main">
          <a:r>
            <a:rPr lang="en-US" dirty="0" err="1"/>
            <a:t>Penekanan</a:t>
          </a:r>
          <a:r>
            <a:rPr lang="en-US" dirty="0"/>
            <a:t> </a:t>
          </a:r>
          <a:r>
            <a:rPr lang="en-US" dirty="0" err="1"/>
            <a:t>pada</a:t>
          </a:r>
          <a:r>
            <a:rPr lang="en-US" dirty="0"/>
            <a:t> </a:t>
          </a:r>
          <a:r>
            <a:rPr lang="en-US" dirty="0" err="1"/>
            <a:t>efisiensi</a:t>
          </a:r>
          <a:endParaRPr lang="en-US" dirty="0"/>
        </a:p>
        <a:p xmlns:a="http://schemas.openxmlformats.org/drawingml/2006/main">
          <a:endParaRPr lang="en-US" dirty="0"/>
        </a:p>
        <a:p xmlns:a="http://schemas.openxmlformats.org/drawingml/2006/main">
          <a:endParaRPr lang="en-US" dirty="0"/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0.53511</cdr:x>
      <cdr:y>0.40291</cdr:y>
    </cdr:from>
    <cdr:to>
      <cdr:x>0.68039</cdr:x>
      <cdr:y>1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4210049" y="1651000"/>
          <a:ext cx="1143000" cy="2446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4. </a:t>
          </a:r>
          <a:r>
            <a:rPr lang="en-US" sz="1100" dirty="0" err="1"/>
            <a:t>Tahap</a:t>
          </a:r>
          <a:r>
            <a:rPr lang="en-US" sz="1100" dirty="0"/>
            <a:t> </a:t>
          </a:r>
          <a:r>
            <a:rPr lang="en-US" sz="1100" dirty="0" err="1"/>
            <a:t>perluasan</a:t>
          </a:r>
          <a:r>
            <a:rPr lang="en-US" sz="1100" dirty="0"/>
            <a:t> </a:t>
          </a:r>
          <a:r>
            <a:rPr lang="en-US" sz="1100" dirty="0" err="1"/>
            <a:t>struktur</a:t>
          </a:r>
          <a:endParaRPr lang="en-US" sz="1100" dirty="0"/>
        </a:p>
        <a:p xmlns:a="http://schemas.openxmlformats.org/drawingml/2006/main">
          <a:endParaRPr lang="en-US" dirty="0"/>
        </a:p>
        <a:p xmlns:a="http://schemas.openxmlformats.org/drawingml/2006/main">
          <a:r>
            <a:rPr lang="en-US" sz="1100" dirty="0" err="1"/>
            <a:t>Struktur</a:t>
          </a:r>
          <a:r>
            <a:rPr lang="en-US" sz="1100" dirty="0"/>
            <a:t> </a:t>
          </a:r>
          <a:r>
            <a:rPr lang="en-US" sz="1100" dirty="0" err="1"/>
            <a:t>lebih</a:t>
          </a:r>
          <a:r>
            <a:rPr lang="en-US" sz="1100" dirty="0"/>
            <a:t> </a:t>
          </a:r>
          <a:r>
            <a:rPr lang="en-US" sz="1100" dirty="0" err="1"/>
            <a:t>kompleks</a:t>
          </a:r>
          <a:endParaRPr lang="en-US" sz="1100" dirty="0"/>
        </a:p>
        <a:p xmlns:a="http://schemas.openxmlformats.org/drawingml/2006/main">
          <a:endParaRPr lang="en-US" dirty="0"/>
        </a:p>
        <a:p xmlns:a="http://schemas.openxmlformats.org/drawingml/2006/main">
          <a:r>
            <a:rPr lang="en-US" sz="1100" dirty="0" err="1"/>
            <a:t>Desentralisasi</a:t>
          </a:r>
          <a:endParaRPr lang="en-US" sz="1100" dirty="0"/>
        </a:p>
        <a:p xmlns:a="http://schemas.openxmlformats.org/drawingml/2006/main">
          <a:endParaRPr lang="en-US" dirty="0"/>
        </a:p>
        <a:p xmlns:a="http://schemas.openxmlformats.org/drawingml/2006/main">
          <a:r>
            <a:rPr lang="en-US" sz="1100" dirty="0" err="1"/>
            <a:t>Berbagai</a:t>
          </a:r>
          <a:r>
            <a:rPr lang="en-US" sz="1100" dirty="0"/>
            <a:t> </a:t>
          </a:r>
          <a:r>
            <a:rPr lang="en-US" sz="1100" dirty="0" err="1"/>
            <a:t>macam</a:t>
          </a:r>
          <a:r>
            <a:rPr lang="en-US" sz="1100" dirty="0"/>
            <a:t> </a:t>
          </a:r>
          <a:r>
            <a:rPr lang="en-US" sz="1100" dirty="0" err="1"/>
            <a:t>pasar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0.70944</cdr:x>
      <cdr:y>0.38431</cdr:y>
    </cdr:from>
    <cdr:to>
      <cdr:x>0.88378</cdr:x>
      <cdr:y>0.92359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5581649" y="1574800"/>
          <a:ext cx="1371600" cy="2209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5. </a:t>
          </a:r>
          <a:r>
            <a:rPr lang="en-US" sz="1100" dirty="0" err="1"/>
            <a:t>Tahap</a:t>
          </a:r>
          <a:r>
            <a:rPr lang="en-US" sz="1100" dirty="0"/>
            <a:t> </a:t>
          </a:r>
          <a:r>
            <a:rPr lang="en-US" sz="1100" dirty="0" err="1"/>
            <a:t>kemunduran</a:t>
          </a:r>
          <a:endParaRPr lang="en-US" sz="1100" dirty="0"/>
        </a:p>
        <a:p xmlns:a="http://schemas.openxmlformats.org/drawingml/2006/main">
          <a:endParaRPr lang="en-US" dirty="0"/>
        </a:p>
        <a:p xmlns:a="http://schemas.openxmlformats.org/drawingml/2006/main">
          <a:r>
            <a:rPr lang="en-US" sz="1100" dirty="0"/>
            <a:t>Turnover </a:t>
          </a:r>
          <a:r>
            <a:rPr lang="en-US" sz="1100" dirty="0" err="1"/>
            <a:t>pegawai</a:t>
          </a:r>
          <a:r>
            <a:rPr lang="en-US" sz="1100" dirty="0"/>
            <a:t> </a:t>
          </a:r>
          <a:r>
            <a:rPr lang="en-US" sz="1100" dirty="0" err="1"/>
            <a:t>tinggi</a:t>
          </a:r>
          <a:endParaRPr lang="en-US" sz="1100" dirty="0"/>
        </a:p>
        <a:p xmlns:a="http://schemas.openxmlformats.org/drawingml/2006/main">
          <a:endParaRPr lang="en-US" dirty="0"/>
        </a:p>
        <a:p xmlns:a="http://schemas.openxmlformats.org/drawingml/2006/main">
          <a:r>
            <a:rPr lang="en-US" sz="1100" dirty="0" err="1"/>
            <a:t>Konflik</a:t>
          </a:r>
          <a:r>
            <a:rPr lang="en-US" sz="1100" dirty="0"/>
            <a:t> </a:t>
          </a:r>
          <a:r>
            <a:rPr lang="en-US" sz="1100" dirty="0" err="1"/>
            <a:t>meningkat</a:t>
          </a:r>
          <a:endParaRPr lang="en-US" sz="1100" dirty="0"/>
        </a:p>
        <a:p xmlns:a="http://schemas.openxmlformats.org/drawingml/2006/main">
          <a:endParaRPr lang="en-US" dirty="0"/>
        </a:p>
        <a:p xmlns:a="http://schemas.openxmlformats.org/drawingml/2006/main">
          <a:r>
            <a:rPr lang="en-US" sz="1100" dirty="0" err="1"/>
            <a:t>sentralisasi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A5A94-498E-4764-A690-84C9C13DEB67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AE5DF-6555-4E55-9E49-CC3710A76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47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AE5DF-6555-4E55-9E49-CC3710A764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70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AE5DF-6555-4E55-9E49-CC3710A764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51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CEO:</a:t>
            </a:r>
            <a:r>
              <a:rPr lang="en-US" baseline="0" dirty="0"/>
              <a:t> chief executive officer</a:t>
            </a:r>
          </a:p>
          <a:p>
            <a:r>
              <a:rPr lang="en-US" baseline="0" dirty="0"/>
              <a:t>COO; chief operating officer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AE5DF-6555-4E55-9E49-CC3710A7647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06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CEO:</a:t>
            </a:r>
            <a:r>
              <a:rPr lang="en-US" baseline="0" dirty="0"/>
              <a:t> chief executive officer</a:t>
            </a:r>
          </a:p>
          <a:p>
            <a:r>
              <a:rPr lang="en-US" baseline="0" dirty="0"/>
              <a:t>COO; chief operating officer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AE5DF-6555-4E55-9E49-CC3710A7647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76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CEO:</a:t>
            </a:r>
            <a:r>
              <a:rPr lang="en-US" baseline="0" dirty="0"/>
              <a:t> chief executive officer</a:t>
            </a:r>
          </a:p>
          <a:p>
            <a:r>
              <a:rPr lang="en-US" baseline="0" dirty="0"/>
              <a:t>COO; chief operating officer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AE5DF-6555-4E55-9E49-CC3710A7647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45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AE5DF-6555-4E55-9E49-CC3710A764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84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AE5DF-6555-4E55-9E49-CC3710A764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72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AE5DF-6555-4E55-9E49-CC3710A764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48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AE5DF-6555-4E55-9E49-CC3710A764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22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AE5DF-6555-4E55-9E49-CC3710A764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61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AE5DF-6555-4E55-9E49-CC3710A764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47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AE5DF-6555-4E55-9E49-CC3710A764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35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AE5DF-6555-4E55-9E49-CC3710A764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02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5DF7FF7-F7DC-47B8-8EF9-503C6D063966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6DCDECD-C8CE-4CF8-8425-B0F55C4049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854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7FF7-F7DC-47B8-8EF9-503C6D063966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DECD-C8CE-4CF8-8425-B0F55C404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9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7FF7-F7DC-47B8-8EF9-503C6D063966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DECD-C8CE-4CF8-8425-B0F55C404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45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7FF7-F7DC-47B8-8EF9-503C6D063966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DECD-C8CE-4CF8-8425-B0F55C4049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5576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7FF7-F7DC-47B8-8EF9-503C6D063966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DECD-C8CE-4CF8-8425-B0F55C404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35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7FF7-F7DC-47B8-8EF9-503C6D063966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DECD-C8CE-4CF8-8425-B0F55C404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95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7FF7-F7DC-47B8-8EF9-503C6D063966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DECD-C8CE-4CF8-8425-B0F55C404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63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7FF7-F7DC-47B8-8EF9-503C6D063966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DECD-C8CE-4CF8-8425-B0F55C404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60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7FF7-F7DC-47B8-8EF9-503C6D063966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DECD-C8CE-4CF8-8425-B0F55C404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51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7FF7-F7DC-47B8-8EF9-503C6D063966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DECD-C8CE-4CF8-8425-B0F55C404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2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7FF7-F7DC-47B8-8EF9-503C6D063966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DECD-C8CE-4CF8-8425-B0F55C404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79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7FF7-F7DC-47B8-8EF9-503C6D063966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DECD-C8CE-4CF8-8425-B0F55C404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7FF7-F7DC-47B8-8EF9-503C6D063966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DECD-C8CE-4CF8-8425-B0F55C404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8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7FF7-F7DC-47B8-8EF9-503C6D063966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DECD-C8CE-4CF8-8425-B0F55C404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1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7FF7-F7DC-47B8-8EF9-503C6D063966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DECD-C8CE-4CF8-8425-B0F55C404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4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7FF7-F7DC-47B8-8EF9-503C6D063966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DECD-C8CE-4CF8-8425-B0F55C404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16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7FF7-F7DC-47B8-8EF9-503C6D063966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DECD-C8CE-4CF8-8425-B0F55C404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62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5DF7FF7-F7DC-47B8-8EF9-503C6D063966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6DCDECD-C8CE-4CF8-8425-B0F55C404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4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DAH1B3 </a:t>
            </a:r>
            <a:r>
              <a:rPr lang="en-US" dirty="0" err="1"/>
              <a:t>Pengantar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Konsep</a:t>
            </a:r>
            <a:r>
              <a:rPr lang="en-US" dirty="0"/>
              <a:t> ORGANISASI BISNIS</a:t>
            </a:r>
          </a:p>
          <a:p>
            <a:r>
              <a:rPr lang="en-US" dirty="0"/>
              <a:t>- </a:t>
            </a:r>
            <a:r>
              <a:rPr lang="id-ID"/>
              <a:t>EKA WIDHI YUNARSO </a:t>
            </a:r>
            <a:r>
              <a:rPr lang="en-US"/>
              <a:t>-</a:t>
            </a:r>
            <a:endParaRPr lang="en-US" dirty="0"/>
          </a:p>
        </p:txBody>
      </p:sp>
      <p:pic>
        <p:nvPicPr>
          <p:cNvPr id="1026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88934">
            <a:off x="0" y="2614714"/>
            <a:ext cx="4277362" cy="8701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pemilikan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7662" cy="3311189"/>
          </a:xfrm>
        </p:spPr>
        <p:txBody>
          <a:bodyPr>
            <a:normAutofit/>
          </a:bodyPr>
          <a:lstStyle/>
          <a:p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PT (Perseroan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Terbatas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Didirikan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dengan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akte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notaris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,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pengesahan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dari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Menteri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Kehakiman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dan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diumumkan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dalam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berita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negara</a:t>
            </a:r>
            <a:endParaRPr lang="en-US" cap="none" dirty="0">
              <a:latin typeface="Arial Rounded MT Bold" panose="020F0704030504030204" pitchFamily="34" charset="0"/>
              <a:sym typeface="Wingdings" pitchFamily="2" charset="2"/>
            </a:endParaRPr>
          </a:p>
          <a:p>
            <a:pPr lvl="1"/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Pemodalan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PT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terdiri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dari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saham-saham</a:t>
            </a:r>
            <a:endParaRPr lang="en-US" cap="none" dirty="0">
              <a:latin typeface="Arial Rounded MT Bold" panose="020F0704030504030204" pitchFamily="34" charset="0"/>
              <a:sym typeface="Wingdings" pitchFamily="2" charset="2"/>
            </a:endParaRPr>
          </a:p>
          <a:p>
            <a:pPr lvl="1"/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PT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terdiri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dari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tertutup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dan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terbuka</a:t>
            </a:r>
            <a:endParaRPr lang="en-US" cap="none" dirty="0">
              <a:latin typeface="Arial Rounded MT Bold" panose="020F0704030504030204" pitchFamily="34" charset="0"/>
              <a:sym typeface="Wingdings" pitchFamily="2" charset="2"/>
            </a:endParaRPr>
          </a:p>
          <a:p>
            <a:pPr marL="457200" lvl="1" indent="0">
              <a:buNone/>
            </a:pPr>
            <a:endParaRPr lang="en-US" cap="none" dirty="0">
              <a:latin typeface="Arial Rounded MT Bold" panose="020F0704030504030204" pitchFamily="34" charset="0"/>
              <a:sym typeface="Wingdings" pitchFamily="2" charset="2"/>
            </a:endParaRPr>
          </a:p>
        </p:txBody>
      </p:sp>
      <p:pic>
        <p:nvPicPr>
          <p:cNvPr id="4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51638"/>
            <a:ext cx="3039520" cy="618348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393054" y="2063395"/>
            <a:ext cx="3918959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30423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pemilikan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7662" cy="3311189"/>
          </a:xfrm>
        </p:spPr>
        <p:txBody>
          <a:bodyPr>
            <a:normAutofit/>
          </a:bodyPr>
          <a:lstStyle/>
          <a:p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Usaha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disusun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oleh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anggota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dan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untuk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anggota</a:t>
            </a:r>
            <a:endParaRPr lang="en-US" cap="none" dirty="0">
              <a:latin typeface="Arial Rounded MT Bold" panose="020F0704030504030204" pitchFamily="34" charset="0"/>
              <a:sym typeface="Wingdings" pitchFamily="2" charset="2"/>
            </a:endParaRPr>
          </a:p>
          <a:p>
            <a:pPr lvl="1"/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Pimpinan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dalam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koperasi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disebut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pengurus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yang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dipilih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anggota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dalam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masa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jabatan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tertentu</a:t>
            </a:r>
            <a:endParaRPr lang="en-US" cap="none" dirty="0">
              <a:latin typeface="Arial Rounded MT Bold" panose="020F0704030504030204" pitchFamily="34" charset="0"/>
              <a:sym typeface="Wingdings" pitchFamily="2" charset="2"/>
            </a:endParaRPr>
          </a:p>
          <a:p>
            <a:pPr marL="457200" lvl="1" indent="0">
              <a:buNone/>
            </a:pPr>
            <a:endParaRPr lang="en-US" cap="none" dirty="0">
              <a:latin typeface="Arial Rounded MT Bold" panose="020F0704030504030204" pitchFamily="34" charset="0"/>
              <a:sym typeface="Wingdings" pitchFamily="2" charset="2"/>
            </a:endParaRPr>
          </a:p>
        </p:txBody>
      </p:sp>
      <p:pic>
        <p:nvPicPr>
          <p:cNvPr id="4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51638"/>
            <a:ext cx="3039520" cy="618348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393054" y="2063395"/>
            <a:ext cx="3918959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89730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pemilikan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7662" cy="3311189"/>
          </a:xfrm>
        </p:spPr>
        <p:txBody>
          <a:bodyPr>
            <a:normAutofit/>
          </a:bodyPr>
          <a:lstStyle/>
          <a:p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Yayasan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Bentuk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usaha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berbadan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hokum</a:t>
            </a:r>
          </a:p>
          <a:p>
            <a:pPr lvl="1"/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Harta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yayasan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terpisah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dengan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harta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pengurus</a:t>
            </a:r>
            <a:endParaRPr lang="en-US" cap="none" dirty="0">
              <a:latin typeface="Arial Rounded MT Bold" panose="020F0704030504030204" pitchFamily="34" charset="0"/>
              <a:sym typeface="Wingdings" pitchFamily="2" charset="2"/>
            </a:endParaRPr>
          </a:p>
          <a:p>
            <a:pPr lvl="1"/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Umumnya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bergerak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dengan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tujuan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sosial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,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contoh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: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Yayasan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Rumah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Sakit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Islam,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Yayasan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Yatim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Piatu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,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dsb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. </a:t>
            </a:r>
          </a:p>
          <a:p>
            <a:pPr lvl="1"/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Dalam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pengumpulan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dana,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yayasan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dapat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mendirikan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usaha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di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bawah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koordinasi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yayasan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</a:p>
          <a:p>
            <a:pPr marL="457200" lvl="1" indent="0">
              <a:buNone/>
            </a:pPr>
            <a:endParaRPr lang="en-US" cap="none" dirty="0">
              <a:latin typeface="Arial Rounded MT Bold" panose="020F0704030504030204" pitchFamily="34" charset="0"/>
              <a:sym typeface="Wingdings" pitchFamily="2" charset="2"/>
            </a:endParaRPr>
          </a:p>
        </p:txBody>
      </p:sp>
      <p:pic>
        <p:nvPicPr>
          <p:cNvPr id="4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51638"/>
            <a:ext cx="3039520" cy="618348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393054" y="2063395"/>
            <a:ext cx="3918959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66238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ORGANISASI </a:t>
            </a:r>
            <a:r>
              <a:rPr lang="en-US" dirty="0" err="1"/>
              <a:t>adalah</a:t>
            </a:r>
            <a:r>
              <a:rPr lang="en-US" dirty="0"/>
              <a:t>…</a:t>
            </a:r>
          </a:p>
        </p:txBody>
      </p:sp>
      <p:pic>
        <p:nvPicPr>
          <p:cNvPr id="4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67453"/>
            <a:ext cx="3039520" cy="6183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2971800"/>
            <a:ext cx="7701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Kelompok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 yang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terdiri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dari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dua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atau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lebih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 orang</a:t>
            </a:r>
          </a:p>
          <a:p>
            <a:pPr algn="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Yang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bekerja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bersama-sama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 </a:t>
            </a:r>
          </a:p>
          <a:p>
            <a:pPr algn="r"/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dalam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suatu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bentuk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 yang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ditetapkan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 </a:t>
            </a:r>
          </a:p>
          <a:p>
            <a:pPr algn="r"/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untuk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mencapai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sejumlah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tujuan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  <a:p>
            <a:pPr algn="r"/>
            <a:r>
              <a:rPr lang="en-US" sz="2400" dirty="0">
                <a:latin typeface="Arial Rounded MT Bold" panose="020F0704030504030204" pitchFamily="34" charset="0"/>
              </a:rPr>
              <a:t> </a:t>
            </a:r>
          </a:p>
          <a:p>
            <a:pPr algn="ctr"/>
            <a:r>
              <a:rPr lang="en-US" sz="2400" dirty="0" err="1">
                <a:latin typeface="Arial Rounded MT Bold" panose="020F0704030504030204" pitchFamily="34" charset="0"/>
              </a:rPr>
              <a:t>Machmud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Machffoedz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1" y="2740967"/>
            <a:ext cx="466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8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“</a:t>
            </a:r>
            <a:endParaRPr lang="en-US" sz="4800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26750" y="4125962"/>
            <a:ext cx="466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8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”</a:t>
            </a:r>
            <a:endParaRPr lang="en-US" sz="4800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662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ORGANISASI DAN LINGKUNGANNYA</a:t>
            </a:r>
          </a:p>
        </p:txBody>
      </p:sp>
      <p:pic>
        <p:nvPicPr>
          <p:cNvPr id="4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67453"/>
            <a:ext cx="3039520" cy="618348"/>
          </a:xfrm>
          <a:prstGeom prst="rect">
            <a:avLst/>
          </a:prstGeom>
          <a:noFill/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81160730"/>
              </p:ext>
            </p:extLst>
          </p:nvPr>
        </p:nvGraphicFramePr>
        <p:xfrm>
          <a:off x="5139260" y="2150674"/>
          <a:ext cx="3886200" cy="3344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Oval 8"/>
          <p:cNvSpPr/>
          <p:nvPr/>
        </p:nvSpPr>
        <p:spPr>
          <a:xfrm>
            <a:off x="4575646" y="3336660"/>
            <a:ext cx="997018" cy="10479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err="1"/>
              <a:t>Organisasi</a:t>
            </a:r>
            <a:endParaRPr lang="en-US" sz="800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971421023"/>
              </p:ext>
            </p:extLst>
          </p:nvPr>
        </p:nvGraphicFramePr>
        <p:xfrm>
          <a:off x="1523999" y="1434950"/>
          <a:ext cx="7078121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305529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Daur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organisasi</a:t>
            </a:r>
            <a:endParaRPr lang="en-US" dirty="0"/>
          </a:p>
        </p:txBody>
      </p:sp>
      <p:pic>
        <p:nvPicPr>
          <p:cNvPr id="4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67453"/>
            <a:ext cx="3039520" cy="618348"/>
          </a:xfrm>
          <a:prstGeom prst="rect">
            <a:avLst/>
          </a:prstGeom>
          <a:noFill/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57697560"/>
              </p:ext>
            </p:extLst>
          </p:nvPr>
        </p:nvGraphicFramePr>
        <p:xfrm>
          <a:off x="5139260" y="2150674"/>
          <a:ext cx="3886200" cy="3344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7" name="Chart 36"/>
          <p:cNvGraphicFramePr/>
          <p:nvPr>
            <p:extLst>
              <p:ext uri="{D42A27DB-BD31-4B8C-83A1-F6EECF244321}">
                <p14:modId xmlns:p14="http://schemas.microsoft.com/office/powerpoint/2010/main" val="3357737131"/>
              </p:ext>
            </p:extLst>
          </p:nvPr>
        </p:nvGraphicFramePr>
        <p:xfrm>
          <a:off x="514351" y="1397000"/>
          <a:ext cx="7867649" cy="409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783942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TINGkatan</a:t>
            </a:r>
            <a:r>
              <a:rPr lang="en-US" dirty="0"/>
              <a:t> MANAJEMEN DALAM ORGANISASI</a:t>
            </a:r>
          </a:p>
        </p:txBody>
      </p:sp>
      <p:pic>
        <p:nvPicPr>
          <p:cNvPr id="4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67453"/>
            <a:ext cx="3039520" cy="618348"/>
          </a:xfrm>
          <a:prstGeom prst="rect">
            <a:avLst/>
          </a:prstGeom>
          <a:noFill/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57697560"/>
              </p:ext>
            </p:extLst>
          </p:nvPr>
        </p:nvGraphicFramePr>
        <p:xfrm>
          <a:off x="5139260" y="2150674"/>
          <a:ext cx="3886200" cy="3344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9694734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643426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TINGkatan</a:t>
            </a:r>
            <a:r>
              <a:rPr lang="en-US" dirty="0"/>
              <a:t> MANAJEMEN DALAM ORGANISASI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cap="none" dirty="0">
                <a:latin typeface="Arial Rounded MT Bold" panose="020F0704030504030204" pitchFamily="34" charset="0"/>
              </a:rPr>
              <a:t>top management</a:t>
            </a:r>
          </a:p>
          <a:p>
            <a:pPr lvl="1"/>
            <a:r>
              <a:rPr lang="en-US" cap="none" dirty="0" err="1">
                <a:latin typeface="Arial Rounded MT Bold" panose="020F0704030504030204" pitchFamily="34" charset="0"/>
              </a:rPr>
              <a:t>bekerja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membuat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konsep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dan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mewujudkan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visi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dan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misi</a:t>
            </a:r>
            <a:endParaRPr lang="en-US" cap="none" dirty="0">
              <a:latin typeface="Arial Rounded MT Bold" panose="020F0704030504030204" pitchFamily="34" charset="0"/>
            </a:endParaRPr>
          </a:p>
          <a:p>
            <a:pPr lvl="1"/>
            <a:r>
              <a:rPr lang="en-US" cap="none" dirty="0" err="1">
                <a:latin typeface="Arial Rounded MT Bold" panose="020F0704030504030204" pitchFamily="34" charset="0"/>
              </a:rPr>
              <a:t>merancang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strategi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perusahaan</a:t>
            </a:r>
            <a:r>
              <a:rPr lang="en-US" cap="none" dirty="0">
                <a:latin typeface="Arial Rounded MT Bold" panose="020F0704030504030204" pitchFamily="34" charset="0"/>
              </a:rPr>
              <a:t>,</a:t>
            </a:r>
          </a:p>
          <a:p>
            <a:pPr lvl="1"/>
            <a:r>
              <a:rPr lang="en-US" cap="none" dirty="0" err="1">
                <a:latin typeface="Arial Rounded MT Bold" panose="020F0704030504030204" pitchFamily="34" charset="0"/>
              </a:rPr>
              <a:t>Fokus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pada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isu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jangka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panjang</a:t>
            </a:r>
            <a:r>
              <a:rPr lang="en-US" cap="none" dirty="0">
                <a:latin typeface="Arial Rounded MT Bold" panose="020F0704030504030204" pitchFamily="34" charset="0"/>
              </a:rPr>
              <a:t>, </a:t>
            </a:r>
            <a:r>
              <a:rPr lang="en-US" cap="none" dirty="0" err="1">
                <a:latin typeface="Arial Rounded MT Bold" panose="020F0704030504030204" pitchFamily="34" charset="0"/>
              </a:rPr>
              <a:t>memutuskan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kebijakan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untuk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akuisisi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dan</a:t>
            </a:r>
            <a:r>
              <a:rPr lang="en-US" cap="none" dirty="0">
                <a:latin typeface="Arial Rounded MT Bold" panose="020F0704030504030204" pitchFamily="34" charset="0"/>
              </a:rPr>
              <a:t> merger, </a:t>
            </a:r>
            <a:r>
              <a:rPr lang="en-US" cap="none" dirty="0" err="1">
                <a:latin typeface="Arial Rounded MT Bold" panose="020F0704030504030204" pitchFamily="34" charset="0"/>
              </a:rPr>
              <a:t>seluruh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efektifitas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organisasi</a:t>
            </a:r>
            <a:endParaRPr lang="en-US" cap="none" dirty="0">
              <a:latin typeface="Arial Rounded MT Bold" panose="020F0704030504030204" pitchFamily="34" charset="0"/>
            </a:endParaRPr>
          </a:p>
          <a:p>
            <a:pPr lvl="1"/>
            <a:r>
              <a:rPr lang="en-US" cap="none" dirty="0">
                <a:latin typeface="Arial Rounded MT Bold" panose="020F0704030504030204" pitchFamily="34" charset="0"/>
              </a:rPr>
              <a:t>format </a:t>
            </a:r>
            <a:r>
              <a:rPr lang="en-US" cap="none" dirty="0" err="1">
                <a:latin typeface="Arial Rounded MT Bold" panose="020F0704030504030204" pitchFamily="34" charset="0"/>
              </a:rPr>
              <a:t>keputusan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bersifat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abstrak</a:t>
            </a:r>
            <a:endParaRPr lang="en-US" cap="none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67453"/>
            <a:ext cx="3039520" cy="618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1565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TINGkatan</a:t>
            </a:r>
            <a:r>
              <a:rPr lang="en-US" dirty="0"/>
              <a:t> MANAJEMEN DALAM ORGANISASI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cap="none" dirty="0">
                <a:latin typeface="Arial Rounded MT Bold" panose="020F0704030504030204" pitchFamily="34" charset="0"/>
              </a:rPr>
              <a:t>Middle-level management</a:t>
            </a:r>
          </a:p>
          <a:p>
            <a:pPr lvl="1"/>
            <a:r>
              <a:rPr lang="en-US" cap="none" dirty="0" err="1">
                <a:latin typeface="Arial Rounded MT Bold" panose="020F0704030504030204" pitchFamily="34" charset="0"/>
              </a:rPr>
              <a:t>Menerjemahkan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tujuan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dan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strategi</a:t>
            </a:r>
            <a:r>
              <a:rPr lang="en-US" cap="none" dirty="0">
                <a:latin typeface="Arial Rounded MT Bold" panose="020F0704030504030204" pitchFamily="34" charset="0"/>
              </a:rPr>
              <a:t> yang </a:t>
            </a:r>
            <a:r>
              <a:rPr lang="en-US" cap="none" dirty="0" err="1">
                <a:latin typeface="Arial Rounded MT Bold" panose="020F0704030504030204" pitchFamily="34" charset="0"/>
              </a:rPr>
              <a:t>telah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dibuat</a:t>
            </a:r>
            <a:r>
              <a:rPr lang="en-US" cap="none" dirty="0">
                <a:latin typeface="Arial Rounded MT Bold" panose="020F0704030504030204" pitchFamily="34" charset="0"/>
              </a:rPr>
              <a:t> top level management, </a:t>
            </a:r>
            <a:r>
              <a:rPr lang="en-US" cap="none" dirty="0" err="1">
                <a:latin typeface="Arial Rounded MT Bold" panose="020F0704030504030204" pitchFamily="34" charset="0"/>
              </a:rPr>
              <a:t>menjadi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tujuan</a:t>
            </a:r>
            <a:r>
              <a:rPr lang="en-US" cap="none" dirty="0">
                <a:latin typeface="Arial Rounded MT Bold" panose="020F0704030504030204" pitchFamily="34" charset="0"/>
              </a:rPr>
              <a:t> yang </a:t>
            </a:r>
            <a:r>
              <a:rPr lang="en-US" cap="none" dirty="0" err="1">
                <a:latin typeface="Arial Rounded MT Bold" panose="020F0704030504030204" pitchFamily="34" charset="0"/>
              </a:rPr>
              <a:t>spesifik</a:t>
            </a:r>
            <a:r>
              <a:rPr lang="en-US" cap="none" dirty="0">
                <a:latin typeface="Arial Rounded MT Bold" panose="020F0704030504030204" pitchFamily="34" charset="0"/>
              </a:rPr>
              <a:t>, </a:t>
            </a:r>
            <a:r>
              <a:rPr lang="en-US" cap="none" dirty="0" err="1">
                <a:latin typeface="Arial Rounded MT Bold" panose="020F0704030504030204" pitchFamily="34" charset="0"/>
              </a:rPr>
              <a:t>dan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mendefinisikan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kegiatan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dan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aktivitas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perusahaan</a:t>
            </a:r>
            <a:endParaRPr lang="en-US" cap="none" dirty="0">
              <a:latin typeface="Arial Rounded MT Bold" panose="020F0704030504030204" pitchFamily="34" charset="0"/>
            </a:endParaRPr>
          </a:p>
          <a:p>
            <a:pPr lvl="1"/>
            <a:r>
              <a:rPr lang="en-US" cap="none" dirty="0" err="1">
                <a:latin typeface="Arial Rounded MT Bold" panose="020F0704030504030204" pitchFamily="34" charset="0"/>
              </a:rPr>
              <a:t>Menerjemahkan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tujuan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perusahaan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menjadi</a:t>
            </a:r>
            <a:r>
              <a:rPr lang="en-US" cap="none" dirty="0">
                <a:latin typeface="Arial Rounded MT Bold" panose="020F0704030504030204" pitchFamily="34" charset="0"/>
              </a:rPr>
              <a:t> target unit-unit</a:t>
            </a:r>
          </a:p>
          <a:p>
            <a:pPr lvl="1"/>
            <a:r>
              <a:rPr lang="en-US" cap="none" dirty="0" err="1">
                <a:latin typeface="Arial Rounded MT Bold" panose="020F0704030504030204" pitchFamily="34" charset="0"/>
              </a:rPr>
              <a:t>Menggabungkan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perencanaan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bisnis</a:t>
            </a:r>
            <a:r>
              <a:rPr lang="en-US" cap="none" dirty="0">
                <a:latin typeface="Arial Rounded MT Bold" panose="020F0704030504030204" pitchFamily="34" charset="0"/>
              </a:rPr>
              <a:t> unit-</a:t>
            </a:r>
            <a:r>
              <a:rPr lang="en-US" cap="none" dirty="0" err="1">
                <a:latin typeface="Arial Rounded MT Bold" panose="020F0704030504030204" pitchFamily="34" charset="0"/>
              </a:rPr>
              <a:t>dibawahnya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untuk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diulas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kembali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oleh</a:t>
            </a:r>
            <a:r>
              <a:rPr lang="en-US" cap="none" dirty="0">
                <a:latin typeface="Arial Rounded MT Bold" panose="020F0704030504030204" pitchFamily="34" charset="0"/>
              </a:rPr>
              <a:t> top level management</a:t>
            </a:r>
          </a:p>
          <a:p>
            <a:pPr lvl="1"/>
            <a:r>
              <a:rPr lang="en-US" cap="none" dirty="0" err="1">
                <a:latin typeface="Arial Rounded MT Bold" panose="020F0704030504030204" pitchFamily="34" charset="0"/>
              </a:rPr>
              <a:t>Menginterpretasikan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dan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menyampaikan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kepada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bawahannya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mengenai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prioritas</a:t>
            </a:r>
            <a:r>
              <a:rPr lang="en-US" cap="none" dirty="0">
                <a:latin typeface="Arial Rounded MT Bold" panose="020F0704030504030204" pitchFamily="34" charset="0"/>
              </a:rPr>
              <a:t> top level management</a:t>
            </a:r>
          </a:p>
          <a:p>
            <a:pPr lvl="1"/>
            <a:r>
              <a:rPr lang="en-US" cap="none" dirty="0" err="1">
                <a:latin typeface="Arial Rounded MT Bold" panose="020F0704030504030204" pitchFamily="34" charset="0"/>
              </a:rPr>
              <a:t>Menerjemahkan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infromasi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dari</a:t>
            </a:r>
            <a:r>
              <a:rPr lang="en-US" cap="none" dirty="0">
                <a:latin typeface="Arial Rounded MT Bold" panose="020F0704030504030204" pitchFamily="34" charset="0"/>
              </a:rPr>
              <a:t> level </a:t>
            </a:r>
            <a:r>
              <a:rPr lang="en-US" cap="none" dirty="0" err="1">
                <a:latin typeface="Arial Rounded MT Bold" panose="020F0704030504030204" pitchFamily="34" charset="0"/>
              </a:rPr>
              <a:t>bawahnya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untuk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disampaikan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kepada</a:t>
            </a:r>
            <a:r>
              <a:rPr lang="en-US" cap="none" dirty="0">
                <a:latin typeface="Arial Rounded MT Bold" panose="020F0704030504030204" pitchFamily="34" charset="0"/>
              </a:rPr>
              <a:t> level </a:t>
            </a:r>
            <a:r>
              <a:rPr lang="en-US" cap="none" dirty="0" err="1">
                <a:latin typeface="Arial Rounded MT Bold" panose="020F0704030504030204" pitchFamily="34" charset="0"/>
              </a:rPr>
              <a:t>atas</a:t>
            </a:r>
            <a:endParaRPr lang="en-US" cap="none" dirty="0">
              <a:latin typeface="Arial Rounded MT Bold" panose="020F0704030504030204" pitchFamily="34" charset="0"/>
            </a:endParaRPr>
          </a:p>
          <a:p>
            <a:pPr lvl="1"/>
            <a:endParaRPr lang="en-US" cap="none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67453"/>
            <a:ext cx="3039520" cy="618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8259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TINGkatan</a:t>
            </a:r>
            <a:r>
              <a:rPr lang="en-US" dirty="0"/>
              <a:t> MANAJEMEN DALAM ORGANISASI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cap="none" dirty="0">
                <a:latin typeface="Arial Rounded MT Bold" panose="020F0704030504030204" pitchFamily="34" charset="0"/>
              </a:rPr>
              <a:t>Lower level management</a:t>
            </a:r>
          </a:p>
          <a:p>
            <a:pPr lvl="1"/>
            <a:r>
              <a:rPr lang="en-US" cap="none" dirty="0" err="1">
                <a:latin typeface="Arial Rounded MT Bold" panose="020F0704030504030204" pitchFamily="34" charset="0"/>
              </a:rPr>
              <a:t>Menngerjakan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pekerjaan</a:t>
            </a:r>
            <a:r>
              <a:rPr lang="en-US" cap="none" dirty="0">
                <a:latin typeface="Arial Rounded MT Bold" panose="020F0704030504030204" pitchFamily="34" charset="0"/>
              </a:rPr>
              <a:t> yang </a:t>
            </a:r>
            <a:r>
              <a:rPr lang="en-US" cap="none" dirty="0" err="1">
                <a:latin typeface="Arial Rounded MT Bold" panose="020F0704030504030204" pitchFamily="34" charset="0"/>
              </a:rPr>
              <a:t>telah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ditargetkan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dan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direncanakan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oleh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midle</a:t>
            </a:r>
            <a:r>
              <a:rPr lang="en-US" cap="none" dirty="0">
                <a:latin typeface="Arial Rounded MT Bold" panose="020F0704030504030204" pitchFamily="34" charset="0"/>
              </a:rPr>
              <a:t> level management</a:t>
            </a:r>
          </a:p>
          <a:p>
            <a:pPr lvl="1"/>
            <a:r>
              <a:rPr lang="en-US" cap="none" dirty="0" err="1">
                <a:latin typeface="Arial Rounded MT Bold" panose="020F0704030504030204" pitchFamily="34" charset="0"/>
              </a:rPr>
              <a:t>Mengedepakan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efisiensi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dalam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mengejar</a:t>
            </a:r>
            <a:r>
              <a:rPr lang="en-US" cap="none" dirty="0">
                <a:latin typeface="Arial Rounded MT Bold" panose="020F0704030504030204" pitchFamily="34" charset="0"/>
              </a:rPr>
              <a:t> target</a:t>
            </a:r>
          </a:p>
          <a:p>
            <a:pPr lvl="1"/>
            <a:r>
              <a:rPr lang="en-US" cap="none" dirty="0" err="1">
                <a:latin typeface="Arial Rounded MT Bold" panose="020F0704030504030204" pitchFamily="34" charset="0"/>
              </a:rPr>
              <a:t>Mengerjakan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pekerjaan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sistematis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dan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testruktur</a:t>
            </a:r>
            <a:r>
              <a:rPr lang="en-US" cap="none" dirty="0">
                <a:latin typeface="Arial Rounded MT Bold" panose="020F0704030504030204" pitchFamily="34" charset="0"/>
              </a:rPr>
              <a:t>, </a:t>
            </a:r>
            <a:r>
              <a:rPr lang="en-US" cap="none" dirty="0" err="1">
                <a:latin typeface="Arial Rounded MT Bold" panose="020F0704030504030204" pitchFamily="34" charset="0"/>
              </a:rPr>
              <a:t>menghindari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timbul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kesalahan</a:t>
            </a:r>
            <a:r>
              <a:rPr lang="en-US" cap="none" dirty="0">
                <a:latin typeface="Arial Rounded MT Bold" panose="020F0704030504030204" pitchFamily="34" charset="0"/>
              </a:rPr>
              <a:t> fatal</a:t>
            </a:r>
          </a:p>
          <a:p>
            <a:pPr lvl="1"/>
            <a:r>
              <a:rPr lang="en-US" cap="none" dirty="0" err="1">
                <a:latin typeface="Arial Rounded MT Bold" panose="020F0704030504030204" pitchFamily="34" charset="0"/>
              </a:rPr>
              <a:t>Memerlukan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keahlian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tinggi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dalam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mengolah</a:t>
            </a:r>
            <a:r>
              <a:rPr lang="en-US" cap="none" dirty="0">
                <a:latin typeface="Arial Rounded MT Bold" panose="020F0704030504030204" pitchFamily="34" charset="0"/>
              </a:rPr>
              <a:t> data </a:t>
            </a:r>
            <a:r>
              <a:rPr lang="en-US" cap="none" dirty="0" err="1">
                <a:latin typeface="Arial Rounded MT Bold" panose="020F0704030504030204" pitchFamily="34" charset="0"/>
              </a:rPr>
              <a:t>menjadi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informasi</a:t>
            </a:r>
            <a:endParaRPr lang="en-US" cap="none" dirty="0">
              <a:latin typeface="Arial Rounded MT Bold" panose="020F0704030504030204" pitchFamily="34" charset="0"/>
            </a:endParaRPr>
          </a:p>
          <a:p>
            <a:pPr lvl="1"/>
            <a:r>
              <a:rPr lang="en-US" cap="none" dirty="0" err="1">
                <a:latin typeface="Arial Rounded MT Bold" panose="020F0704030504030204" pitchFamily="34" charset="0"/>
              </a:rPr>
              <a:t>Umumnya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menggunakan</a:t>
            </a:r>
            <a:r>
              <a:rPr lang="en-US" cap="none" dirty="0">
                <a:latin typeface="Arial Rounded MT Bold" panose="020F0704030504030204" pitchFamily="34" charset="0"/>
              </a:rPr>
              <a:t> data masa </a:t>
            </a:r>
            <a:r>
              <a:rPr lang="en-US" cap="none" dirty="0" err="1">
                <a:latin typeface="Arial Rounded MT Bold" panose="020F0704030504030204" pitchFamily="34" charset="0"/>
              </a:rPr>
              <a:t>lalu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untuk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melakukan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analisis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dan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membuat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narasi</a:t>
            </a:r>
            <a:r>
              <a:rPr lang="en-US" cap="none" dirty="0">
                <a:latin typeface="Arial Rounded MT Bold" panose="020F0704030504030204" pitchFamily="34" charset="0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</a:rPr>
              <a:t>laporan</a:t>
            </a:r>
            <a:endParaRPr lang="en-US" cap="none" dirty="0">
              <a:latin typeface="Arial Rounded MT Bold" panose="020F0704030504030204" pitchFamily="34" charset="0"/>
            </a:endParaRPr>
          </a:p>
          <a:p>
            <a:pPr lvl="1"/>
            <a:endParaRPr lang="en-US" cap="none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67453"/>
            <a:ext cx="3039520" cy="618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9766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BISNIS </a:t>
            </a:r>
            <a:r>
              <a:rPr lang="en-US" dirty="0" err="1"/>
              <a:t>adalah</a:t>
            </a:r>
            <a:r>
              <a:rPr lang="en-US" dirty="0"/>
              <a:t>…</a:t>
            </a:r>
          </a:p>
        </p:txBody>
      </p:sp>
      <p:pic>
        <p:nvPicPr>
          <p:cNvPr id="4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67453"/>
            <a:ext cx="3039520" cy="6183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2971800"/>
            <a:ext cx="7701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merupakan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kegiatan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usaha</a:t>
            </a:r>
            <a:r>
              <a:rPr lang="en-US" sz="2400" dirty="0">
                <a:latin typeface="Arial Rounded MT Bold" panose="020F0704030504030204" pitchFamily="34" charset="0"/>
              </a:rPr>
              <a:t> yang </a:t>
            </a:r>
            <a:r>
              <a:rPr lang="en-US" sz="2400" dirty="0" err="1">
                <a:latin typeface="Arial Rounded MT Bold" panose="020F0704030504030204" pitchFamily="34" charset="0"/>
              </a:rPr>
              <a:t>terorganisasi</a:t>
            </a:r>
            <a:endParaRPr lang="en-US" sz="2400" dirty="0">
              <a:latin typeface="Arial Rounded MT Bold" panose="020F0704030504030204" pitchFamily="34" charset="0"/>
            </a:endParaRPr>
          </a:p>
          <a:p>
            <a:pPr algn="r"/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untuk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menghasilkan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dan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menjual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barang</a:t>
            </a:r>
            <a:r>
              <a:rPr lang="en-US" sz="2400" dirty="0">
                <a:latin typeface="Arial Rounded MT Bold" panose="020F0704030504030204" pitchFamily="34" charset="0"/>
              </a:rPr>
              <a:t> &amp; </a:t>
            </a:r>
            <a:r>
              <a:rPr lang="en-US" sz="2400" dirty="0" err="1">
                <a:latin typeface="Arial Rounded MT Bold" panose="020F0704030504030204" pitchFamily="34" charset="0"/>
              </a:rPr>
              <a:t>jasa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</a:p>
          <a:p>
            <a:pPr algn="r"/>
            <a:r>
              <a:rPr lang="en-US" sz="2400" dirty="0" err="1">
                <a:latin typeface="Arial Rounded MT Bold" panose="020F0704030504030204" pitchFamily="34" charset="0"/>
              </a:rPr>
              <a:t>Guna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mendapatkan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keuntungan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</a:p>
          <a:p>
            <a:pPr algn="r"/>
            <a:r>
              <a:rPr lang="en-US" sz="2400" dirty="0" err="1">
                <a:latin typeface="Arial Rounded MT Bold" panose="020F0704030504030204" pitchFamily="34" charset="0"/>
              </a:rPr>
              <a:t>dalam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memenuhi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kebutuhan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masyarakat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</a:p>
          <a:p>
            <a:pPr algn="r"/>
            <a:endParaRPr lang="en-US" sz="24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400" dirty="0">
                <a:latin typeface="Arial Rounded MT Bold" panose="020F0704030504030204" pitchFamily="34" charset="0"/>
              </a:rPr>
              <a:t>Hughes &amp; Kapoor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9210" y="2743200"/>
            <a:ext cx="466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8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“</a:t>
            </a:r>
            <a:endParaRPr lang="en-US" sz="4800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81893" y="4495293"/>
            <a:ext cx="466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800" dirty="0">
                <a:solidFill>
                  <a:schemeClr val="bg1">
                    <a:lumMod val="65000"/>
                  </a:schemeClr>
                </a:solidFill>
                <a:latin typeface="Arial Rounded MT Bold" panose="020F0704030504030204" pitchFamily="34" charset="0"/>
              </a:rPr>
              <a:t>”</a:t>
            </a:r>
            <a:endParaRPr lang="en-US" sz="4800" dirty="0">
              <a:solidFill>
                <a:schemeClr val="bg1">
                  <a:lumMod val="6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5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690" y="152400"/>
            <a:ext cx="7797662" cy="1151965"/>
          </a:xfrm>
        </p:spPr>
        <p:txBody>
          <a:bodyPr/>
          <a:lstStyle/>
          <a:p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kelompok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C8E6F4-C2C2-4D42-A87E-9AE3346155CC}"/>
              </a:ext>
            </a:extLst>
          </p:cNvPr>
          <p:cNvSpPr txBox="1"/>
          <p:nvPr/>
        </p:nvSpPr>
        <p:spPr>
          <a:xfrm>
            <a:off x="91258" y="1328749"/>
            <a:ext cx="85825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id-ID" sz="2800" dirty="0">
                <a:latin typeface="Calibri" panose="020F0502020204030204" pitchFamily="34" charset="0"/>
              </a:rPr>
              <a:t>Buatlah kelompok yang terdiri atas maksimal 3 orang mahasiswa</a:t>
            </a:r>
          </a:p>
          <a:p>
            <a:pPr marL="342900" indent="-342900" algn="just">
              <a:buAutoNum type="arabicPeriod"/>
            </a:pPr>
            <a:r>
              <a:rPr lang="id-ID" sz="2800" dirty="0">
                <a:latin typeface="Calibri" panose="020F0502020204030204" pitchFamily="34" charset="0"/>
              </a:rPr>
              <a:t>Lakukan studi lapangan terhadap pelaku industri/usaha yang ada di sekitar kampus Universitas Telkom. 1 industri/usaha dapat digunakan oleh &gt;1 kelompok dengan </a:t>
            </a:r>
            <a:r>
              <a:rPr lang="id-ID" sz="2800" b="1" dirty="0">
                <a:latin typeface="Calibri" panose="020F0502020204030204" pitchFamily="34" charset="0"/>
              </a:rPr>
              <a:t>catatan berbeda proses bisnis.</a:t>
            </a:r>
            <a:endParaRPr lang="id-ID" sz="2800" dirty="0">
              <a:latin typeface="Calibri" panose="020F0502020204030204" pitchFamily="34" charset="0"/>
            </a:endParaRPr>
          </a:p>
          <a:p>
            <a:pPr marL="342900" indent="-342900" algn="just">
              <a:buAutoNum type="arabicPeriod"/>
            </a:pPr>
            <a:r>
              <a:rPr lang="id-ID" sz="2800" dirty="0">
                <a:latin typeface="Calibri" panose="020F0502020204030204" pitchFamily="34" charset="0"/>
              </a:rPr>
              <a:t>Lakukan pengamatan terhadap pemanfaatan TIK untuk melihat </a:t>
            </a:r>
            <a:r>
              <a:rPr lang="id-ID" sz="2800" b="1" dirty="0">
                <a:latin typeface="Calibri" panose="020F0502020204030204" pitchFamily="34" charset="0"/>
              </a:rPr>
              <a:t>tingkat efisiensi dan efektifitas </a:t>
            </a:r>
            <a:r>
              <a:rPr lang="id-ID" sz="2800" dirty="0">
                <a:latin typeface="Calibri" panose="020F0502020204030204" pitchFamily="34" charset="0"/>
              </a:rPr>
              <a:t>di industri/usaha tersebut.</a:t>
            </a:r>
          </a:p>
          <a:p>
            <a:pPr algn="just"/>
            <a:endParaRPr lang="id-ID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628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690" y="152400"/>
            <a:ext cx="7797662" cy="1151965"/>
          </a:xfrm>
        </p:spPr>
        <p:txBody>
          <a:bodyPr/>
          <a:lstStyle/>
          <a:p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kelompok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C8E6F4-C2C2-4D42-A87E-9AE3346155CC}"/>
              </a:ext>
            </a:extLst>
          </p:cNvPr>
          <p:cNvSpPr txBox="1"/>
          <p:nvPr/>
        </p:nvSpPr>
        <p:spPr>
          <a:xfrm>
            <a:off x="91258" y="1328749"/>
            <a:ext cx="85825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800" dirty="0">
                <a:latin typeface="Calibri" panose="020F0502020204030204" pitchFamily="34" charset="0"/>
              </a:rPr>
              <a:t>4. Tuangkan hasil pengamatan dalam bentuk laporan (paparan) dan dipresentasikan di kelas.</a:t>
            </a:r>
          </a:p>
          <a:p>
            <a:pPr algn="just"/>
            <a:r>
              <a:rPr lang="id-ID" sz="2800" dirty="0">
                <a:latin typeface="Calibri" panose="020F0502020204030204" pitchFamily="34" charset="0"/>
              </a:rPr>
              <a:t>5. Tugas pengamatan dilaksanakan dalam jangka waktu 2 minggu, dan dipresentasikan di kelas pada perkuliahan minggu ke-5.</a:t>
            </a:r>
          </a:p>
        </p:txBody>
      </p:sp>
    </p:spTree>
    <p:extLst>
      <p:ext uri="{BB962C8B-B14F-4D97-AF65-F5344CB8AC3E}">
        <p14:creationId xmlns:p14="http://schemas.microsoft.com/office/powerpoint/2010/main" val="911833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…</a:t>
            </a:r>
          </a:p>
        </p:txBody>
      </p:sp>
      <p:pic>
        <p:nvPicPr>
          <p:cNvPr id="4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8691"/>
            <a:ext cx="3039520" cy="618348"/>
          </a:xfrm>
          <a:prstGeom prst="rect">
            <a:avLst/>
          </a:prstGeom>
          <a:noFill/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525299"/>
              </p:ext>
            </p:extLst>
          </p:nvPr>
        </p:nvGraphicFramePr>
        <p:xfrm>
          <a:off x="919705" y="1676400"/>
          <a:ext cx="6986954" cy="4342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45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270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Arial Rounded MT Bold" panose="020F0704030504030204" pitchFamily="34" charset="0"/>
                        </a:rPr>
                        <a:t>Pakar</a:t>
                      </a:r>
                      <a:endParaRPr lang="en-US" sz="20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Arial Rounded MT Bold" panose="020F0704030504030204" pitchFamily="34" charset="0"/>
                        </a:rPr>
                        <a:t>Pengertian</a:t>
                      </a:r>
                      <a:endParaRPr lang="en-US" sz="20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 Rounded MT Bold" panose="020F0704030504030204" pitchFamily="34" charset="0"/>
                        </a:rPr>
                        <a:t>L.R. </a:t>
                      </a:r>
                      <a:r>
                        <a:rPr lang="en-US" sz="1400" dirty="0" err="1">
                          <a:latin typeface="Arial Rounded MT Bold" panose="020F0704030504030204" pitchFamily="34" charset="0"/>
                        </a:rPr>
                        <a:t>Dicksee</a:t>
                      </a:r>
                      <a:endParaRPr lang="en-US" sz="14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Bentuk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dari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aktivitas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yang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utamanya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bertujuan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dalam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memperoleh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keuntungan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bagi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yang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mengusahakan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atau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yang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berkepentinfan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di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dalam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aktivitas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tersebut</a:t>
                      </a:r>
                      <a:endParaRPr lang="en-US" sz="14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 Rounded MT Bold" panose="020F0704030504030204" pitchFamily="34" charset="0"/>
                        </a:rPr>
                        <a:t>Hunt &amp; </a:t>
                      </a:r>
                      <a:r>
                        <a:rPr lang="en-US" sz="1400" dirty="0" err="1">
                          <a:latin typeface="Arial Rounded MT Bold" panose="020F0704030504030204" pitchFamily="34" charset="0"/>
                        </a:rPr>
                        <a:t>Urwick</a:t>
                      </a:r>
                      <a:endParaRPr lang="en-US" sz="14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Arial Rounded MT Bold" panose="020F0704030504030204" pitchFamily="34" charset="0"/>
                        </a:rPr>
                        <a:t>Segala</a:t>
                      </a:r>
                      <a:r>
                        <a:rPr lang="en-US" sz="140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 Rounded MT Bold" panose="020F0704030504030204" pitchFamily="34" charset="0"/>
                        </a:rPr>
                        <a:t>perusahaan</a:t>
                      </a:r>
                      <a:r>
                        <a:rPr lang="en-US" sz="140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 Rounded MT Bold" panose="020F0704030504030204" pitchFamily="34" charset="0"/>
                        </a:rPr>
                        <a:t>apapun</a:t>
                      </a:r>
                      <a:r>
                        <a:rPr lang="en-US" sz="1400" dirty="0">
                          <a:latin typeface="Arial Rounded MT Bold" panose="020F0704030504030204" pitchFamily="34" charset="0"/>
                        </a:rPr>
                        <a:t> yang </a:t>
                      </a:r>
                      <a:r>
                        <a:rPr lang="en-US" sz="1400" dirty="0" err="1">
                          <a:latin typeface="Arial Rounded MT Bold" panose="020F0704030504030204" pitchFamily="34" charset="0"/>
                        </a:rPr>
                        <a:t>membuat</a:t>
                      </a:r>
                      <a:r>
                        <a:rPr lang="en-US" sz="1400" dirty="0">
                          <a:latin typeface="Arial Rounded MT Bold" panose="020F0704030504030204" pitchFamily="34" charset="0"/>
                        </a:rPr>
                        <a:t>,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mendistribusikan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ataupun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menyediakan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berbagai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barang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ataupun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jasa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yang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dibutuhkan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oleh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anggota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masyarakat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lainnya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serta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bersedia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dan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mampu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dalam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membeli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atau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membayar</a:t>
                      </a:r>
                      <a:endParaRPr lang="en-US" sz="14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Arial Rounded MT Bold" panose="020F0704030504030204" pitchFamily="34" charset="0"/>
                        </a:rPr>
                        <a:t>Musselman</a:t>
                      </a:r>
                      <a:endParaRPr lang="en-US" sz="14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Arial Rounded MT Bold" panose="020F0704030504030204" pitchFamily="34" charset="0"/>
                        </a:rPr>
                        <a:t>Keseluruhan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aktivitas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yang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diorganisir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oleh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orang yang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berurusan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dalam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bidang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industri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dan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perniagaan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yang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menyediakan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barang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dan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jasa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agar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terpenuhinya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kebutuhan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dalam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perbaikan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kualitas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hidup</a:t>
                      </a:r>
                      <a:endParaRPr lang="en-US" sz="14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 Rounded MT Bold" panose="020F0704030504030204" pitchFamily="34" charset="0"/>
                        </a:rPr>
                        <a:t>Peterson &amp; Plowman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Arial Rounded MT Bold" panose="020F0704030504030204" pitchFamily="34" charset="0"/>
                        </a:rPr>
                        <a:t>Serangkaian</a:t>
                      </a:r>
                      <a:r>
                        <a:rPr lang="en-US" sz="140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 Rounded MT Bold" panose="020F0704030504030204" pitchFamily="34" charset="0"/>
                        </a:rPr>
                        <a:t>kegiatan</a:t>
                      </a:r>
                      <a:r>
                        <a:rPr lang="en-US" sz="1400" dirty="0">
                          <a:latin typeface="Arial Rounded MT Bold" panose="020F0704030504030204" pitchFamily="34" charset="0"/>
                        </a:rPr>
                        <a:t> yang </a:t>
                      </a:r>
                      <a:r>
                        <a:rPr lang="en-US" sz="1400" dirty="0" err="1">
                          <a:latin typeface="Arial Rounded MT Bold" panose="020F0704030504030204" pitchFamily="34" charset="0"/>
                        </a:rPr>
                        <a:t>berhubungan</a:t>
                      </a:r>
                      <a:r>
                        <a:rPr lang="en-US" sz="140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 Rounded MT Bold" panose="020F0704030504030204" pitchFamily="34" charset="0"/>
                        </a:rPr>
                        <a:t>dengan</a:t>
                      </a:r>
                      <a:r>
                        <a:rPr lang="en-US" sz="140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 Rounded MT Bold" panose="020F0704030504030204" pitchFamily="34" charset="0"/>
                        </a:rPr>
                        <a:t>pembelian</a:t>
                      </a:r>
                      <a:r>
                        <a:rPr lang="en-US" sz="140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 Rounded MT Bold" panose="020F0704030504030204" pitchFamily="34" charset="0"/>
                        </a:rPr>
                        <a:t>ataupun</a:t>
                      </a:r>
                      <a:r>
                        <a:rPr lang="en-US" sz="140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 Rounded MT Bold" panose="020F0704030504030204" pitchFamily="34" charset="0"/>
                        </a:rPr>
                        <a:t>penjualan</a:t>
                      </a:r>
                      <a:r>
                        <a:rPr lang="en-US" sz="140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Arial Rounded MT Bold" panose="020F0704030504030204" pitchFamily="34" charset="0"/>
                        </a:rPr>
                        <a:t>barang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dan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jasa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yang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dilakukan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secara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berulang-ulang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.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Penjualan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barang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dan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jasa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yang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terjadi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hanya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satu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kali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bukan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merupakan</a:t>
                      </a:r>
                      <a:r>
                        <a:rPr lang="en-US" sz="1400" baseline="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Arial Rounded MT Bold" panose="020F0704030504030204" pitchFamily="34" charset="0"/>
                        </a:rPr>
                        <a:t>bisnis</a:t>
                      </a:r>
                      <a:endParaRPr lang="en-US" sz="14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8506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Tujuan</a:t>
            </a:r>
            <a:r>
              <a:rPr lang="en-US" dirty="0"/>
              <a:t> BISNIS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Profit</a:t>
            </a:r>
          </a:p>
          <a:p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Pengadaan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barang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jasa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memenuhi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kebutuhan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Kesejahteraan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pemilik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faktor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produksi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Membuka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lapangan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pekerjaan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Eksistensi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jangka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panjang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Kemajuan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pertumbuhan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Prestise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prestasi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ym typeface="Wingdings" pitchFamily="2" charset="2"/>
            </a:endParaRPr>
          </a:p>
        </p:txBody>
      </p:sp>
      <p:pic>
        <p:nvPicPr>
          <p:cNvPr id="4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51638"/>
            <a:ext cx="3039520" cy="618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4004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3878703" cy="3311189"/>
          </a:xfrm>
        </p:spPr>
        <p:txBody>
          <a:bodyPr>
            <a:normAutofit/>
          </a:bodyPr>
          <a:lstStyle/>
          <a:p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Pertanian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Produksi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bahan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mentah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Pabrik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manufaktur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Konstruksi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Perdagangan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besar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kecil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ym typeface="Wingdings" pitchFamily="2" charset="2"/>
            </a:endParaRPr>
          </a:p>
        </p:txBody>
      </p:sp>
      <p:pic>
        <p:nvPicPr>
          <p:cNvPr id="4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51638"/>
            <a:ext cx="3039520" cy="618348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393054" y="2063395"/>
            <a:ext cx="3918959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Transportasi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Finansial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asuransi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Real estate</a:t>
            </a:r>
          </a:p>
          <a:p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Usaha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jasa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Pemerintahan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/sector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publik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65357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pemilikan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5200649" cy="3311189"/>
          </a:xfrm>
        </p:spPr>
        <p:txBody>
          <a:bodyPr>
            <a:normAutofit/>
          </a:bodyPr>
          <a:lstStyle/>
          <a:p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Perusahaan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Perseorangan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Firma </a:t>
            </a:r>
          </a:p>
          <a:p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CV (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Commanditer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Vennootschap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PT Perseroan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Terbatas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Koperasi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Yayasan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ym typeface="Wingdings" pitchFamily="2" charset="2"/>
            </a:endParaRPr>
          </a:p>
        </p:txBody>
      </p:sp>
      <p:pic>
        <p:nvPicPr>
          <p:cNvPr id="4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51638"/>
            <a:ext cx="3039520" cy="618348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393054" y="2063395"/>
            <a:ext cx="3918959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34754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pemilikan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7662" cy="3311189"/>
          </a:xfrm>
        </p:spPr>
        <p:txBody>
          <a:bodyPr>
            <a:normAutofit/>
          </a:bodyPr>
          <a:lstStyle/>
          <a:p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Perusahaan </a:t>
            </a:r>
            <a:r>
              <a:rPr lang="en-US" cap="none" dirty="0" err="1">
                <a:latin typeface="Arial" panose="020B0604020202020204" pitchFamily="34" charset="0"/>
                <a:cs typeface="Arial" panose="020B0604020202020204" pitchFamily="34" charset="0"/>
              </a:rPr>
              <a:t>Perseorangan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tidak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ada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aturan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khusus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dalam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mendirikan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perusahaan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</a:p>
          <a:p>
            <a:pPr lvl="1"/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Jika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meminjam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modal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kepada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bank,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harus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melengkapi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sertifikat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tanah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, Surat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Ijin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Mendirikan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Bangunan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(SIMBA), SIUP (Surat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Ijin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Usaha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Perdagangan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) : Kantor Wilayah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Perdagangan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Propinsi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, TDP (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Tanda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Daftar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Perusahaan) : Kantor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Departemen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Perdagangan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Kabupaten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/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Kotamadya</a:t>
            </a:r>
            <a:endParaRPr lang="en-US" cap="none" dirty="0">
              <a:latin typeface="Arial Rounded MT Bold" panose="020F0704030504030204" pitchFamily="34" charset="0"/>
              <a:sym typeface="Wingdings" pitchFamily="2" charset="2"/>
            </a:endParaRPr>
          </a:p>
        </p:txBody>
      </p:sp>
      <p:pic>
        <p:nvPicPr>
          <p:cNvPr id="4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51638"/>
            <a:ext cx="3039520" cy="618348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393054" y="2063395"/>
            <a:ext cx="3918959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37814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pemilikan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7662" cy="3311189"/>
          </a:xfrm>
        </p:spPr>
        <p:txBody>
          <a:bodyPr>
            <a:normAutofit/>
          </a:bodyPr>
          <a:lstStyle/>
          <a:p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Firma</a:t>
            </a:r>
          </a:p>
          <a:p>
            <a:pPr lvl="1"/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Usaha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untuk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memasukkan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sesuatu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dalam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persekutuan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,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tujuannya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untuk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membagi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hasil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dari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persekutuan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.</a:t>
            </a:r>
          </a:p>
          <a:p>
            <a:pPr lvl="1"/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Didirikan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menggunakan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akta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notaris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,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diumumkan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dalam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berita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negara</a:t>
            </a:r>
            <a:endParaRPr lang="en-US" cap="none" dirty="0">
              <a:latin typeface="Arial Rounded MT Bold" panose="020F0704030504030204" pitchFamily="34" charset="0"/>
              <a:sym typeface="Wingdings" pitchFamily="2" charset="2"/>
            </a:endParaRPr>
          </a:p>
          <a:p>
            <a:pPr lvl="1"/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Kepemimpinan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dilaksanakan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para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pemilik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dan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seluruh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nya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bertanggung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jawab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penuh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dengan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seluruh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harta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benda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terhadap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hutang-hutang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perusahaan</a:t>
            </a:r>
            <a:endParaRPr lang="en-US" cap="none" dirty="0">
              <a:latin typeface="Arial Rounded MT Bold" panose="020F0704030504030204" pitchFamily="34" charset="0"/>
              <a:sym typeface="Wingdings" pitchFamily="2" charset="2"/>
            </a:endParaRPr>
          </a:p>
        </p:txBody>
      </p:sp>
      <p:pic>
        <p:nvPicPr>
          <p:cNvPr id="4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51638"/>
            <a:ext cx="3039520" cy="618348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393054" y="2063395"/>
            <a:ext cx="3918959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9124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pemilikan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7662" cy="3311189"/>
          </a:xfrm>
        </p:spPr>
        <p:txBody>
          <a:bodyPr>
            <a:normAutofit/>
          </a:bodyPr>
          <a:lstStyle/>
          <a:p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CV</a:t>
            </a:r>
          </a:p>
          <a:p>
            <a:pPr lvl="1"/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Bentuk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persekutuan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yang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didirikan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oleh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seseorang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atau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lebih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</a:p>
          <a:p>
            <a:pPr lvl="1"/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Memiliki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dua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jenis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anggota</a:t>
            </a:r>
            <a:endParaRPr lang="en-US" cap="none" dirty="0">
              <a:latin typeface="Arial Rounded MT Bold" panose="020F0704030504030204" pitchFamily="34" charset="0"/>
              <a:sym typeface="Wingdings" pitchFamily="2" charset="2"/>
            </a:endParaRPr>
          </a:p>
          <a:p>
            <a:pPr lvl="2"/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anggota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pengurus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,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bertanggung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jawab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penuh</a:t>
            </a:r>
            <a:endParaRPr lang="en-US" cap="none" dirty="0">
              <a:latin typeface="Arial Rounded MT Bold" panose="020F0704030504030204" pitchFamily="34" charset="0"/>
              <a:sym typeface="Wingdings" pitchFamily="2" charset="2"/>
            </a:endParaRPr>
          </a:p>
          <a:p>
            <a:pPr lvl="2"/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Anggota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komanditer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,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bertanggung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jawab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terbatas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sebesar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modal yang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disetor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dan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tidak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boleh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menjalankan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kepengurusan</a:t>
            </a:r>
            <a:endParaRPr lang="en-US" cap="none" dirty="0">
              <a:latin typeface="Arial Rounded MT Bold" panose="020F0704030504030204" pitchFamily="34" charset="0"/>
              <a:sym typeface="Wingdings" pitchFamily="2" charset="2"/>
            </a:endParaRPr>
          </a:p>
          <a:p>
            <a:pPr lvl="1"/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Didirikan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dengan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akte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notaris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,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didaftarkan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pengadilan</a:t>
            </a:r>
            <a:r>
              <a:rPr lang="en-US" cap="none" dirty="0">
                <a:latin typeface="Arial Rounded MT Bold" panose="020F0704030504030204" pitchFamily="34" charset="0"/>
                <a:sym typeface="Wingdings" pitchFamily="2" charset="2"/>
              </a:rPr>
              <a:t> </a:t>
            </a:r>
            <a:r>
              <a:rPr lang="en-US" cap="none" dirty="0" err="1">
                <a:latin typeface="Arial Rounded MT Bold" panose="020F0704030504030204" pitchFamily="34" charset="0"/>
                <a:sym typeface="Wingdings" pitchFamily="2" charset="2"/>
              </a:rPr>
              <a:t>negeri</a:t>
            </a:r>
            <a:endParaRPr lang="en-US" cap="none" dirty="0">
              <a:latin typeface="Arial Rounded MT Bold" panose="020F0704030504030204" pitchFamily="34" charset="0"/>
              <a:sym typeface="Wingdings" pitchFamily="2" charset="2"/>
            </a:endParaRPr>
          </a:p>
          <a:p>
            <a:pPr marL="457200" lvl="1" indent="0">
              <a:buNone/>
            </a:pPr>
            <a:endParaRPr lang="en-US" cap="none" dirty="0">
              <a:latin typeface="Arial Rounded MT Bold" panose="020F0704030504030204" pitchFamily="34" charset="0"/>
              <a:sym typeface="Wingdings" pitchFamily="2" charset="2"/>
            </a:endParaRPr>
          </a:p>
        </p:txBody>
      </p:sp>
      <p:pic>
        <p:nvPicPr>
          <p:cNvPr id="4" name="Picture 2" descr="C:\Users\Public\Pictures\Sample Pictures\6. Logo TAS Konfigurasi 2 Bar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51638"/>
            <a:ext cx="3039520" cy="618348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393054" y="2063395"/>
            <a:ext cx="3918959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55360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1973</TotalTime>
  <Words>894</Words>
  <Application>Microsoft Office PowerPoint</Application>
  <PresentationFormat>On-screen Show (4:3)</PresentationFormat>
  <Paragraphs>188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Rounded MT Bold</vt:lpstr>
      <vt:lpstr>Calibri</vt:lpstr>
      <vt:lpstr>Impact</vt:lpstr>
      <vt:lpstr>Wingdings</vt:lpstr>
      <vt:lpstr>Main Event</vt:lpstr>
      <vt:lpstr>DAH1B3 Pengantar Manajemen dan Bisnis</vt:lpstr>
      <vt:lpstr>BISNIS adalah…</vt:lpstr>
      <vt:lpstr>bisnis adalah…</vt:lpstr>
      <vt:lpstr>Tujuan BISNIS</vt:lpstr>
      <vt:lpstr>Klasifikasi kegiatan bisnis</vt:lpstr>
      <vt:lpstr>Bentuk pemilikan bisnis</vt:lpstr>
      <vt:lpstr>Bentuk pemilikan bisnis</vt:lpstr>
      <vt:lpstr>Bentuk pemilikan bisnis</vt:lpstr>
      <vt:lpstr>Bentuk pemilikan bisnis</vt:lpstr>
      <vt:lpstr>Bentuk pemilikan bisnis</vt:lpstr>
      <vt:lpstr>Bentuk pemilikan bisnis</vt:lpstr>
      <vt:lpstr>Bentuk pemilikan bisnis</vt:lpstr>
      <vt:lpstr>ORGANISASI adalah…</vt:lpstr>
      <vt:lpstr>ORGANISASI DAN LINGKUNGANNYA</vt:lpstr>
      <vt:lpstr>Daur hidup organisasi</vt:lpstr>
      <vt:lpstr>TINGkatan MANAJEMEN DALAM ORGANISASI</vt:lpstr>
      <vt:lpstr>TINGkatan MANAJEMEN DALAM ORGANISASI</vt:lpstr>
      <vt:lpstr>TINGkatan MANAJEMEN DALAM ORGANISASI</vt:lpstr>
      <vt:lpstr>TINGkatan MANAJEMEN DALAM ORGANISASI</vt:lpstr>
      <vt:lpstr>Tugas kelompok</vt:lpstr>
      <vt:lpstr>Tugas kelompok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ultimate</dc:creator>
  <cp:lastModifiedBy>Eka Widhi Yunarso</cp:lastModifiedBy>
  <cp:revision>102</cp:revision>
  <dcterms:created xsi:type="dcterms:W3CDTF">2013-02-18T02:03:18Z</dcterms:created>
  <dcterms:modified xsi:type="dcterms:W3CDTF">2017-09-04T06:39:55Z</dcterms:modified>
</cp:coreProperties>
</file>