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0" r:id="rId6"/>
    <p:sldId id="289" r:id="rId7"/>
    <p:sldId id="285" r:id="rId8"/>
    <p:sldId id="303" r:id="rId9"/>
    <p:sldId id="288" r:id="rId10"/>
    <p:sldId id="281" r:id="rId11"/>
    <p:sldId id="282" r:id="rId12"/>
    <p:sldId id="287" r:id="rId13"/>
    <p:sldId id="290" r:id="rId14"/>
    <p:sldId id="286" r:id="rId15"/>
    <p:sldId id="291" r:id="rId16"/>
    <p:sldId id="292" r:id="rId17"/>
    <p:sldId id="293" r:id="rId18"/>
    <p:sldId id="294" r:id="rId19"/>
    <p:sldId id="296" r:id="rId20"/>
    <p:sldId id="297" r:id="rId21"/>
    <p:sldId id="299" r:id="rId22"/>
    <p:sldId id="300" r:id="rId23"/>
    <p:sldId id="304" r:id="rId24"/>
    <p:sldId id="305" r:id="rId25"/>
    <p:sldId id="306" r:id="rId26"/>
    <p:sldId id="307" r:id="rId27"/>
    <p:sldId id="308" r:id="rId28"/>
    <p:sldId id="309" r:id="rId29"/>
    <p:sldId id="301" r:id="rId30"/>
    <p:sldId id="298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280" autoAdjust="0"/>
  </p:normalViewPr>
  <p:slideViewPr>
    <p:cSldViewPr snapToGrid="0" showGuides="1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44CD-06DC-431A-BF9C-5ECE1EE63493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8025E2-1FBE-4CE8-9AEB-9EC17542E163}">
      <dgm:prSet phldrT="[Text]"/>
      <dgm:spPr/>
      <dgm:t>
        <a:bodyPr/>
        <a:lstStyle/>
        <a:p>
          <a:r>
            <a:rPr lang="en-US" dirty="0" err="1" smtClean="0"/>
            <a:t>Konsep</a:t>
          </a:r>
          <a:r>
            <a:rPr lang="en-US" dirty="0" smtClean="0"/>
            <a:t> </a:t>
          </a:r>
          <a:r>
            <a:rPr lang="en-US" dirty="0" err="1" smtClean="0"/>
            <a:t>Pemodelan</a:t>
          </a:r>
          <a:r>
            <a:rPr lang="en-US" dirty="0" smtClean="0"/>
            <a:t> Proses </a:t>
          </a:r>
          <a:r>
            <a:rPr lang="en-US" dirty="0" err="1" smtClean="0"/>
            <a:t>Bisnis</a:t>
          </a:r>
          <a:endParaRPr lang="en-US" dirty="0"/>
        </a:p>
      </dgm:t>
    </dgm:pt>
    <dgm:pt modelId="{D41490BC-88F4-4F0A-8E9F-C30BB286F97C}" type="parTrans" cxnId="{3437F58A-64A7-458E-97BA-6E996F1D7440}">
      <dgm:prSet/>
      <dgm:spPr/>
      <dgm:t>
        <a:bodyPr/>
        <a:lstStyle/>
        <a:p>
          <a:endParaRPr lang="en-US"/>
        </a:p>
      </dgm:t>
    </dgm:pt>
    <dgm:pt modelId="{8CD5C9F2-5F6D-4D1C-8165-DDBBA02B1210}" type="sibTrans" cxnId="{3437F58A-64A7-458E-97BA-6E996F1D7440}">
      <dgm:prSet/>
      <dgm:spPr/>
      <dgm:t>
        <a:bodyPr/>
        <a:lstStyle/>
        <a:p>
          <a:endParaRPr lang="en-US"/>
        </a:p>
      </dgm:t>
    </dgm:pt>
    <dgm:pt modelId="{739FC39E-6D1F-404B-A99A-7502E480FE15}">
      <dgm:prSet/>
      <dgm:spPr/>
      <dgm:t>
        <a:bodyPr/>
        <a:lstStyle/>
        <a:p>
          <a:r>
            <a:rPr lang="en-US" dirty="0" err="1" smtClean="0"/>
            <a:t>Pengertian</a:t>
          </a:r>
          <a:r>
            <a:rPr lang="en-US" dirty="0" smtClean="0"/>
            <a:t> </a:t>
          </a:r>
          <a:r>
            <a:rPr lang="en-US" dirty="0" err="1" smtClean="0"/>
            <a:t>Pemodelan</a:t>
          </a:r>
          <a:r>
            <a:rPr lang="en-US" dirty="0" smtClean="0"/>
            <a:t> Proses </a:t>
          </a:r>
          <a:r>
            <a:rPr lang="en-US" dirty="0" err="1" smtClean="0"/>
            <a:t>Bisnis</a:t>
          </a:r>
          <a:endParaRPr lang="en-US" dirty="0"/>
        </a:p>
      </dgm:t>
    </dgm:pt>
    <dgm:pt modelId="{98B96D23-9796-4CB4-9FA3-C9EB09AF484F}" type="parTrans" cxnId="{8666AF46-E8D3-4E38-BC91-FF10C5699B89}">
      <dgm:prSet/>
      <dgm:spPr/>
      <dgm:t>
        <a:bodyPr/>
        <a:lstStyle/>
        <a:p>
          <a:endParaRPr lang="en-US"/>
        </a:p>
      </dgm:t>
    </dgm:pt>
    <dgm:pt modelId="{1F221E87-1592-439B-A2B1-6AB4ACDCBF43}" type="sibTrans" cxnId="{8666AF46-E8D3-4E38-BC91-FF10C5699B89}">
      <dgm:prSet/>
      <dgm:spPr/>
      <dgm:t>
        <a:bodyPr/>
        <a:lstStyle/>
        <a:p>
          <a:endParaRPr lang="en-US"/>
        </a:p>
      </dgm:t>
    </dgm:pt>
    <dgm:pt modelId="{20189D29-F22B-4D4D-B3DD-C47A53EBBEE9}">
      <dgm:prSet/>
      <dgm:spPr/>
      <dgm:t>
        <a:bodyPr/>
        <a:lstStyle/>
        <a:p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Pemodelan</a:t>
          </a:r>
          <a:r>
            <a:rPr lang="en-US" dirty="0" smtClean="0"/>
            <a:t> Proses </a:t>
          </a:r>
          <a:r>
            <a:rPr lang="en-US" dirty="0" err="1" smtClean="0"/>
            <a:t>Bisnis</a:t>
          </a:r>
          <a:endParaRPr lang="en-US" dirty="0"/>
        </a:p>
      </dgm:t>
    </dgm:pt>
    <dgm:pt modelId="{FA31574A-699E-4886-A1CF-A3AD5B7A46EB}" type="parTrans" cxnId="{5B207564-D3BE-402C-BF73-206E147E8751}">
      <dgm:prSet/>
      <dgm:spPr/>
      <dgm:t>
        <a:bodyPr/>
        <a:lstStyle/>
        <a:p>
          <a:endParaRPr lang="en-US"/>
        </a:p>
      </dgm:t>
    </dgm:pt>
    <dgm:pt modelId="{2D2A55C9-FF71-4DA5-840A-49D2A88B8C68}" type="sibTrans" cxnId="{5B207564-D3BE-402C-BF73-206E147E8751}">
      <dgm:prSet/>
      <dgm:spPr/>
      <dgm:t>
        <a:bodyPr/>
        <a:lstStyle/>
        <a:p>
          <a:endParaRPr lang="en-US"/>
        </a:p>
      </dgm:t>
    </dgm:pt>
    <dgm:pt modelId="{4BE1DEF2-DA20-4578-87FB-54DCD65979B4}">
      <dgm:prSet/>
      <dgm:spPr/>
      <dgm:t>
        <a:bodyPr/>
        <a:lstStyle/>
        <a:p>
          <a:r>
            <a:rPr lang="en-US" dirty="0" err="1" smtClean="0"/>
            <a:t>Teknik-teknik</a:t>
          </a:r>
          <a:r>
            <a:rPr lang="en-US" dirty="0" smtClean="0"/>
            <a:t> </a:t>
          </a:r>
          <a:r>
            <a:rPr lang="en-US" dirty="0" err="1" smtClean="0"/>
            <a:t>Pemodelan</a:t>
          </a:r>
          <a:r>
            <a:rPr lang="en-US" dirty="0" smtClean="0"/>
            <a:t> Proses </a:t>
          </a:r>
          <a:r>
            <a:rPr lang="en-US" dirty="0" err="1" smtClean="0"/>
            <a:t>Bisnis</a:t>
          </a:r>
          <a:endParaRPr lang="en-US" dirty="0"/>
        </a:p>
      </dgm:t>
    </dgm:pt>
    <dgm:pt modelId="{B04E11BF-6F00-402F-A3E6-CBE7A9F957AC}" type="parTrans" cxnId="{CC5FD705-E819-430F-B94A-447FDDD726E9}">
      <dgm:prSet/>
      <dgm:spPr/>
      <dgm:t>
        <a:bodyPr/>
        <a:lstStyle/>
        <a:p>
          <a:endParaRPr lang="en-US"/>
        </a:p>
      </dgm:t>
    </dgm:pt>
    <dgm:pt modelId="{2B39F0F4-C7D1-4FA1-B4A7-B6D6CC5EA664}" type="sibTrans" cxnId="{CC5FD705-E819-430F-B94A-447FDDD726E9}">
      <dgm:prSet/>
      <dgm:spPr/>
      <dgm:t>
        <a:bodyPr/>
        <a:lstStyle/>
        <a:p>
          <a:endParaRPr lang="en-US"/>
        </a:p>
      </dgm:t>
    </dgm:pt>
    <dgm:pt modelId="{03DFA4EE-B3DF-4CF3-B889-C5CD63A21209}" type="pres">
      <dgm:prSet presAssocID="{807C44CD-06DC-431A-BF9C-5ECE1EE634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ACA6F-6874-420B-99AE-A75A0B373A00}" type="pres">
      <dgm:prSet presAssocID="{6C8025E2-1FBE-4CE8-9AEB-9EC17542E1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BB2D4-B493-4A04-8D2B-EAB1207B635F}" type="pres">
      <dgm:prSet presAssocID="{8CD5C9F2-5F6D-4D1C-8165-DDBBA02B1210}" presName="spacer" presStyleCnt="0"/>
      <dgm:spPr/>
    </dgm:pt>
    <dgm:pt modelId="{E814870C-CB79-4ED4-82C4-AF272FA13F7E}" type="pres">
      <dgm:prSet presAssocID="{739FC39E-6D1F-404B-A99A-7502E480FE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20021-4878-4CB2-97E1-DF5EBE935489}" type="pres">
      <dgm:prSet presAssocID="{1F221E87-1592-439B-A2B1-6AB4ACDCBF43}" presName="spacer" presStyleCnt="0"/>
      <dgm:spPr/>
    </dgm:pt>
    <dgm:pt modelId="{B76797E8-3C11-4A2E-ADDE-BB9AE979D6CD}" type="pres">
      <dgm:prSet presAssocID="{20189D29-F22B-4D4D-B3DD-C47A53EBBE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6DF52-200B-4756-8174-DFCB08E92861}" type="pres">
      <dgm:prSet presAssocID="{2D2A55C9-FF71-4DA5-840A-49D2A88B8C68}" presName="spacer" presStyleCnt="0"/>
      <dgm:spPr/>
    </dgm:pt>
    <dgm:pt modelId="{7C30C345-B7B6-421F-8902-2D4085303A4C}" type="pres">
      <dgm:prSet presAssocID="{4BE1DEF2-DA20-4578-87FB-54DCD65979B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8BBD2-8B9E-411C-BCA0-DA7F5B762D0E}" type="presOf" srcId="{807C44CD-06DC-431A-BF9C-5ECE1EE63493}" destId="{03DFA4EE-B3DF-4CF3-B889-C5CD63A21209}" srcOrd="0" destOrd="0" presId="urn:microsoft.com/office/officeart/2005/8/layout/vList2"/>
    <dgm:cxn modelId="{209E04C4-F7F2-43A6-B1DF-045445B89670}" type="presOf" srcId="{4BE1DEF2-DA20-4578-87FB-54DCD65979B4}" destId="{7C30C345-B7B6-421F-8902-2D4085303A4C}" srcOrd="0" destOrd="0" presId="urn:microsoft.com/office/officeart/2005/8/layout/vList2"/>
    <dgm:cxn modelId="{8666AF46-E8D3-4E38-BC91-FF10C5699B89}" srcId="{807C44CD-06DC-431A-BF9C-5ECE1EE63493}" destId="{739FC39E-6D1F-404B-A99A-7502E480FE15}" srcOrd="1" destOrd="0" parTransId="{98B96D23-9796-4CB4-9FA3-C9EB09AF484F}" sibTransId="{1F221E87-1592-439B-A2B1-6AB4ACDCBF43}"/>
    <dgm:cxn modelId="{5B207564-D3BE-402C-BF73-206E147E8751}" srcId="{807C44CD-06DC-431A-BF9C-5ECE1EE63493}" destId="{20189D29-F22B-4D4D-B3DD-C47A53EBBEE9}" srcOrd="2" destOrd="0" parTransId="{FA31574A-699E-4886-A1CF-A3AD5B7A46EB}" sibTransId="{2D2A55C9-FF71-4DA5-840A-49D2A88B8C68}"/>
    <dgm:cxn modelId="{633B90F3-DDF2-424D-A04F-1DB1F40DA199}" type="presOf" srcId="{6C8025E2-1FBE-4CE8-9AEB-9EC17542E163}" destId="{941ACA6F-6874-420B-99AE-A75A0B373A00}" srcOrd="0" destOrd="0" presId="urn:microsoft.com/office/officeart/2005/8/layout/vList2"/>
    <dgm:cxn modelId="{CC5FD705-E819-430F-B94A-447FDDD726E9}" srcId="{807C44CD-06DC-431A-BF9C-5ECE1EE63493}" destId="{4BE1DEF2-DA20-4578-87FB-54DCD65979B4}" srcOrd="3" destOrd="0" parTransId="{B04E11BF-6F00-402F-A3E6-CBE7A9F957AC}" sibTransId="{2B39F0F4-C7D1-4FA1-B4A7-B6D6CC5EA664}"/>
    <dgm:cxn modelId="{3437F58A-64A7-458E-97BA-6E996F1D7440}" srcId="{807C44CD-06DC-431A-BF9C-5ECE1EE63493}" destId="{6C8025E2-1FBE-4CE8-9AEB-9EC17542E163}" srcOrd="0" destOrd="0" parTransId="{D41490BC-88F4-4F0A-8E9F-C30BB286F97C}" sibTransId="{8CD5C9F2-5F6D-4D1C-8165-DDBBA02B1210}"/>
    <dgm:cxn modelId="{BA0F957D-EB37-4628-ACC5-9DA9D0478644}" type="presOf" srcId="{739FC39E-6D1F-404B-A99A-7502E480FE15}" destId="{E814870C-CB79-4ED4-82C4-AF272FA13F7E}" srcOrd="0" destOrd="0" presId="urn:microsoft.com/office/officeart/2005/8/layout/vList2"/>
    <dgm:cxn modelId="{3FB9DCCA-2FC6-4EA9-961D-2BC6AC7E325A}" type="presOf" srcId="{20189D29-F22B-4D4D-B3DD-C47A53EBBEE9}" destId="{B76797E8-3C11-4A2E-ADDE-BB9AE979D6CD}" srcOrd="0" destOrd="0" presId="urn:microsoft.com/office/officeart/2005/8/layout/vList2"/>
    <dgm:cxn modelId="{AB948E36-1133-4FC5-BB2C-7ACDC6C5763B}" type="presParOf" srcId="{03DFA4EE-B3DF-4CF3-B889-C5CD63A21209}" destId="{941ACA6F-6874-420B-99AE-A75A0B373A00}" srcOrd="0" destOrd="0" presId="urn:microsoft.com/office/officeart/2005/8/layout/vList2"/>
    <dgm:cxn modelId="{5FADA29B-8284-4C7E-AD2F-991292871AFE}" type="presParOf" srcId="{03DFA4EE-B3DF-4CF3-B889-C5CD63A21209}" destId="{ECEBB2D4-B493-4A04-8D2B-EAB1207B635F}" srcOrd="1" destOrd="0" presId="urn:microsoft.com/office/officeart/2005/8/layout/vList2"/>
    <dgm:cxn modelId="{8C688A84-9B3E-44D6-B070-56EE0EF994E8}" type="presParOf" srcId="{03DFA4EE-B3DF-4CF3-B889-C5CD63A21209}" destId="{E814870C-CB79-4ED4-82C4-AF272FA13F7E}" srcOrd="2" destOrd="0" presId="urn:microsoft.com/office/officeart/2005/8/layout/vList2"/>
    <dgm:cxn modelId="{08FA2EAA-ADFA-4348-91BC-6F981B9DC7AD}" type="presParOf" srcId="{03DFA4EE-B3DF-4CF3-B889-C5CD63A21209}" destId="{57220021-4878-4CB2-97E1-DF5EBE935489}" srcOrd="3" destOrd="0" presId="urn:microsoft.com/office/officeart/2005/8/layout/vList2"/>
    <dgm:cxn modelId="{BC3532C3-7B7F-40FB-B2EA-F7ACE7B31761}" type="presParOf" srcId="{03DFA4EE-B3DF-4CF3-B889-C5CD63A21209}" destId="{B76797E8-3C11-4A2E-ADDE-BB9AE979D6CD}" srcOrd="4" destOrd="0" presId="urn:microsoft.com/office/officeart/2005/8/layout/vList2"/>
    <dgm:cxn modelId="{44FCA955-A5A4-48D5-80F0-09EBF7D4BB30}" type="presParOf" srcId="{03DFA4EE-B3DF-4CF3-B889-C5CD63A21209}" destId="{8AA6DF52-200B-4756-8174-DFCB08E92861}" srcOrd="5" destOrd="0" presId="urn:microsoft.com/office/officeart/2005/8/layout/vList2"/>
    <dgm:cxn modelId="{F208721A-B7E2-463A-81B4-034739FD42BF}" type="presParOf" srcId="{03DFA4EE-B3DF-4CF3-B889-C5CD63A21209}" destId="{7C30C345-B7B6-421F-8902-2D4085303A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54E3C-0DA7-4A22-8BC5-A0C0DD3A431B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FC60A5-F4D8-4418-86BB-DF19319BCA8A}">
      <dgm:prSet phldrT="[Text]"/>
      <dgm:spPr/>
      <dgm:t>
        <a:bodyPr/>
        <a:lstStyle/>
        <a:p>
          <a:r>
            <a:rPr lang="en-US" dirty="0" err="1" smtClean="0"/>
            <a:t>Memodelkan</a:t>
          </a:r>
          <a:r>
            <a:rPr lang="en-US" dirty="0" smtClean="0"/>
            <a:t> Proses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Flowchart</a:t>
          </a:r>
          <a:endParaRPr lang="en-US" dirty="0"/>
        </a:p>
      </dgm:t>
    </dgm:pt>
    <dgm:pt modelId="{6EB89C19-3E9F-436E-86E0-513B297B24AC}" type="parTrans" cxnId="{8EEEF892-A83A-4C28-B49D-4ADAFC4B6F06}">
      <dgm:prSet/>
      <dgm:spPr/>
      <dgm:t>
        <a:bodyPr/>
        <a:lstStyle/>
        <a:p>
          <a:endParaRPr lang="en-US"/>
        </a:p>
      </dgm:t>
    </dgm:pt>
    <dgm:pt modelId="{AA061639-B1CF-425D-BE1F-59B2E6CBB309}" type="sibTrans" cxnId="{8EEEF892-A83A-4C28-B49D-4ADAFC4B6F06}">
      <dgm:prSet/>
      <dgm:spPr/>
      <dgm:t>
        <a:bodyPr/>
        <a:lstStyle/>
        <a:p>
          <a:endParaRPr lang="en-US"/>
        </a:p>
      </dgm:t>
    </dgm:pt>
    <dgm:pt modelId="{7D008550-B7BF-4C94-B505-91A059C53D4C}">
      <dgm:prSet phldrT="[Text]"/>
      <dgm:spPr/>
      <dgm:t>
        <a:bodyPr/>
        <a:lstStyle/>
        <a:p>
          <a:r>
            <a:rPr lang="en-US" dirty="0" smtClean="0"/>
            <a:t>Event-Driven Process Chain (EPC)</a:t>
          </a:r>
          <a:endParaRPr lang="en-US" dirty="0"/>
        </a:p>
      </dgm:t>
    </dgm:pt>
    <dgm:pt modelId="{3A1A2C2E-D51A-438E-AAA5-DEDFB8BD4D29}" type="parTrans" cxnId="{3999FA88-2590-4647-8522-0E70B08056C7}">
      <dgm:prSet/>
      <dgm:spPr/>
      <dgm:t>
        <a:bodyPr/>
        <a:lstStyle/>
        <a:p>
          <a:endParaRPr lang="en-US"/>
        </a:p>
      </dgm:t>
    </dgm:pt>
    <dgm:pt modelId="{550C6688-B355-40F0-B1EE-FB455F2B34FB}" type="sibTrans" cxnId="{3999FA88-2590-4647-8522-0E70B08056C7}">
      <dgm:prSet/>
      <dgm:spPr/>
      <dgm:t>
        <a:bodyPr/>
        <a:lstStyle/>
        <a:p>
          <a:endParaRPr lang="en-US"/>
        </a:p>
      </dgm:t>
    </dgm:pt>
    <dgm:pt modelId="{6CE3C5A1-832B-4861-BD0D-CC2D21EF1DA8}">
      <dgm:prSet phldrT="[Text]"/>
      <dgm:spPr/>
      <dgm:t>
        <a:bodyPr/>
        <a:lstStyle/>
        <a:p>
          <a:r>
            <a:rPr lang="id-ID" dirty="0" smtClean="0"/>
            <a:t>Business Process Modelling Notation (BPMN)</a:t>
          </a:r>
          <a:endParaRPr lang="en-US" dirty="0"/>
        </a:p>
      </dgm:t>
    </dgm:pt>
    <dgm:pt modelId="{FE902A61-9A41-45D1-82C4-3B2F9EC851B9}" type="parTrans" cxnId="{A4BDEB2A-3EEE-41F8-905F-D91B1B849F07}">
      <dgm:prSet/>
      <dgm:spPr/>
      <dgm:t>
        <a:bodyPr/>
        <a:lstStyle/>
        <a:p>
          <a:endParaRPr lang="en-US"/>
        </a:p>
      </dgm:t>
    </dgm:pt>
    <dgm:pt modelId="{E8D16D5C-1FFC-4A75-926C-49AB9C249F82}" type="sibTrans" cxnId="{A4BDEB2A-3EEE-41F8-905F-D91B1B849F07}">
      <dgm:prSet/>
      <dgm:spPr/>
      <dgm:t>
        <a:bodyPr/>
        <a:lstStyle/>
        <a:p>
          <a:endParaRPr lang="en-US"/>
        </a:p>
      </dgm:t>
    </dgm:pt>
    <dgm:pt modelId="{35A16004-641E-401A-B427-FC41E596DAEE}" type="pres">
      <dgm:prSet presAssocID="{85D54E3C-0DA7-4A22-8BC5-A0C0DD3A431B}" presName="linear" presStyleCnt="0">
        <dgm:presLayoutVars>
          <dgm:dir/>
          <dgm:animLvl val="lvl"/>
          <dgm:resizeHandles val="exact"/>
        </dgm:presLayoutVars>
      </dgm:prSet>
      <dgm:spPr/>
    </dgm:pt>
    <dgm:pt modelId="{05DEDEB3-7473-471A-94F2-084DA44A3DE3}" type="pres">
      <dgm:prSet presAssocID="{B6FC60A5-F4D8-4418-86BB-DF19319BCA8A}" presName="parentLin" presStyleCnt="0"/>
      <dgm:spPr/>
    </dgm:pt>
    <dgm:pt modelId="{862D86F0-54D9-445D-83C1-A9F640A3FFD5}" type="pres">
      <dgm:prSet presAssocID="{B6FC60A5-F4D8-4418-86BB-DF19319BCA8A}" presName="parentLeftMargin" presStyleLbl="node1" presStyleIdx="0" presStyleCnt="3"/>
      <dgm:spPr/>
    </dgm:pt>
    <dgm:pt modelId="{160D4068-3534-45E7-BC15-ADF79A72A0D6}" type="pres">
      <dgm:prSet presAssocID="{B6FC60A5-F4D8-4418-86BB-DF19319BCA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141C27-28C4-457A-B51C-6A9A5DDEF56B}" type="pres">
      <dgm:prSet presAssocID="{B6FC60A5-F4D8-4418-86BB-DF19319BCA8A}" presName="negativeSpace" presStyleCnt="0"/>
      <dgm:spPr/>
    </dgm:pt>
    <dgm:pt modelId="{8924F573-0C69-4A36-AB0E-14F268230965}" type="pres">
      <dgm:prSet presAssocID="{B6FC60A5-F4D8-4418-86BB-DF19319BCA8A}" presName="childText" presStyleLbl="conFgAcc1" presStyleIdx="0" presStyleCnt="3">
        <dgm:presLayoutVars>
          <dgm:bulletEnabled val="1"/>
        </dgm:presLayoutVars>
      </dgm:prSet>
      <dgm:spPr/>
    </dgm:pt>
    <dgm:pt modelId="{87F1F504-BE84-478D-B983-90EF8FE1C371}" type="pres">
      <dgm:prSet presAssocID="{AA061639-B1CF-425D-BE1F-59B2E6CBB309}" presName="spaceBetweenRectangles" presStyleCnt="0"/>
      <dgm:spPr/>
    </dgm:pt>
    <dgm:pt modelId="{465C8B9D-E3A5-4D2C-AB9C-73502353C66B}" type="pres">
      <dgm:prSet presAssocID="{7D008550-B7BF-4C94-B505-91A059C53D4C}" presName="parentLin" presStyleCnt="0"/>
      <dgm:spPr/>
    </dgm:pt>
    <dgm:pt modelId="{B474F40C-3895-4719-8FF0-3078F880280A}" type="pres">
      <dgm:prSet presAssocID="{7D008550-B7BF-4C94-B505-91A059C53D4C}" presName="parentLeftMargin" presStyleLbl="node1" presStyleIdx="0" presStyleCnt="3"/>
      <dgm:spPr/>
    </dgm:pt>
    <dgm:pt modelId="{C5E7B55A-F799-4DCB-A9BA-027BEAC38EDC}" type="pres">
      <dgm:prSet presAssocID="{7D008550-B7BF-4C94-B505-91A059C53D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35CBE-7E77-4821-B8C9-47E0483DDBE8}" type="pres">
      <dgm:prSet presAssocID="{7D008550-B7BF-4C94-B505-91A059C53D4C}" presName="negativeSpace" presStyleCnt="0"/>
      <dgm:spPr/>
    </dgm:pt>
    <dgm:pt modelId="{7A8D3E31-5FCF-4588-8E53-E15EB601E36B}" type="pres">
      <dgm:prSet presAssocID="{7D008550-B7BF-4C94-B505-91A059C53D4C}" presName="childText" presStyleLbl="conFgAcc1" presStyleIdx="1" presStyleCnt="3">
        <dgm:presLayoutVars>
          <dgm:bulletEnabled val="1"/>
        </dgm:presLayoutVars>
      </dgm:prSet>
      <dgm:spPr/>
    </dgm:pt>
    <dgm:pt modelId="{98A16B8B-FA63-4DF5-91D1-6874B6C2E697}" type="pres">
      <dgm:prSet presAssocID="{550C6688-B355-40F0-B1EE-FB455F2B34FB}" presName="spaceBetweenRectangles" presStyleCnt="0"/>
      <dgm:spPr/>
    </dgm:pt>
    <dgm:pt modelId="{254C52F0-3C7E-43C0-9958-BB2EF318154E}" type="pres">
      <dgm:prSet presAssocID="{6CE3C5A1-832B-4861-BD0D-CC2D21EF1DA8}" presName="parentLin" presStyleCnt="0"/>
      <dgm:spPr/>
    </dgm:pt>
    <dgm:pt modelId="{205058B9-6054-4AD2-9628-515724CD2478}" type="pres">
      <dgm:prSet presAssocID="{6CE3C5A1-832B-4861-BD0D-CC2D21EF1DA8}" presName="parentLeftMargin" presStyleLbl="node1" presStyleIdx="1" presStyleCnt="3"/>
      <dgm:spPr/>
    </dgm:pt>
    <dgm:pt modelId="{35589AC1-1483-426A-9736-E748720966DC}" type="pres">
      <dgm:prSet presAssocID="{6CE3C5A1-832B-4861-BD0D-CC2D21EF1D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154A6-61C3-4976-AC29-9EDC0F8295BC}" type="pres">
      <dgm:prSet presAssocID="{6CE3C5A1-832B-4861-BD0D-CC2D21EF1DA8}" presName="negativeSpace" presStyleCnt="0"/>
      <dgm:spPr/>
    </dgm:pt>
    <dgm:pt modelId="{C8727FD0-2881-43C5-9D8D-B71C0FFA1A21}" type="pres">
      <dgm:prSet presAssocID="{6CE3C5A1-832B-4861-BD0D-CC2D21EF1D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4BDEB2A-3EEE-41F8-905F-D91B1B849F07}" srcId="{85D54E3C-0DA7-4A22-8BC5-A0C0DD3A431B}" destId="{6CE3C5A1-832B-4861-BD0D-CC2D21EF1DA8}" srcOrd="2" destOrd="0" parTransId="{FE902A61-9A41-45D1-82C4-3B2F9EC851B9}" sibTransId="{E8D16D5C-1FFC-4A75-926C-49AB9C249F82}"/>
    <dgm:cxn modelId="{3999FA88-2590-4647-8522-0E70B08056C7}" srcId="{85D54E3C-0DA7-4A22-8BC5-A0C0DD3A431B}" destId="{7D008550-B7BF-4C94-B505-91A059C53D4C}" srcOrd="1" destOrd="0" parTransId="{3A1A2C2E-D51A-438E-AAA5-DEDFB8BD4D29}" sibTransId="{550C6688-B355-40F0-B1EE-FB455F2B34FB}"/>
    <dgm:cxn modelId="{7B6B7315-59F6-47BE-9717-09B91A68CC9B}" type="presOf" srcId="{85D54E3C-0DA7-4A22-8BC5-A0C0DD3A431B}" destId="{35A16004-641E-401A-B427-FC41E596DAEE}" srcOrd="0" destOrd="0" presId="urn:microsoft.com/office/officeart/2005/8/layout/list1"/>
    <dgm:cxn modelId="{81F99E6C-1971-4E4F-9A8E-D9E94EDE1381}" type="presOf" srcId="{7D008550-B7BF-4C94-B505-91A059C53D4C}" destId="{B474F40C-3895-4719-8FF0-3078F880280A}" srcOrd="0" destOrd="0" presId="urn:microsoft.com/office/officeart/2005/8/layout/list1"/>
    <dgm:cxn modelId="{93D8872C-BC01-4782-8330-0F27378645EC}" type="presOf" srcId="{6CE3C5A1-832B-4861-BD0D-CC2D21EF1DA8}" destId="{205058B9-6054-4AD2-9628-515724CD2478}" srcOrd="0" destOrd="0" presId="urn:microsoft.com/office/officeart/2005/8/layout/list1"/>
    <dgm:cxn modelId="{8EEEF892-A83A-4C28-B49D-4ADAFC4B6F06}" srcId="{85D54E3C-0DA7-4A22-8BC5-A0C0DD3A431B}" destId="{B6FC60A5-F4D8-4418-86BB-DF19319BCA8A}" srcOrd="0" destOrd="0" parTransId="{6EB89C19-3E9F-436E-86E0-513B297B24AC}" sibTransId="{AA061639-B1CF-425D-BE1F-59B2E6CBB309}"/>
    <dgm:cxn modelId="{9043AC08-3B8A-45BF-81AE-6FF22B6F6BF8}" type="presOf" srcId="{7D008550-B7BF-4C94-B505-91A059C53D4C}" destId="{C5E7B55A-F799-4DCB-A9BA-027BEAC38EDC}" srcOrd="1" destOrd="0" presId="urn:microsoft.com/office/officeart/2005/8/layout/list1"/>
    <dgm:cxn modelId="{49443390-FB9B-43D1-8905-A1F9030265C5}" type="presOf" srcId="{B6FC60A5-F4D8-4418-86BB-DF19319BCA8A}" destId="{862D86F0-54D9-445D-83C1-A9F640A3FFD5}" srcOrd="0" destOrd="0" presId="urn:microsoft.com/office/officeart/2005/8/layout/list1"/>
    <dgm:cxn modelId="{DC706B68-AA43-4BD9-9709-0107BAA52D7E}" type="presOf" srcId="{6CE3C5A1-832B-4861-BD0D-CC2D21EF1DA8}" destId="{35589AC1-1483-426A-9736-E748720966DC}" srcOrd="1" destOrd="0" presId="urn:microsoft.com/office/officeart/2005/8/layout/list1"/>
    <dgm:cxn modelId="{476BFBFE-DD83-4B24-AD72-DF9B86AB5CE3}" type="presOf" srcId="{B6FC60A5-F4D8-4418-86BB-DF19319BCA8A}" destId="{160D4068-3534-45E7-BC15-ADF79A72A0D6}" srcOrd="1" destOrd="0" presId="urn:microsoft.com/office/officeart/2005/8/layout/list1"/>
    <dgm:cxn modelId="{64E7654C-E97C-4481-9B91-6A9F8F46C591}" type="presParOf" srcId="{35A16004-641E-401A-B427-FC41E596DAEE}" destId="{05DEDEB3-7473-471A-94F2-084DA44A3DE3}" srcOrd="0" destOrd="0" presId="urn:microsoft.com/office/officeart/2005/8/layout/list1"/>
    <dgm:cxn modelId="{C7F719AC-1670-47D0-B227-95DF8C05AAFD}" type="presParOf" srcId="{05DEDEB3-7473-471A-94F2-084DA44A3DE3}" destId="{862D86F0-54D9-445D-83C1-A9F640A3FFD5}" srcOrd="0" destOrd="0" presId="urn:microsoft.com/office/officeart/2005/8/layout/list1"/>
    <dgm:cxn modelId="{0AA348B8-C8E4-4BFF-A6FC-C9B71D84EDF1}" type="presParOf" srcId="{05DEDEB3-7473-471A-94F2-084DA44A3DE3}" destId="{160D4068-3534-45E7-BC15-ADF79A72A0D6}" srcOrd="1" destOrd="0" presId="urn:microsoft.com/office/officeart/2005/8/layout/list1"/>
    <dgm:cxn modelId="{ACD1801D-A9DA-4795-8614-8B4C8AD723FA}" type="presParOf" srcId="{35A16004-641E-401A-B427-FC41E596DAEE}" destId="{66141C27-28C4-457A-B51C-6A9A5DDEF56B}" srcOrd="1" destOrd="0" presId="urn:microsoft.com/office/officeart/2005/8/layout/list1"/>
    <dgm:cxn modelId="{F7D41E2E-A445-481D-BADA-21C75524E1D5}" type="presParOf" srcId="{35A16004-641E-401A-B427-FC41E596DAEE}" destId="{8924F573-0C69-4A36-AB0E-14F268230965}" srcOrd="2" destOrd="0" presId="urn:microsoft.com/office/officeart/2005/8/layout/list1"/>
    <dgm:cxn modelId="{84CFDF38-20C5-4511-B45A-B5EF7395B3D8}" type="presParOf" srcId="{35A16004-641E-401A-B427-FC41E596DAEE}" destId="{87F1F504-BE84-478D-B983-90EF8FE1C371}" srcOrd="3" destOrd="0" presId="urn:microsoft.com/office/officeart/2005/8/layout/list1"/>
    <dgm:cxn modelId="{A355B772-2D6E-459C-86FC-58FCD6511539}" type="presParOf" srcId="{35A16004-641E-401A-B427-FC41E596DAEE}" destId="{465C8B9D-E3A5-4D2C-AB9C-73502353C66B}" srcOrd="4" destOrd="0" presId="urn:microsoft.com/office/officeart/2005/8/layout/list1"/>
    <dgm:cxn modelId="{47278070-0314-43BE-8F3C-0CC64E029344}" type="presParOf" srcId="{465C8B9D-E3A5-4D2C-AB9C-73502353C66B}" destId="{B474F40C-3895-4719-8FF0-3078F880280A}" srcOrd="0" destOrd="0" presId="urn:microsoft.com/office/officeart/2005/8/layout/list1"/>
    <dgm:cxn modelId="{12C80E84-9295-4BE3-A2CA-D4FD639C37A9}" type="presParOf" srcId="{465C8B9D-E3A5-4D2C-AB9C-73502353C66B}" destId="{C5E7B55A-F799-4DCB-A9BA-027BEAC38EDC}" srcOrd="1" destOrd="0" presId="urn:microsoft.com/office/officeart/2005/8/layout/list1"/>
    <dgm:cxn modelId="{0B51EB35-E133-4658-8823-7D7A15E7322A}" type="presParOf" srcId="{35A16004-641E-401A-B427-FC41E596DAEE}" destId="{A9635CBE-7E77-4821-B8C9-47E0483DDBE8}" srcOrd="5" destOrd="0" presId="urn:microsoft.com/office/officeart/2005/8/layout/list1"/>
    <dgm:cxn modelId="{37A87C13-3015-43D7-BA31-8C5DE0D3100B}" type="presParOf" srcId="{35A16004-641E-401A-B427-FC41E596DAEE}" destId="{7A8D3E31-5FCF-4588-8E53-E15EB601E36B}" srcOrd="6" destOrd="0" presId="urn:microsoft.com/office/officeart/2005/8/layout/list1"/>
    <dgm:cxn modelId="{2B8B4EDE-3EF9-4E10-B6EE-5806639D4429}" type="presParOf" srcId="{35A16004-641E-401A-B427-FC41E596DAEE}" destId="{98A16B8B-FA63-4DF5-91D1-6874B6C2E697}" srcOrd="7" destOrd="0" presId="urn:microsoft.com/office/officeart/2005/8/layout/list1"/>
    <dgm:cxn modelId="{9618A769-CB04-4F8B-B6E6-B5042624B2C1}" type="presParOf" srcId="{35A16004-641E-401A-B427-FC41E596DAEE}" destId="{254C52F0-3C7E-43C0-9958-BB2EF318154E}" srcOrd="8" destOrd="0" presId="urn:microsoft.com/office/officeart/2005/8/layout/list1"/>
    <dgm:cxn modelId="{DA8025D0-7DBE-4B7B-9C34-681C6FD302CC}" type="presParOf" srcId="{254C52F0-3C7E-43C0-9958-BB2EF318154E}" destId="{205058B9-6054-4AD2-9628-515724CD2478}" srcOrd="0" destOrd="0" presId="urn:microsoft.com/office/officeart/2005/8/layout/list1"/>
    <dgm:cxn modelId="{D579BD96-F994-4EDF-B14C-85C550D86E1C}" type="presParOf" srcId="{254C52F0-3C7E-43C0-9958-BB2EF318154E}" destId="{35589AC1-1483-426A-9736-E748720966DC}" srcOrd="1" destOrd="0" presId="urn:microsoft.com/office/officeart/2005/8/layout/list1"/>
    <dgm:cxn modelId="{01F98EA1-72A9-4656-B653-F14DAB6139E2}" type="presParOf" srcId="{35A16004-641E-401A-B427-FC41E596DAEE}" destId="{A0B154A6-61C3-4976-AC29-9EDC0F8295BC}" srcOrd="9" destOrd="0" presId="urn:microsoft.com/office/officeart/2005/8/layout/list1"/>
    <dgm:cxn modelId="{45BBBC06-F8A3-4735-A51B-D12A67B413A1}" type="presParOf" srcId="{35A16004-641E-401A-B427-FC41E596DAEE}" destId="{C8727FD0-2881-43C5-9D8D-B71C0FFA1A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ACA6F-6874-420B-99AE-A75A0B373A00}">
      <dsp:nvSpPr>
        <dsp:cNvPr id="0" name=""/>
        <dsp:cNvSpPr/>
      </dsp:nvSpPr>
      <dsp:spPr>
        <a:xfrm>
          <a:off x="0" y="53999"/>
          <a:ext cx="9982200" cy="1029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Konsep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Pemodelan</a:t>
          </a:r>
          <a:r>
            <a:rPr lang="en-US" sz="4000" kern="1200" dirty="0" smtClean="0"/>
            <a:t> Proses </a:t>
          </a:r>
          <a:r>
            <a:rPr lang="en-US" sz="4000" kern="1200" dirty="0" err="1" smtClean="0"/>
            <a:t>Bisnis</a:t>
          </a:r>
          <a:endParaRPr lang="en-US" sz="4000" kern="1200" dirty="0"/>
        </a:p>
      </dsp:txBody>
      <dsp:txXfrm>
        <a:off x="50261" y="104260"/>
        <a:ext cx="9881678" cy="929078"/>
      </dsp:txXfrm>
    </dsp:sp>
    <dsp:sp modelId="{E814870C-CB79-4ED4-82C4-AF272FA13F7E}">
      <dsp:nvSpPr>
        <dsp:cNvPr id="0" name=""/>
        <dsp:cNvSpPr/>
      </dsp:nvSpPr>
      <dsp:spPr>
        <a:xfrm>
          <a:off x="0" y="1198799"/>
          <a:ext cx="9982200" cy="1029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Pengertian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Pemodelan</a:t>
          </a:r>
          <a:r>
            <a:rPr lang="en-US" sz="4000" kern="1200" dirty="0" smtClean="0"/>
            <a:t> Proses </a:t>
          </a:r>
          <a:r>
            <a:rPr lang="en-US" sz="4000" kern="1200" dirty="0" err="1" smtClean="0"/>
            <a:t>Bisnis</a:t>
          </a:r>
          <a:endParaRPr lang="en-US" sz="4000" kern="1200" dirty="0"/>
        </a:p>
      </dsp:txBody>
      <dsp:txXfrm>
        <a:off x="50261" y="1249060"/>
        <a:ext cx="9881678" cy="929078"/>
      </dsp:txXfrm>
    </dsp:sp>
    <dsp:sp modelId="{B76797E8-3C11-4A2E-ADDE-BB9AE979D6CD}">
      <dsp:nvSpPr>
        <dsp:cNvPr id="0" name=""/>
        <dsp:cNvSpPr/>
      </dsp:nvSpPr>
      <dsp:spPr>
        <a:xfrm>
          <a:off x="0" y="2343599"/>
          <a:ext cx="9982200" cy="1029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Pedoman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Pemodelan</a:t>
          </a:r>
          <a:r>
            <a:rPr lang="en-US" sz="4000" kern="1200" dirty="0" smtClean="0"/>
            <a:t> Proses </a:t>
          </a:r>
          <a:r>
            <a:rPr lang="en-US" sz="4000" kern="1200" dirty="0" err="1" smtClean="0"/>
            <a:t>Bisnis</a:t>
          </a:r>
          <a:endParaRPr lang="en-US" sz="4000" kern="1200" dirty="0"/>
        </a:p>
      </dsp:txBody>
      <dsp:txXfrm>
        <a:off x="50261" y="2393860"/>
        <a:ext cx="9881678" cy="929078"/>
      </dsp:txXfrm>
    </dsp:sp>
    <dsp:sp modelId="{7C30C345-B7B6-421F-8902-2D4085303A4C}">
      <dsp:nvSpPr>
        <dsp:cNvPr id="0" name=""/>
        <dsp:cNvSpPr/>
      </dsp:nvSpPr>
      <dsp:spPr>
        <a:xfrm>
          <a:off x="0" y="3488400"/>
          <a:ext cx="9982200" cy="1029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Teknik-teknik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Pemodelan</a:t>
          </a:r>
          <a:r>
            <a:rPr lang="en-US" sz="4000" kern="1200" dirty="0" smtClean="0"/>
            <a:t> Proses </a:t>
          </a:r>
          <a:r>
            <a:rPr lang="en-US" sz="4000" kern="1200" dirty="0" err="1" smtClean="0"/>
            <a:t>Bisnis</a:t>
          </a:r>
          <a:endParaRPr lang="en-US" sz="4000" kern="1200" dirty="0"/>
        </a:p>
      </dsp:txBody>
      <dsp:txXfrm>
        <a:off x="50261" y="3538661"/>
        <a:ext cx="9881678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4F573-0C69-4A36-AB0E-14F268230965}">
      <dsp:nvSpPr>
        <dsp:cNvPr id="0" name=""/>
        <dsp:cNvSpPr/>
      </dsp:nvSpPr>
      <dsp:spPr>
        <a:xfrm>
          <a:off x="0" y="1223819"/>
          <a:ext cx="9982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D4068-3534-45E7-BC15-ADF79A72A0D6}">
      <dsp:nvSpPr>
        <dsp:cNvPr id="0" name=""/>
        <dsp:cNvSpPr/>
      </dsp:nvSpPr>
      <dsp:spPr>
        <a:xfrm>
          <a:off x="499110" y="913859"/>
          <a:ext cx="698754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Memodelkan</a:t>
          </a:r>
          <a:r>
            <a:rPr lang="en-US" sz="2100" kern="1200" dirty="0" smtClean="0"/>
            <a:t> Proses </a:t>
          </a:r>
          <a:r>
            <a:rPr lang="en-US" sz="2100" kern="1200" dirty="0" err="1" smtClean="0"/>
            <a:t>Bisnis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menggunakan</a:t>
          </a:r>
          <a:r>
            <a:rPr lang="en-US" sz="2100" kern="1200" dirty="0" smtClean="0"/>
            <a:t> Flowchart</a:t>
          </a:r>
          <a:endParaRPr lang="en-US" sz="2100" kern="1200" dirty="0"/>
        </a:p>
      </dsp:txBody>
      <dsp:txXfrm>
        <a:off x="529372" y="944121"/>
        <a:ext cx="6927016" cy="559396"/>
      </dsp:txXfrm>
    </dsp:sp>
    <dsp:sp modelId="{7A8D3E31-5FCF-4588-8E53-E15EB601E36B}">
      <dsp:nvSpPr>
        <dsp:cNvPr id="0" name=""/>
        <dsp:cNvSpPr/>
      </dsp:nvSpPr>
      <dsp:spPr>
        <a:xfrm>
          <a:off x="0" y="2176380"/>
          <a:ext cx="9982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7B55A-F799-4DCB-A9BA-027BEAC38EDC}">
      <dsp:nvSpPr>
        <dsp:cNvPr id="0" name=""/>
        <dsp:cNvSpPr/>
      </dsp:nvSpPr>
      <dsp:spPr>
        <a:xfrm>
          <a:off x="499110" y="1866419"/>
          <a:ext cx="698754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Event-Driven Process Chain (EPC)</a:t>
          </a:r>
          <a:endParaRPr lang="en-US" sz="2100" kern="1200" dirty="0"/>
        </a:p>
      </dsp:txBody>
      <dsp:txXfrm>
        <a:off x="529372" y="1896681"/>
        <a:ext cx="6927016" cy="559396"/>
      </dsp:txXfrm>
    </dsp:sp>
    <dsp:sp modelId="{C8727FD0-2881-43C5-9D8D-B71C0FFA1A21}">
      <dsp:nvSpPr>
        <dsp:cNvPr id="0" name=""/>
        <dsp:cNvSpPr/>
      </dsp:nvSpPr>
      <dsp:spPr>
        <a:xfrm>
          <a:off x="0" y="3128940"/>
          <a:ext cx="9982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589AC1-1483-426A-9736-E748720966DC}">
      <dsp:nvSpPr>
        <dsp:cNvPr id="0" name=""/>
        <dsp:cNvSpPr/>
      </dsp:nvSpPr>
      <dsp:spPr>
        <a:xfrm>
          <a:off x="499110" y="2818980"/>
          <a:ext cx="6987540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Business Process Modelling Notation (BPMN)</a:t>
          </a:r>
          <a:endParaRPr lang="en-US" sz="2100" kern="1200" dirty="0"/>
        </a:p>
      </dsp:txBody>
      <dsp:txXfrm>
        <a:off x="529372" y="2849242"/>
        <a:ext cx="69270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1/22/2018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9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4900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6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9" name="Picture 8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0" name="Picture 9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6" name="Picture 5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169" y="1985569"/>
            <a:ext cx="477664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Pemodelan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Proses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Bisnis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30" name="Picture 6" descr="Image result for telkom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4946" y="5909720"/>
            <a:ext cx="11043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Program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Studi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D3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Manajemen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Informatika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169" y="5286074"/>
            <a:ext cx="373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Oleh</a:t>
            </a:r>
            <a:r>
              <a:rPr lang="en-US" dirty="0" smtClean="0"/>
              <a:t>: Siska </a:t>
            </a:r>
            <a:r>
              <a:rPr lang="en-US" dirty="0" err="1" smtClean="0"/>
              <a:t>Komala</a:t>
            </a:r>
            <a:r>
              <a:rPr lang="en-US" dirty="0" smtClean="0"/>
              <a:t> Sari, S.T., M.T.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0269" y="6556051"/>
            <a:ext cx="375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</a:rPr>
              <a:t>Digunakan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untuk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lingkungan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Fakultas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Ilmu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Terapan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1374990"/>
            <a:ext cx="6753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A </a:t>
            </a:r>
            <a:r>
              <a:rPr lang="en-US" sz="2400" b="1" i="1" dirty="0"/>
              <a:t>model </a:t>
            </a:r>
            <a:r>
              <a:rPr lang="en-US" sz="2400" i="1" dirty="0"/>
              <a:t>is a simplifying mapping of reality to serve a specific purpose” (</a:t>
            </a:r>
            <a:r>
              <a:rPr lang="en-US" sz="2400" i="1" dirty="0" err="1" smtClean="0"/>
              <a:t>Stachowiak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Allgemeine</a:t>
            </a:r>
            <a:r>
              <a:rPr lang="en-US" sz="2400" i="1" dirty="0" smtClean="0"/>
              <a:t> </a:t>
            </a:r>
            <a:r>
              <a:rPr lang="en-US" sz="2400" i="1" dirty="0" err="1"/>
              <a:t>Modelltheorie</a:t>
            </a:r>
            <a:r>
              <a:rPr lang="en-US" sz="2400" i="1" dirty="0"/>
              <a:t>, 1973) </a:t>
            </a:r>
            <a:endParaRPr lang="en-US" sz="2400" i="1" dirty="0" smtClean="0"/>
          </a:p>
          <a:p>
            <a:pPr lvl="1"/>
            <a:r>
              <a:rPr lang="en-US" sz="1800" b="1" i="1" dirty="0"/>
              <a:t>Mapping: </a:t>
            </a:r>
            <a:r>
              <a:rPr lang="en-US" sz="1800" i="1" dirty="0"/>
              <a:t>representation of natural or artificial originals that can be </a:t>
            </a:r>
            <a:r>
              <a:rPr lang="en-US" sz="1800" i="1" dirty="0" smtClean="0"/>
              <a:t>models themselves</a:t>
            </a:r>
            <a:endParaRPr lang="en-US" sz="1800" i="1" dirty="0"/>
          </a:p>
          <a:p>
            <a:pPr lvl="1"/>
            <a:r>
              <a:rPr lang="en-US" sz="1800" b="1" i="1" dirty="0" smtClean="0"/>
              <a:t>Simplifying</a:t>
            </a:r>
            <a:r>
              <a:rPr lang="en-US" sz="1800" b="1" i="1" dirty="0"/>
              <a:t>: </a:t>
            </a:r>
            <a:r>
              <a:rPr lang="en-US" sz="1800" i="1" dirty="0"/>
              <a:t>only those attributes of the original that are considered </a:t>
            </a:r>
            <a:r>
              <a:rPr lang="en-US" sz="1800" i="1" dirty="0" smtClean="0"/>
              <a:t>relevant (abstraction)</a:t>
            </a:r>
            <a:endParaRPr lang="en-US" sz="1800" i="1" dirty="0"/>
          </a:p>
          <a:p>
            <a:pPr marL="457189" lvl="1" indent="0">
              <a:buNone/>
            </a:pPr>
            <a:r>
              <a:rPr lang="en-US" sz="1800" i="1" dirty="0"/>
              <a:t> </a:t>
            </a:r>
            <a:r>
              <a:rPr lang="en-US" sz="1800" i="1" dirty="0" smtClean="0"/>
              <a:t> </a:t>
            </a:r>
            <a:r>
              <a:rPr lang="en-US" sz="1800" i="1" dirty="0" smtClean="0">
                <a:sym typeface="Wingdings" panose="05000000000000000000" pitchFamily="2" charset="2"/>
              </a:rPr>
              <a:t></a:t>
            </a:r>
            <a:r>
              <a:rPr lang="en-US" sz="1800" i="1" dirty="0" smtClean="0"/>
              <a:t>Models </a:t>
            </a:r>
            <a:r>
              <a:rPr lang="en-US" sz="1800" i="1" dirty="0"/>
              <a:t>focus on specific aspects of reality and degrade or ignore the </a:t>
            </a:r>
            <a:r>
              <a:rPr lang="en-US" sz="1800" i="1" dirty="0" smtClean="0"/>
              <a:t>rest</a:t>
            </a:r>
            <a:endParaRPr lang="en-US" sz="1800" i="1" dirty="0"/>
          </a:p>
          <a:p>
            <a:pPr lvl="1"/>
            <a:r>
              <a:rPr lang="en-US" sz="1800" b="1" i="1" dirty="0" smtClean="0"/>
              <a:t>Pragmatics</a:t>
            </a:r>
            <a:r>
              <a:rPr lang="en-US" sz="1800" b="1" i="1" dirty="0"/>
              <a:t>: </a:t>
            </a:r>
            <a:r>
              <a:rPr lang="en-US" sz="1800" i="1" dirty="0"/>
              <a:t>model is used by modeler in place of original for a certain time and a </a:t>
            </a:r>
            <a:r>
              <a:rPr lang="en-US" sz="1800" i="1" dirty="0" smtClean="0"/>
              <a:t>certain</a:t>
            </a:r>
            <a:r>
              <a:rPr lang="en-US" sz="1800" i="1" dirty="0"/>
              <a:t> </a:t>
            </a:r>
            <a:r>
              <a:rPr lang="en-US" sz="1800" i="1" dirty="0" smtClean="0"/>
              <a:t>purpose.</a:t>
            </a:r>
          </a:p>
          <a:p>
            <a:r>
              <a:rPr lang="en-US" sz="2400" dirty="0" err="1" smtClean="0"/>
              <a:t>Sebuah</a:t>
            </a:r>
            <a:r>
              <a:rPr lang="en-US" sz="2400" dirty="0" smtClean="0"/>
              <a:t> model </a:t>
            </a:r>
            <a:r>
              <a:rPr lang="en-US" sz="2400" dirty="0" err="1" smtClean="0"/>
              <a:t>dapat</a:t>
            </a:r>
            <a:r>
              <a:rPr lang="en-US" sz="2400" dirty="0" smtClean="0"/>
              <a:t> di </a:t>
            </a:r>
            <a:r>
              <a:rPr lang="en-US" sz="2400" dirty="0" err="1" smtClean="0"/>
              <a:t>ekspresikan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symbol-symbol, </a:t>
            </a:r>
            <a:r>
              <a:rPr lang="en-US" sz="2400" dirty="0" err="1" smtClean="0"/>
              <a:t>notasi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, kata-kata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juga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deskripsi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, proses,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Sebuah</a:t>
            </a:r>
            <a:r>
              <a:rPr lang="en-US" sz="2400" dirty="0" smtClean="0"/>
              <a:t> model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disertai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deskripsi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model yang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47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of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Correctness</a:t>
            </a:r>
          </a:p>
          <a:p>
            <a:pPr lvl="1"/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/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dimodelkan</a:t>
            </a:r>
            <a:r>
              <a:rPr lang="en-US" dirty="0" smtClean="0"/>
              <a:t>,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/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aslinya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Relevance</a:t>
            </a:r>
          </a:p>
          <a:p>
            <a:pPr lvl="1"/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/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dimodelkan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Economic Efficiency</a:t>
            </a:r>
          </a:p>
          <a:p>
            <a:pPr lvl="1"/>
            <a:r>
              <a:rPr lang="en-US" dirty="0" err="1" smtClean="0"/>
              <a:t>Hanya</a:t>
            </a:r>
            <a:r>
              <a:rPr lang="en-US" dirty="0" smtClean="0"/>
              <a:t> focus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/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dimodelkan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dipusingkan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atribut-atribut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inti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dimodelkan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Clarity</a:t>
            </a:r>
          </a:p>
          <a:p>
            <a:pPr lvl="1"/>
            <a:r>
              <a:rPr lang="en-US" dirty="0" smtClean="0"/>
              <a:t>Model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stakeholder yang </a:t>
            </a:r>
            <a:r>
              <a:rPr lang="en-US" dirty="0" err="1" smtClean="0"/>
              <a:t>terlibat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Comparability</a:t>
            </a:r>
          </a:p>
          <a:p>
            <a:pPr lvl="1"/>
            <a:r>
              <a:rPr lang="en-US" dirty="0" err="1" smtClean="0"/>
              <a:t>Gunakan</a:t>
            </a:r>
            <a:r>
              <a:rPr lang="en-US" dirty="0" smtClean="0"/>
              <a:t> mapping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Systematic Design </a:t>
            </a:r>
          </a:p>
          <a:p>
            <a:pPr lvl="1"/>
            <a:r>
              <a:rPr lang="en-US" dirty="0" err="1" smtClean="0"/>
              <a:t>Memodelkan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/</a:t>
            </a:r>
            <a:r>
              <a:rPr lang="en-US" dirty="0" err="1" smtClean="0"/>
              <a:t>terurut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4601" y="6599238"/>
            <a:ext cx="80383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rgbClr val="292934"/>
                </a:solidFill>
                <a:latin typeface="Arial" panose="020B0604020202020204" pitchFamily="34" charset="0"/>
              </a:rPr>
              <a:t>Schütte</a:t>
            </a:r>
            <a:r>
              <a:rPr lang="en-US" sz="1100" i="1" dirty="0">
                <a:solidFill>
                  <a:srgbClr val="292934"/>
                </a:solidFill>
                <a:latin typeface="Arial" panose="020B0604020202020204" pitchFamily="34" charset="0"/>
              </a:rPr>
              <a:t>, </a:t>
            </a:r>
            <a:r>
              <a:rPr lang="en-US" sz="1100" i="1" dirty="0" err="1">
                <a:solidFill>
                  <a:srgbClr val="292934"/>
                </a:solidFill>
                <a:latin typeface="Arial" panose="020B0604020202020204" pitchFamily="34" charset="0"/>
              </a:rPr>
              <a:t>Rotthowe</a:t>
            </a:r>
            <a:r>
              <a:rPr lang="en-US" sz="1100" i="1" dirty="0">
                <a:solidFill>
                  <a:srgbClr val="292934"/>
                </a:solidFill>
                <a:latin typeface="Arial" panose="020B0604020202020204" pitchFamily="34" charset="0"/>
              </a:rPr>
              <a:t>: The Guidelines of Modeling - An Approach to Enhance the Quality in Information Models, 1998</a:t>
            </a:r>
            <a:r>
              <a:rPr lang="en-US" sz="1100" dirty="0"/>
              <a:t> </a:t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878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Model-1     (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47787"/>
            <a:ext cx="8571676" cy="52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4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Model-1     </a:t>
            </a:r>
            <a:r>
              <a:rPr lang="en-US" dirty="0" smtClean="0"/>
              <a:t>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/>
              <a:t>kenyataan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6" y="1347379"/>
            <a:ext cx="6426167" cy="55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Pemodelan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/>
              <a:t>Pemodelan</a:t>
            </a:r>
            <a:r>
              <a:rPr lang="en-US" sz="1600" dirty="0"/>
              <a:t> proses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sarana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merepresentasikan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aktivitas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bisnis</a:t>
            </a:r>
            <a:r>
              <a:rPr lang="en-US" sz="1600" b="1" dirty="0">
                <a:solidFill>
                  <a:srgbClr val="C00000"/>
                </a:solidFill>
              </a:rPr>
              <a:t>, </a:t>
            </a:r>
            <a:r>
              <a:rPr lang="en-US" sz="1600" b="1" dirty="0" err="1">
                <a:solidFill>
                  <a:srgbClr val="C00000"/>
                </a:solidFill>
              </a:rPr>
              <a:t>arus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informasi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dan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logika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keputusan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 err="1"/>
              <a:t>dalam</a:t>
            </a:r>
            <a:r>
              <a:rPr lang="en-US" sz="1600" dirty="0"/>
              <a:t> proses </a:t>
            </a:r>
            <a:r>
              <a:rPr lang="en-US" sz="1600" dirty="0" err="1"/>
              <a:t>bisnis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visualisasi</a:t>
            </a:r>
            <a:r>
              <a:rPr lang="en-US" sz="1600" dirty="0"/>
              <a:t>,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mengkomunikasikan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proses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yang </a:t>
            </a:r>
            <a:r>
              <a:rPr lang="en-US" sz="1600" dirty="0" err="1"/>
              <a:t>tercakup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/ di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orang-orang yang </a:t>
            </a:r>
            <a:r>
              <a:rPr lang="en-US" sz="1600" dirty="0" err="1"/>
              <a:t>membaca</a:t>
            </a:r>
            <a:r>
              <a:rPr lang="en-US" sz="1600" dirty="0"/>
              <a:t> model </a:t>
            </a:r>
            <a:r>
              <a:rPr lang="en-US" sz="1600" dirty="0" err="1"/>
              <a:t>atau</a:t>
            </a:r>
            <a:r>
              <a:rPr lang="en-US" sz="1600" dirty="0"/>
              <a:t> orang-orang yang </a:t>
            </a:r>
            <a:r>
              <a:rPr lang="en-US" sz="1600" dirty="0" err="1"/>
              <a:t>menciptakannya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Model </a:t>
            </a:r>
            <a:r>
              <a:rPr lang="en-US" sz="1600" b="1" dirty="0" err="1" smtClean="0">
                <a:solidFill>
                  <a:srgbClr val="C00000"/>
                </a:solidFill>
              </a:rPr>
              <a:t>mengeksternalisasikan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pengetahuan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bisnis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maksud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menyetujui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mengikat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pemangku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representasi</a:t>
            </a:r>
            <a:r>
              <a:rPr lang="en-US" sz="1600" dirty="0"/>
              <a:t> yang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tercermin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 smtClean="0"/>
              <a:t>informasinya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Model </a:t>
            </a:r>
            <a:r>
              <a:rPr lang="en-US" sz="1600" dirty="0" err="1" smtClean="0"/>
              <a:t>menggambarkan</a:t>
            </a:r>
            <a:r>
              <a:rPr lang="en-US" sz="1600" dirty="0" smtClean="0"/>
              <a:t> </a:t>
            </a:r>
            <a:r>
              <a:rPr lang="en-US" sz="1600" b="1" dirty="0" smtClean="0"/>
              <a:t>multiple </a:t>
            </a:r>
            <a:r>
              <a:rPr lang="en-US" sz="1600" b="1" dirty="0"/>
              <a:t>granularity levels</a:t>
            </a:r>
            <a:r>
              <a:rPr lang="en-US" sz="1600" dirty="0"/>
              <a:t>: </a:t>
            </a:r>
            <a:r>
              <a:rPr lang="en-US" sz="1600" i="1" dirty="0"/>
              <a:t>from simple depiction of the workflow </a:t>
            </a:r>
            <a:r>
              <a:rPr lang="en-US" sz="1600" i="1" dirty="0" smtClean="0"/>
              <a:t>to simulation </a:t>
            </a:r>
            <a:r>
              <a:rPr lang="en-US" sz="1600" i="1" dirty="0"/>
              <a:t>and </a:t>
            </a:r>
            <a:r>
              <a:rPr lang="en-US" sz="1600" i="1" dirty="0" smtClean="0"/>
              <a:t>execution.</a:t>
            </a:r>
            <a:endParaRPr lang="en-US" sz="1600" i="1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Model </a:t>
            </a:r>
            <a:r>
              <a:rPr lang="en-US" sz="1600" b="1" dirty="0"/>
              <a:t>addresses complexity </a:t>
            </a:r>
            <a:r>
              <a:rPr lang="en-US" sz="1600" i="1" dirty="0"/>
              <a:t>by emphasizing on specific aspects and by </a:t>
            </a:r>
            <a:r>
              <a:rPr lang="en-US" sz="1600" i="1" dirty="0" smtClean="0"/>
              <a:t>reusing models.</a:t>
            </a:r>
            <a:endParaRPr lang="en-US" sz="1600" i="1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Agar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b="1" dirty="0"/>
              <a:t>common understanding </a:t>
            </a:r>
            <a:r>
              <a:rPr lang="en-US" sz="1600" dirty="0"/>
              <a:t>of </a:t>
            </a:r>
            <a:r>
              <a:rPr lang="en-US" sz="1600" i="1" dirty="0"/>
              <a:t>business knowledge between </a:t>
            </a:r>
            <a:r>
              <a:rPr lang="en-US" sz="1600" i="1" dirty="0" smtClean="0"/>
              <a:t>an organization </a:t>
            </a:r>
            <a:r>
              <a:rPr lang="en-US" sz="1600" i="1" dirty="0"/>
              <a:t>and IT experts and thus drives the design and implementation </a:t>
            </a:r>
            <a:r>
              <a:rPr lang="en-US" sz="1600" i="1" dirty="0" smtClean="0"/>
              <a:t>of software </a:t>
            </a:r>
            <a:r>
              <a:rPr lang="en-US" sz="1600" i="1" dirty="0"/>
              <a:t>systems</a:t>
            </a:r>
            <a:r>
              <a:rPr lang="en-US" sz="1600" dirty="0"/>
              <a:t>. 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004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Dynamic Model Types. </a:t>
            </a:r>
            <a:r>
              <a:rPr lang="en-US" dirty="0"/>
              <a:t>Whenever a model type is supposed to show</a:t>
            </a:r>
            <a:br>
              <a:rPr lang="en-US" dirty="0"/>
            </a:br>
            <a:r>
              <a:rPr lang="en-US" dirty="0"/>
              <a:t>process relevant information that can be put in a chronological, time</a:t>
            </a:r>
            <a:br>
              <a:rPr lang="en-US" dirty="0"/>
            </a:br>
            <a:r>
              <a:rPr lang="en-US" dirty="0"/>
              <a:t>dependent manner, this model type is referred to as a "dynamic </a:t>
            </a:r>
            <a:r>
              <a:rPr lang="en-US" dirty="0" smtClean="0"/>
              <a:t>model type</a:t>
            </a:r>
            <a:r>
              <a:rPr lang="en-US" dirty="0"/>
              <a:t>".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model types that represent a process flow (like Event Driven</a:t>
            </a:r>
            <a:br>
              <a:rPr lang="en-US" dirty="0"/>
            </a:br>
            <a:r>
              <a:rPr lang="en-US" dirty="0"/>
              <a:t>Process Chains or Value Added Chain Diagrams) are dynamic model </a:t>
            </a:r>
            <a:r>
              <a:rPr lang="en-US" dirty="0" smtClean="0"/>
              <a:t>types.</a:t>
            </a:r>
            <a:endParaRPr lang="en-US" dirty="0"/>
          </a:p>
          <a:p>
            <a:r>
              <a:rPr lang="en-US" b="1" dirty="0" smtClean="0"/>
              <a:t>Static </a:t>
            </a:r>
            <a:r>
              <a:rPr lang="en-US" b="1" dirty="0"/>
              <a:t>Model Types. </a:t>
            </a:r>
            <a:r>
              <a:rPr lang="en-US" dirty="0"/>
              <a:t>Static model types represent structures that do </a:t>
            </a:r>
            <a:r>
              <a:rPr lang="en-US" dirty="0" smtClean="0"/>
              <a:t>not provide </a:t>
            </a:r>
            <a:r>
              <a:rPr lang="en-US" dirty="0"/>
              <a:t>time dependency. This includes the modeling </a:t>
            </a:r>
            <a:r>
              <a:rPr lang="en-US" dirty="0" smtClean="0"/>
              <a:t>of organizational</a:t>
            </a:r>
            <a:r>
              <a:rPr lang="en-US" dirty="0"/>
              <a:t> </a:t>
            </a:r>
            <a:r>
              <a:rPr lang="en-US" dirty="0" smtClean="0"/>
              <a:t>structures</a:t>
            </a:r>
            <a:r>
              <a:rPr lang="en-US" dirty="0"/>
              <a:t>, of information carriers like forms </a:t>
            </a:r>
            <a:r>
              <a:rPr lang="en-US" dirty="0" smtClean="0"/>
              <a:t>or the </a:t>
            </a:r>
            <a:r>
              <a:rPr lang="en-US" dirty="0"/>
              <a:t>modeling of </a:t>
            </a:r>
            <a:r>
              <a:rPr lang="en-US" dirty="0" smtClean="0"/>
              <a:t>relationships between </a:t>
            </a:r>
            <a:r>
              <a:rPr lang="en-US" dirty="0"/>
              <a:t>business objects.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4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Business Process Modelling addresses</a:t>
            </a:r>
            <a:br>
              <a:rPr lang="en-US" sz="3600" i="1" dirty="0"/>
            </a:br>
            <a:r>
              <a:rPr lang="en-US" sz="3600" i="1" dirty="0"/>
              <a:t>questions like…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What…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99" y="2424112"/>
            <a:ext cx="5330746" cy="4433888"/>
          </a:xfrm>
        </p:spPr>
        <p:txBody>
          <a:bodyPr>
            <a:noAutofit/>
          </a:bodyPr>
          <a:lstStyle/>
          <a:p>
            <a:r>
              <a:rPr lang="en-US" sz="2200" i="1" dirty="0"/>
              <a:t>Does it represent a process </a:t>
            </a:r>
            <a:r>
              <a:rPr lang="en-US" sz="2200" i="1" dirty="0" smtClean="0"/>
              <a:t>that can </a:t>
            </a:r>
            <a:r>
              <a:rPr lang="en-US" sz="2200" i="1" dirty="0"/>
              <a:t>eventually work in </a:t>
            </a:r>
            <a:r>
              <a:rPr lang="en-US" sz="2200" i="1" dirty="0" smtClean="0"/>
              <a:t>real-life?</a:t>
            </a:r>
            <a:endParaRPr lang="en-US" sz="2200" i="1" dirty="0"/>
          </a:p>
          <a:p>
            <a:r>
              <a:rPr lang="en-US" sz="2200" i="1" dirty="0" smtClean="0"/>
              <a:t>How </a:t>
            </a:r>
            <a:r>
              <a:rPr lang="en-US" sz="2200" i="1" dirty="0"/>
              <a:t>is all </a:t>
            </a:r>
            <a:r>
              <a:rPr lang="en-US" sz="2200" i="1" dirty="0" smtClean="0"/>
              <a:t>information interconnected?</a:t>
            </a:r>
            <a:endParaRPr lang="en-US" sz="2200" i="1" dirty="0"/>
          </a:p>
          <a:p>
            <a:r>
              <a:rPr lang="en-US" sz="2200" i="1" dirty="0" smtClean="0"/>
              <a:t>How </a:t>
            </a:r>
            <a:r>
              <a:rPr lang="en-US" sz="2200" i="1" dirty="0"/>
              <a:t>do we know which are </a:t>
            </a:r>
            <a:r>
              <a:rPr lang="en-US" sz="2200" i="1" dirty="0" smtClean="0"/>
              <a:t>the process </a:t>
            </a:r>
            <a:r>
              <a:rPr lang="en-US" sz="2200" i="1" dirty="0"/>
              <a:t>requirements </a:t>
            </a:r>
            <a:r>
              <a:rPr lang="en-US" sz="2200" i="1" dirty="0" smtClean="0"/>
              <a:t>and responsibilities?</a:t>
            </a:r>
            <a:endParaRPr lang="en-US" sz="2200" i="1" dirty="0"/>
          </a:p>
          <a:p>
            <a:r>
              <a:rPr lang="en-US" sz="2200" i="1" dirty="0" smtClean="0"/>
              <a:t>How </a:t>
            </a:r>
            <a:r>
              <a:rPr lang="en-US" sz="2200" i="1" dirty="0"/>
              <a:t>can we be sure an </a:t>
            </a:r>
            <a:r>
              <a:rPr lang="en-US" sz="2200" i="1" dirty="0" smtClean="0"/>
              <a:t>activity flow </a:t>
            </a:r>
            <a:r>
              <a:rPr lang="en-US" sz="2200" i="1" dirty="0"/>
              <a:t>is correctly </a:t>
            </a:r>
            <a:r>
              <a:rPr lang="en-US" sz="2200" i="1" dirty="0" smtClean="0"/>
              <a:t>defined?</a:t>
            </a:r>
            <a:endParaRPr lang="en-US" sz="2200" i="1" dirty="0"/>
          </a:p>
          <a:p>
            <a:r>
              <a:rPr lang="en-US" sz="2200" i="1" dirty="0" smtClean="0"/>
              <a:t>How </a:t>
            </a:r>
            <a:r>
              <a:rPr lang="en-US" sz="2200" i="1" dirty="0"/>
              <a:t>important an activity is </a:t>
            </a:r>
            <a:r>
              <a:rPr lang="en-US" sz="2200" i="1" dirty="0" smtClean="0"/>
              <a:t>and how </a:t>
            </a:r>
            <a:r>
              <a:rPr lang="en-US" sz="2200" i="1" dirty="0"/>
              <a:t>is it efficiently executed?</a:t>
            </a:r>
            <a:r>
              <a:rPr lang="en-US" sz="2200" dirty="0"/>
              <a:t>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1685" y="1600200"/>
            <a:ext cx="4919472" cy="823912"/>
          </a:xfrm>
        </p:spPr>
        <p:txBody>
          <a:bodyPr/>
          <a:lstStyle/>
          <a:p>
            <a:r>
              <a:rPr lang="en-US" i="1" dirty="0" smtClean="0"/>
              <a:t>How…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5645" y="2424112"/>
            <a:ext cx="5451552" cy="4433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Takes into account all parameters </a:t>
            </a:r>
            <a:r>
              <a:rPr lang="en-US" i="1" dirty="0" smtClean="0"/>
              <a:t>and simulates all alternatives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Depicts </a:t>
            </a:r>
            <a:r>
              <a:rPr lang="en-US" i="1" dirty="0"/>
              <a:t>and models the </a:t>
            </a:r>
            <a:r>
              <a:rPr lang="en-US" i="1" dirty="0" smtClean="0"/>
              <a:t>correlations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Describes </a:t>
            </a:r>
            <a:r>
              <a:rPr lang="en-US" i="1" dirty="0"/>
              <a:t>the resources needed </a:t>
            </a:r>
            <a:r>
              <a:rPr lang="en-US" i="1" dirty="0" smtClean="0"/>
              <a:t>with appropriate</a:t>
            </a:r>
            <a:r>
              <a:rPr lang="en-US" i="1" dirty="0"/>
              <a:t> </a:t>
            </a:r>
            <a:r>
              <a:rPr lang="en-US" i="1" dirty="0" smtClean="0"/>
              <a:t>roles assigned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Incorporates </a:t>
            </a:r>
            <a:r>
              <a:rPr lang="en-US" i="1" dirty="0"/>
              <a:t>the business rules, the </a:t>
            </a:r>
            <a:r>
              <a:rPr lang="en-US" i="1" dirty="0" smtClean="0"/>
              <a:t>legal framework </a:t>
            </a:r>
            <a:r>
              <a:rPr lang="en-US" i="1" dirty="0"/>
              <a:t>requirements and </a:t>
            </a:r>
            <a:r>
              <a:rPr lang="en-US" i="1" dirty="0" smtClean="0"/>
              <a:t>all supportive</a:t>
            </a:r>
            <a:r>
              <a:rPr lang="en-US" i="1" dirty="0"/>
              <a:t> </a:t>
            </a:r>
            <a:r>
              <a:rPr lang="en-US" i="1" dirty="0" smtClean="0"/>
              <a:t>information </a:t>
            </a:r>
            <a:r>
              <a:rPr lang="en-US" i="1" dirty="0"/>
              <a:t>to explain why everything </a:t>
            </a:r>
            <a:r>
              <a:rPr lang="en-US" i="1" dirty="0" smtClean="0"/>
              <a:t>is happening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Defines </a:t>
            </a:r>
            <a:r>
              <a:rPr lang="en-US" i="1" dirty="0"/>
              <a:t>priorities and intelligently routes the “traffic” 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180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Teknik-Teknik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51920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2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/>
              <a:t>Flowchart </a:t>
            </a:r>
            <a:r>
              <a:rPr lang="en-US" altLang="id-ID" dirty="0" err="1"/>
              <a:t>digunakan</a:t>
            </a:r>
            <a:r>
              <a:rPr lang="en-US" altLang="id-ID" dirty="0"/>
              <a:t> </a:t>
            </a:r>
            <a:r>
              <a:rPr lang="en-US" altLang="id-ID" dirty="0" err="1"/>
              <a:t>karena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umumnya</a:t>
            </a:r>
            <a:r>
              <a:rPr lang="en-US" altLang="id-ID" dirty="0"/>
              <a:t> </a:t>
            </a:r>
            <a:r>
              <a:rPr lang="en-US" altLang="id-ID" dirty="0" err="1"/>
              <a:t>lebih</a:t>
            </a:r>
            <a:r>
              <a:rPr lang="en-US" altLang="id-ID" dirty="0"/>
              <a:t> </a:t>
            </a:r>
            <a:r>
              <a:rPr lang="en-US" altLang="id-ID" dirty="0" err="1"/>
              <a:t>mudah</a:t>
            </a:r>
            <a:r>
              <a:rPr lang="en-US" altLang="id-ID" dirty="0"/>
              <a:t> </a:t>
            </a:r>
            <a:r>
              <a:rPr lang="en-US" altLang="id-ID" dirty="0" err="1"/>
              <a:t>memahami</a:t>
            </a:r>
            <a:r>
              <a:rPr lang="en-US" altLang="id-ID" dirty="0"/>
              <a:t> </a:t>
            </a:r>
            <a:r>
              <a:rPr lang="en-US" altLang="id-ID" dirty="0" err="1"/>
              <a:t>sesuatu</a:t>
            </a:r>
            <a:r>
              <a:rPr lang="en-US" altLang="id-ID" dirty="0"/>
              <a:t> yang </a:t>
            </a:r>
            <a:r>
              <a:rPr lang="en-US" altLang="id-ID" dirty="0" err="1"/>
              <a:t>ditampilkan</a:t>
            </a:r>
            <a:r>
              <a:rPr lang="en-US" altLang="id-ID" dirty="0"/>
              <a:t> </a:t>
            </a:r>
            <a:r>
              <a:rPr lang="en-US" altLang="id-ID" dirty="0" err="1"/>
              <a:t>secara</a:t>
            </a:r>
            <a:r>
              <a:rPr lang="en-US" altLang="id-ID" dirty="0"/>
              <a:t> </a:t>
            </a:r>
            <a:r>
              <a:rPr lang="en-US" altLang="id-ID" dirty="0" err="1"/>
              <a:t>grafik</a:t>
            </a:r>
            <a:r>
              <a:rPr lang="en-US" altLang="id-ID" dirty="0"/>
              <a:t> </a:t>
            </a:r>
            <a:r>
              <a:rPr lang="en-US" altLang="id-ID" dirty="0" err="1"/>
              <a:t>daripada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kata-kata</a:t>
            </a:r>
          </a:p>
          <a:p>
            <a:r>
              <a:rPr lang="en-US" altLang="id-ID" dirty="0"/>
              <a:t>Ada </a:t>
            </a:r>
            <a:r>
              <a:rPr lang="en-US" altLang="id-ID" dirty="0" err="1"/>
              <a:t>berbagai</a:t>
            </a:r>
            <a:r>
              <a:rPr lang="en-US" altLang="id-ID" dirty="0"/>
              <a:t> </a:t>
            </a:r>
            <a:r>
              <a:rPr lang="en-US" altLang="id-ID" dirty="0" err="1"/>
              <a:t>cara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menggambarkan</a:t>
            </a:r>
            <a:r>
              <a:rPr lang="en-US" altLang="id-ID" dirty="0"/>
              <a:t> flowchart</a:t>
            </a:r>
            <a:r>
              <a:rPr lang="id-ID" altLang="id-ID" dirty="0"/>
              <a:t> </a:t>
            </a:r>
            <a:endParaRPr lang="en-US" altLang="id-ID" dirty="0" smtClean="0"/>
          </a:p>
          <a:p>
            <a:r>
              <a:rPr lang="en-US" altLang="id-ID" dirty="0" smtClean="0"/>
              <a:t>Cara </a:t>
            </a:r>
            <a:r>
              <a:rPr lang="en-US" altLang="id-ID" dirty="0"/>
              <a:t>paling </a:t>
            </a:r>
            <a:r>
              <a:rPr lang="en-US" altLang="id-ID" dirty="0" err="1"/>
              <a:t>sederhana</a:t>
            </a:r>
            <a:r>
              <a:rPr lang="en-US" altLang="id-ID" dirty="0"/>
              <a:t> </a:t>
            </a:r>
            <a:r>
              <a:rPr lang="en-US" altLang="id-ID" dirty="0" err="1"/>
              <a:t>adalah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/>
              <a:t>simbol</a:t>
            </a:r>
            <a:r>
              <a:rPr lang="en-US" altLang="id-ID" dirty="0"/>
              <a:t> yang </a:t>
            </a:r>
            <a:r>
              <a:rPr lang="en-US" altLang="id-ID" dirty="0" err="1"/>
              <a:t>berbeda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mewakili</a:t>
            </a:r>
            <a:r>
              <a:rPr lang="en-US" altLang="id-ID" dirty="0"/>
              <a:t> </a:t>
            </a:r>
            <a:r>
              <a:rPr lang="en-US" altLang="id-ID" dirty="0" err="1"/>
              <a:t>aktivitas</a:t>
            </a:r>
            <a:r>
              <a:rPr lang="en-US" altLang="id-ID" dirty="0"/>
              <a:t>,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panah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menggambarkan</a:t>
            </a:r>
            <a:r>
              <a:rPr lang="en-US" altLang="id-ID" dirty="0"/>
              <a:t> </a:t>
            </a:r>
            <a:r>
              <a:rPr lang="en-US" altLang="id-ID" dirty="0" err="1"/>
              <a:t>hubungan</a:t>
            </a:r>
            <a:r>
              <a:rPr lang="en-US" altLang="id-ID" dirty="0"/>
              <a:t> </a:t>
            </a:r>
            <a:r>
              <a:rPr lang="en-US" altLang="id-ID" dirty="0" err="1"/>
              <a:t>antar</a:t>
            </a:r>
            <a:r>
              <a:rPr lang="en-US" altLang="id-ID" dirty="0"/>
              <a:t> </a:t>
            </a:r>
            <a:r>
              <a:rPr lang="en-US" altLang="id-ID" dirty="0" err="1"/>
              <a:t>aktivitas</a:t>
            </a:r>
            <a:endParaRPr lang="en-US" alt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1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97407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3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Simbol2 </a:t>
            </a:r>
            <a:r>
              <a:rPr lang="en-US" dirty="0" err="1" smtClean="0"/>
              <a:t>dasar</a:t>
            </a:r>
            <a:r>
              <a:rPr lang="en-US" dirty="0" smtClean="0"/>
              <a:t> Flowchart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78263" y="1727200"/>
            <a:ext cx="1366837" cy="431800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41949" y="1674813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 dirty="0">
                <a:latin typeface="Arial" panose="020B0604020202020204" pitchFamily="34" charset="0"/>
              </a:rPr>
              <a:t>Start </a:t>
            </a:r>
            <a:r>
              <a:rPr lang="en-US" altLang="id-ID" dirty="0" err="1">
                <a:latin typeface="Arial" panose="020B0604020202020204" pitchFamily="34" charset="0"/>
              </a:rPr>
              <a:t>atau</a:t>
            </a:r>
            <a:r>
              <a:rPr lang="en-US" altLang="id-ID" dirty="0">
                <a:latin typeface="Arial" panose="020B0604020202020204" pitchFamily="34" charset="0"/>
              </a:rPr>
              <a:t> finished point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49700" y="2446337"/>
            <a:ext cx="1223963" cy="431800"/>
          </a:xfrm>
          <a:prstGeom prst="flowChartProcess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13387" y="2393950"/>
            <a:ext cx="280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Step atau aktivitas proses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21138" y="3095626"/>
            <a:ext cx="1081087" cy="503237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13387" y="3043238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Decision point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022724" y="3887787"/>
            <a:ext cx="1079500" cy="503238"/>
          </a:xfrm>
          <a:prstGeom prst="flowChartInputOutpu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41949" y="3835400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Input/output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094162" y="4678363"/>
            <a:ext cx="1008062" cy="504825"/>
          </a:xfrm>
          <a:prstGeom prst="flowChartDocumen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513387" y="4627563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291896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Flowchart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52" y="1376999"/>
            <a:ext cx="3302933" cy="54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/>
              <a:t>Contoh</a:t>
            </a:r>
            <a:r>
              <a:rPr lang="en-US" altLang="id-ID" dirty="0"/>
              <a:t> </a:t>
            </a:r>
            <a:r>
              <a:rPr lang="en-US" altLang="id-ID" dirty="0" err="1"/>
              <a:t>Kasus</a:t>
            </a:r>
            <a:r>
              <a:rPr lang="en-US" altLang="id-ID" dirty="0"/>
              <a:t>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altLang="id-ID" dirty="0" err="1"/>
              <a:t>Sekelompok</a:t>
            </a:r>
            <a:r>
              <a:rPr lang="en-US" altLang="id-ID" dirty="0"/>
              <a:t> </a:t>
            </a:r>
            <a:r>
              <a:rPr lang="en-US" altLang="id-ID" dirty="0" err="1"/>
              <a:t>sekertaris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bagian</a:t>
            </a:r>
            <a:r>
              <a:rPr lang="en-US" altLang="id-ID" dirty="0"/>
              <a:t> public office </a:t>
            </a:r>
            <a:r>
              <a:rPr lang="en-US" altLang="id-ID" dirty="0" err="1"/>
              <a:t>sebuah</a:t>
            </a:r>
            <a:r>
              <a:rPr lang="en-US" altLang="id-ID" dirty="0"/>
              <a:t> </a:t>
            </a:r>
            <a:r>
              <a:rPr lang="en-US" altLang="id-ID" dirty="0" err="1"/>
              <a:t>perusahaan</a:t>
            </a:r>
            <a:r>
              <a:rPr lang="en-US" altLang="id-ID" dirty="0"/>
              <a:t> </a:t>
            </a:r>
            <a:r>
              <a:rPr lang="en-US" altLang="id-ID" dirty="0" err="1"/>
              <a:t>mengalami</a:t>
            </a:r>
            <a:r>
              <a:rPr lang="en-US" altLang="id-ID" dirty="0"/>
              <a:t> </a:t>
            </a:r>
            <a:r>
              <a:rPr lang="en-US" altLang="id-ID" dirty="0" err="1"/>
              <a:t>kesulitan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dokumen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material lain </a:t>
            </a:r>
            <a:r>
              <a:rPr lang="en-US" altLang="id-ID" dirty="0" err="1"/>
              <a:t>dimana</a:t>
            </a:r>
            <a:r>
              <a:rPr lang="en-US" altLang="id-ID" dirty="0"/>
              <a:t> </a:t>
            </a:r>
            <a:r>
              <a:rPr lang="en-US" altLang="id-ID" dirty="0" err="1"/>
              <a:t>setelah</a:t>
            </a:r>
            <a:r>
              <a:rPr lang="en-US" altLang="id-ID" dirty="0"/>
              <a:t> </a:t>
            </a:r>
            <a:r>
              <a:rPr lang="en-US" altLang="id-ID" dirty="0" err="1"/>
              <a:t>difilekan</a:t>
            </a:r>
            <a:r>
              <a:rPr lang="en-US" altLang="id-ID" dirty="0"/>
              <a:t> </a:t>
            </a:r>
            <a:r>
              <a:rPr lang="en-US" altLang="id-ID" dirty="0" err="1"/>
              <a:t>sulit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dicari</a:t>
            </a:r>
            <a:r>
              <a:rPr lang="en-US" altLang="id-ID" dirty="0"/>
              <a:t> </a:t>
            </a:r>
            <a:r>
              <a:rPr lang="en-US" altLang="id-ID" dirty="0" err="1"/>
              <a:t>kembali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saat</a:t>
            </a:r>
            <a:r>
              <a:rPr lang="en-US" altLang="id-ID" dirty="0"/>
              <a:t> </a:t>
            </a:r>
            <a:r>
              <a:rPr lang="en-US" altLang="id-ID" dirty="0" err="1"/>
              <a:t>dibutuhkan</a:t>
            </a:r>
            <a:r>
              <a:rPr lang="en-US" altLang="id-ID" dirty="0"/>
              <a:t>. </a:t>
            </a:r>
          </a:p>
          <a:p>
            <a:pPr marL="0" indent="0" algn="just">
              <a:buNone/>
            </a:pPr>
            <a:r>
              <a:rPr lang="en-US" altLang="id-ID" dirty="0" err="1"/>
              <a:t>Diantara</a:t>
            </a:r>
            <a:r>
              <a:rPr lang="en-US" altLang="id-ID" dirty="0"/>
              <a:t> </a:t>
            </a:r>
            <a:r>
              <a:rPr lang="en-US" altLang="id-ID" dirty="0" err="1"/>
              <a:t>karyawan</a:t>
            </a:r>
            <a:r>
              <a:rPr lang="en-US" altLang="id-ID" dirty="0"/>
              <a:t> </a:t>
            </a:r>
            <a:r>
              <a:rPr lang="en-US" altLang="id-ID" dirty="0" err="1"/>
              <a:t>ada</a:t>
            </a:r>
            <a:r>
              <a:rPr lang="en-US" altLang="id-ID" dirty="0"/>
              <a:t> </a:t>
            </a:r>
            <a:r>
              <a:rPr lang="en-US" altLang="id-ID" dirty="0" err="1"/>
              <a:t>kecurigaan</a:t>
            </a:r>
            <a:r>
              <a:rPr lang="en-US" altLang="id-ID" dirty="0"/>
              <a:t> </a:t>
            </a:r>
            <a:r>
              <a:rPr lang="en-US" altLang="id-ID" dirty="0" err="1"/>
              <a:t>bahwa</a:t>
            </a:r>
            <a:r>
              <a:rPr lang="en-US" altLang="id-ID" dirty="0"/>
              <a:t> </a:t>
            </a:r>
            <a:r>
              <a:rPr lang="en-US" altLang="id-ID" dirty="0" err="1"/>
              <a:t>beberapa</a:t>
            </a:r>
            <a:r>
              <a:rPr lang="en-US" altLang="id-ID" dirty="0"/>
              <a:t> orang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/>
              <a:t>prinsip</a:t>
            </a:r>
            <a:r>
              <a:rPr lang="en-US" altLang="id-ID" dirty="0"/>
              <a:t> yang </a:t>
            </a:r>
            <a:r>
              <a:rPr lang="en-US" altLang="id-ID" dirty="0" err="1"/>
              <a:t>berbeda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filing. </a:t>
            </a:r>
            <a:r>
              <a:rPr lang="en-US" altLang="id-ID" dirty="0" err="1"/>
              <a:t>Oleh</a:t>
            </a:r>
            <a:r>
              <a:rPr lang="en-US" altLang="id-ID" dirty="0"/>
              <a:t> </a:t>
            </a:r>
            <a:r>
              <a:rPr lang="en-US" altLang="id-ID" dirty="0" err="1"/>
              <a:t>karena</a:t>
            </a:r>
            <a:r>
              <a:rPr lang="en-US" altLang="id-ID" dirty="0"/>
              <a:t> </a:t>
            </a:r>
            <a:r>
              <a:rPr lang="en-US" altLang="id-ID" dirty="0" err="1"/>
              <a:t>itu</a:t>
            </a:r>
            <a:r>
              <a:rPr lang="en-US" altLang="id-ID" dirty="0"/>
              <a:t> </a:t>
            </a:r>
            <a:r>
              <a:rPr lang="en-US" altLang="id-ID" dirty="0" err="1"/>
              <a:t>diputuskan</a:t>
            </a:r>
            <a:r>
              <a:rPr lang="en-US" altLang="id-ID" dirty="0"/>
              <a:t> </a:t>
            </a:r>
            <a:r>
              <a:rPr lang="en-US" altLang="id-ID" dirty="0" err="1"/>
              <a:t>sebagai</a:t>
            </a:r>
            <a:r>
              <a:rPr lang="en-US" altLang="id-ID" dirty="0"/>
              <a:t> </a:t>
            </a:r>
            <a:r>
              <a:rPr lang="en-US" altLang="id-ID" dirty="0" err="1"/>
              <a:t>usaha</a:t>
            </a:r>
            <a:r>
              <a:rPr lang="en-US" altLang="id-ID" dirty="0"/>
              <a:t> </a:t>
            </a:r>
            <a:r>
              <a:rPr lang="en-US" altLang="id-ID" dirty="0" err="1"/>
              <a:t>bersama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menentukan</a:t>
            </a:r>
            <a:r>
              <a:rPr lang="en-US" altLang="id-ID" dirty="0"/>
              <a:t> </a:t>
            </a:r>
            <a:r>
              <a:rPr lang="en-US" altLang="id-ID" dirty="0" err="1"/>
              <a:t>bagaimana</a:t>
            </a:r>
            <a:r>
              <a:rPr lang="en-US" altLang="id-ID" dirty="0"/>
              <a:t> proses yang </a:t>
            </a:r>
            <a:r>
              <a:rPr lang="en-US" altLang="id-ID" dirty="0" err="1"/>
              <a:t>dilakukan</a:t>
            </a:r>
            <a:r>
              <a:rPr lang="en-US" altLang="id-ID" dirty="0"/>
              <a:t> </a:t>
            </a:r>
            <a:r>
              <a:rPr lang="en-US" altLang="id-ID" dirty="0" err="1"/>
              <a:t>saat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bagaimana</a:t>
            </a:r>
            <a:r>
              <a:rPr lang="en-US" altLang="id-ID" dirty="0"/>
              <a:t> proses </a:t>
            </a:r>
            <a:r>
              <a:rPr lang="en-US" altLang="id-ID" dirty="0" err="1"/>
              <a:t>seharusnya</a:t>
            </a:r>
            <a:r>
              <a:rPr lang="en-US" altLang="id-ID" dirty="0"/>
              <a:t> </a:t>
            </a:r>
            <a:r>
              <a:rPr lang="en-US" altLang="id-ID" dirty="0" err="1"/>
              <a:t>dilakukan</a:t>
            </a:r>
            <a:r>
              <a:rPr lang="en-US" altLang="id-ID" dirty="0"/>
              <a:t>.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melakukan</a:t>
            </a:r>
            <a:r>
              <a:rPr lang="en-US" altLang="id-ID" dirty="0"/>
              <a:t> </a:t>
            </a:r>
            <a:r>
              <a:rPr lang="en-US" altLang="id-ID" dirty="0" err="1"/>
              <a:t>hal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digunakan</a:t>
            </a:r>
            <a:r>
              <a:rPr lang="en-US" altLang="id-ID" dirty="0"/>
              <a:t> flowchart.</a:t>
            </a:r>
          </a:p>
          <a:p>
            <a:pPr marL="0" indent="0" algn="just">
              <a:buNone/>
            </a:pPr>
            <a:r>
              <a:rPr lang="en-US" altLang="id-ID" dirty="0"/>
              <a:t>Para </a:t>
            </a:r>
            <a:r>
              <a:rPr lang="en-US" altLang="id-ID" dirty="0" err="1"/>
              <a:t>sekretaris</a:t>
            </a:r>
            <a:r>
              <a:rPr lang="en-US" altLang="id-ID" dirty="0"/>
              <a:t> </a:t>
            </a:r>
            <a:r>
              <a:rPr lang="en-US" altLang="id-ID" dirty="0" err="1"/>
              <a:t>berkumpul</a:t>
            </a:r>
            <a:r>
              <a:rPr lang="en-US" altLang="id-ID" dirty="0"/>
              <a:t> di </a:t>
            </a:r>
            <a:r>
              <a:rPr lang="en-US" altLang="id-ID" dirty="0" err="1"/>
              <a:t>ruang</a:t>
            </a:r>
            <a:r>
              <a:rPr lang="en-US" altLang="id-ID" dirty="0"/>
              <a:t> </a:t>
            </a:r>
            <a:r>
              <a:rPr lang="en-US" altLang="id-ID" dirty="0" err="1"/>
              <a:t>pertemuan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ditemukan</a:t>
            </a:r>
            <a:r>
              <a:rPr lang="en-US" altLang="id-ID" dirty="0"/>
              <a:t> </a:t>
            </a:r>
            <a:r>
              <a:rPr lang="en-US" altLang="id-ID" dirty="0" err="1"/>
              <a:t>bahwa</a:t>
            </a:r>
            <a:r>
              <a:rPr lang="en-US" altLang="id-ID" dirty="0"/>
              <a:t> </a:t>
            </a:r>
            <a:r>
              <a:rPr lang="en-US" altLang="id-ID" dirty="0" err="1"/>
              <a:t>mereka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dasarnya</a:t>
            </a:r>
            <a:r>
              <a:rPr lang="en-US" altLang="id-ID" dirty="0"/>
              <a:t>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/>
              <a:t>langkah-langkah</a:t>
            </a:r>
            <a:r>
              <a:rPr lang="en-US" altLang="id-ID" dirty="0"/>
              <a:t> yang </a:t>
            </a:r>
            <a:r>
              <a:rPr lang="en-US" altLang="id-ID" dirty="0" err="1"/>
              <a:t>sama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filing </a:t>
            </a:r>
            <a:r>
              <a:rPr lang="en-US" altLang="id-ID" dirty="0" err="1"/>
              <a:t>tapi</a:t>
            </a:r>
            <a:r>
              <a:rPr lang="en-US" altLang="id-ID" dirty="0"/>
              <a:t> </a:t>
            </a:r>
            <a:r>
              <a:rPr lang="en-US" altLang="id-ID" dirty="0" err="1"/>
              <a:t>kriteria</a:t>
            </a:r>
            <a:r>
              <a:rPr lang="en-US" altLang="id-ID" dirty="0"/>
              <a:t> </a:t>
            </a:r>
            <a:r>
              <a:rPr lang="en-US" altLang="id-ID" dirty="0" err="1"/>
              <a:t>dimana</a:t>
            </a:r>
            <a:r>
              <a:rPr lang="en-US" altLang="id-ID" dirty="0"/>
              <a:t> material </a:t>
            </a:r>
            <a:r>
              <a:rPr lang="en-US" altLang="id-ID" dirty="0" err="1"/>
              <a:t>harus</a:t>
            </a:r>
            <a:r>
              <a:rPr lang="en-US" altLang="id-ID" dirty="0"/>
              <a:t> </a:t>
            </a:r>
            <a:r>
              <a:rPr lang="en-US" altLang="id-ID" dirty="0" err="1"/>
              <a:t>difilekan</a:t>
            </a:r>
            <a:r>
              <a:rPr lang="en-US" altLang="id-ID" dirty="0"/>
              <a:t> </a:t>
            </a:r>
            <a:r>
              <a:rPr lang="en-US" altLang="id-ID" dirty="0" err="1"/>
              <a:t>sangat</a:t>
            </a:r>
            <a:r>
              <a:rPr lang="en-US" altLang="id-ID" dirty="0"/>
              <a:t> </a:t>
            </a:r>
            <a:r>
              <a:rPr lang="en-US" altLang="id-ID" dirty="0" err="1"/>
              <a:t>berbeda-beda</a:t>
            </a:r>
            <a:r>
              <a:rPr lang="en-US" altLang="id-ID" dirty="0"/>
              <a:t>. </a:t>
            </a:r>
            <a:r>
              <a:rPr lang="en-US" altLang="id-ID" dirty="0" err="1"/>
              <a:t>Setelah</a:t>
            </a:r>
            <a:r>
              <a:rPr lang="en-US" altLang="id-ID" dirty="0"/>
              <a:t> </a:t>
            </a:r>
            <a:r>
              <a:rPr lang="en-US" altLang="id-ID" dirty="0" err="1"/>
              <a:t>debat</a:t>
            </a:r>
            <a:r>
              <a:rPr lang="en-US" altLang="id-ID" dirty="0"/>
              <a:t> yang </a:t>
            </a:r>
            <a:r>
              <a:rPr lang="en-US" altLang="id-ID" dirty="0" err="1"/>
              <a:t>panas</a:t>
            </a:r>
            <a:r>
              <a:rPr lang="en-US" altLang="id-ID" dirty="0"/>
              <a:t> </a:t>
            </a:r>
            <a:r>
              <a:rPr lang="en-US" altLang="id-ID" dirty="0" err="1"/>
              <a:t>akhirnya</a:t>
            </a:r>
            <a:r>
              <a:rPr lang="en-US" altLang="id-ID" dirty="0"/>
              <a:t> </a:t>
            </a:r>
            <a:r>
              <a:rPr lang="en-US" altLang="id-ID" dirty="0" err="1"/>
              <a:t>mereka</a:t>
            </a:r>
            <a:r>
              <a:rPr lang="en-US" altLang="id-ID" dirty="0"/>
              <a:t> </a:t>
            </a:r>
            <a:r>
              <a:rPr lang="en-US" altLang="id-ID" dirty="0" err="1"/>
              <a:t>menyetujui</a:t>
            </a:r>
            <a:r>
              <a:rPr lang="en-US" altLang="id-ID" dirty="0"/>
              <a:t> proses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kriteria</a:t>
            </a:r>
            <a:r>
              <a:rPr lang="en-US" altLang="id-ID" dirty="0"/>
              <a:t> filing. </a:t>
            </a:r>
            <a:r>
              <a:rPr lang="en-US" altLang="id-ID" dirty="0" err="1"/>
              <a:t>Hasilnya</a:t>
            </a:r>
            <a:r>
              <a:rPr lang="en-US" altLang="id-ID" dirty="0"/>
              <a:t> </a:t>
            </a:r>
            <a:r>
              <a:rPr lang="en-US" altLang="id-ID" dirty="0" err="1"/>
              <a:t>adalah</a:t>
            </a:r>
            <a:r>
              <a:rPr lang="en-US" altLang="id-ID" dirty="0"/>
              <a:t> flowchart </a:t>
            </a:r>
            <a:r>
              <a:rPr lang="en-US" altLang="id-ID" dirty="0" err="1"/>
              <a:t>berikut</a:t>
            </a:r>
            <a:r>
              <a:rPr lang="en-US" altLang="id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508" y="1600200"/>
            <a:ext cx="3915591" cy="4572000"/>
          </a:xfrm>
        </p:spPr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flowchart ‘</a:t>
            </a:r>
            <a:r>
              <a:rPr lang="en-US" dirty="0" err="1" smtClean="0"/>
              <a:t>biasa</a:t>
            </a:r>
            <a:r>
              <a:rPr lang="en-US" dirty="0" smtClean="0"/>
              <a:t>’</a:t>
            </a:r>
          </a:p>
          <a:p>
            <a:r>
              <a:rPr lang="en-US" altLang="id-ID" b="1" dirty="0" err="1"/>
              <a:t>Apa</a:t>
            </a:r>
            <a:r>
              <a:rPr lang="en-US" altLang="id-ID" b="1" dirty="0"/>
              <a:t> </a:t>
            </a:r>
            <a:r>
              <a:rPr lang="en-US" altLang="id-ID" b="1" dirty="0" err="1"/>
              <a:t>kekurangan</a:t>
            </a:r>
            <a:r>
              <a:rPr lang="en-US" altLang="id-ID" b="1" dirty="0"/>
              <a:t> </a:t>
            </a:r>
            <a:r>
              <a:rPr lang="en-US" altLang="id-ID" b="1" dirty="0" err="1"/>
              <a:t>dari</a:t>
            </a:r>
            <a:r>
              <a:rPr lang="en-US" altLang="id-ID" b="1" dirty="0"/>
              <a:t> flowchart </a:t>
            </a:r>
            <a:r>
              <a:rPr lang="en-US" altLang="id-ID" b="1" dirty="0" err="1"/>
              <a:t>biasa</a:t>
            </a:r>
            <a:r>
              <a:rPr lang="en-US" altLang="id-ID" b="1" dirty="0"/>
              <a:t>??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678506"/>
              </p:ext>
            </p:extLst>
          </p:nvPr>
        </p:nvGraphicFramePr>
        <p:xfrm>
          <a:off x="1410734" y="1433512"/>
          <a:ext cx="432435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4324807" imgH="5424221" progId="Visio.Drawing.6">
                  <p:embed/>
                </p:oleObj>
              </mc:Choice>
              <mc:Fallback>
                <p:oleObj name="Visio" r:id="rId3" imgW="4324807" imgH="5424221" progId="Visio.Drawing.6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734" y="1433512"/>
                        <a:ext cx="4324350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77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solidFill>
                  <a:srgbClr val="FF3300"/>
                </a:solidFill>
              </a:rPr>
              <a:t>Cross-Functional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id-ID" b="1" dirty="0"/>
              <a:t>Flowchart </a:t>
            </a:r>
            <a:r>
              <a:rPr lang="en-US" altLang="id-ID" b="1" dirty="0" err="1"/>
              <a:t>biasa</a:t>
            </a:r>
            <a:r>
              <a:rPr lang="en-US" altLang="id-ID" b="1" dirty="0"/>
              <a:t> </a:t>
            </a:r>
            <a:r>
              <a:rPr lang="en-US" altLang="id-ID" b="1" dirty="0" err="1"/>
              <a:t>pada</a:t>
            </a:r>
            <a:r>
              <a:rPr lang="en-US" altLang="id-ID" b="1" dirty="0"/>
              <a:t> </a:t>
            </a:r>
            <a:r>
              <a:rPr lang="en-US" altLang="id-ID" b="1" dirty="0" err="1"/>
              <a:t>dasarnya</a:t>
            </a:r>
            <a:r>
              <a:rPr lang="en-US" altLang="id-ID" b="1" dirty="0"/>
              <a:t> </a:t>
            </a:r>
            <a:r>
              <a:rPr lang="en-US" altLang="id-ID" b="1" dirty="0" err="1"/>
              <a:t>hanya</a:t>
            </a:r>
            <a:r>
              <a:rPr lang="en-US" altLang="id-ID" b="1" dirty="0"/>
              <a:t> </a:t>
            </a:r>
            <a:r>
              <a:rPr lang="en-US" altLang="id-ID" b="1" dirty="0" err="1"/>
              <a:t>menggambarkan</a:t>
            </a:r>
            <a:r>
              <a:rPr lang="en-US" altLang="id-ID" b="1" dirty="0"/>
              <a:t> </a:t>
            </a:r>
            <a:r>
              <a:rPr lang="en-US" altLang="id-ID" b="1" dirty="0" err="1"/>
              <a:t>aktivitas</a:t>
            </a:r>
            <a:r>
              <a:rPr lang="en-US" altLang="id-ID" b="1" dirty="0"/>
              <a:t> </a:t>
            </a:r>
            <a:r>
              <a:rPr lang="en-US" altLang="id-ID" b="1" dirty="0" err="1"/>
              <a:t>apa</a:t>
            </a:r>
            <a:r>
              <a:rPr lang="en-US" altLang="id-ID" b="1" dirty="0"/>
              <a:t> yang </a:t>
            </a:r>
            <a:r>
              <a:rPr lang="en-US" altLang="id-ID" b="1" dirty="0" err="1"/>
              <a:t>dilakukan</a:t>
            </a:r>
            <a:r>
              <a:rPr lang="en-US" altLang="id-ID" b="1" dirty="0"/>
              <a:t> </a:t>
            </a:r>
            <a:r>
              <a:rPr lang="en-US" altLang="id-ID" b="1" dirty="0" err="1"/>
              <a:t>dalam</a:t>
            </a:r>
            <a:r>
              <a:rPr lang="en-US" altLang="id-ID" b="1" dirty="0"/>
              <a:t> </a:t>
            </a:r>
            <a:r>
              <a:rPr lang="en-US" altLang="id-ID" b="1" dirty="0" err="1"/>
              <a:t>sebuah</a:t>
            </a:r>
            <a:r>
              <a:rPr lang="en-US" altLang="id-ID" b="1" dirty="0"/>
              <a:t> proses</a:t>
            </a:r>
          </a:p>
          <a:p>
            <a:pPr>
              <a:lnSpc>
                <a:spcPct val="130000"/>
              </a:lnSpc>
            </a:pPr>
            <a:endParaRPr lang="en-US" altLang="id-ID" b="1" dirty="0"/>
          </a:p>
          <a:p>
            <a:pPr>
              <a:lnSpc>
                <a:spcPct val="130000"/>
              </a:lnSpc>
            </a:pPr>
            <a:r>
              <a:rPr lang="en-US" altLang="id-ID" b="1" dirty="0"/>
              <a:t>Cross-functional flowchart </a:t>
            </a:r>
            <a:r>
              <a:rPr lang="en-US" altLang="id-ID" b="1" dirty="0" err="1"/>
              <a:t>memberikan</a:t>
            </a:r>
            <a:r>
              <a:rPr lang="en-US" altLang="id-ID" b="1" dirty="0"/>
              <a:t> </a:t>
            </a:r>
            <a:r>
              <a:rPr lang="en-US" altLang="id-ID" b="1" dirty="0" err="1"/>
              <a:t>informasi</a:t>
            </a:r>
            <a:r>
              <a:rPr lang="en-US" altLang="id-ID" b="1" dirty="0"/>
              <a:t> </a:t>
            </a:r>
            <a:r>
              <a:rPr lang="en-US" altLang="id-ID" b="1" dirty="0" err="1"/>
              <a:t>tambahan</a:t>
            </a:r>
            <a:r>
              <a:rPr lang="en-US" altLang="id-ID" b="1" dirty="0"/>
              <a:t> </a:t>
            </a:r>
            <a:r>
              <a:rPr lang="en-US" altLang="id-ID" b="1" dirty="0" err="1"/>
              <a:t>siapa</a:t>
            </a:r>
            <a:r>
              <a:rPr lang="en-US" altLang="id-ID" b="1" dirty="0"/>
              <a:t> yang </a:t>
            </a:r>
            <a:r>
              <a:rPr lang="en-US" altLang="id-ID" b="1" dirty="0" err="1"/>
              <a:t>melakukan</a:t>
            </a:r>
            <a:r>
              <a:rPr lang="en-US" altLang="id-ID" b="1" dirty="0"/>
              <a:t> </a:t>
            </a:r>
            <a:r>
              <a:rPr lang="en-US" altLang="id-ID" b="1" dirty="0" err="1"/>
              <a:t>aktivitas</a:t>
            </a:r>
            <a:r>
              <a:rPr lang="en-US" altLang="id-ID" b="1" dirty="0"/>
              <a:t> </a:t>
            </a:r>
            <a:r>
              <a:rPr lang="en-US" altLang="id-ID" b="1" dirty="0" err="1"/>
              <a:t>dan</a:t>
            </a:r>
            <a:r>
              <a:rPr lang="en-US" altLang="id-ID" b="1" dirty="0"/>
              <a:t> di </a:t>
            </a:r>
            <a:r>
              <a:rPr lang="en-US" altLang="id-ID" b="1" dirty="0" err="1"/>
              <a:t>departemen</a:t>
            </a:r>
            <a:r>
              <a:rPr lang="en-US" altLang="id-ID" b="1" dirty="0"/>
              <a:t> </a:t>
            </a:r>
            <a:r>
              <a:rPr lang="en-US" altLang="id-ID" b="1" dirty="0" err="1"/>
              <a:t>apa</a:t>
            </a:r>
            <a:r>
              <a:rPr lang="en-US" altLang="id-ID" b="1" dirty="0"/>
              <a:t>.</a:t>
            </a:r>
          </a:p>
          <a:p>
            <a:pPr>
              <a:lnSpc>
                <a:spcPct val="130000"/>
              </a:lnSpc>
            </a:pPr>
            <a:endParaRPr lang="en-US" altLang="id-ID" b="1" dirty="0"/>
          </a:p>
          <a:p>
            <a:pPr algn="ctr">
              <a:lnSpc>
                <a:spcPct val="130000"/>
              </a:lnSpc>
              <a:buNone/>
            </a:pPr>
            <a:r>
              <a:rPr lang="en-US" altLang="id-ID" b="1" i="1" dirty="0" err="1"/>
              <a:t>Lengkapi</a:t>
            </a:r>
            <a:r>
              <a:rPr lang="en-US" altLang="id-ID" b="1" i="1" dirty="0"/>
              <a:t> flowchart proses supply yang </a:t>
            </a:r>
            <a:r>
              <a:rPr lang="en-US" altLang="id-ID" b="1" i="1" dirty="0" err="1"/>
              <a:t>ditampilkan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sebelumnya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sehingga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menjadi</a:t>
            </a:r>
            <a:r>
              <a:rPr lang="en-US" altLang="id-ID" b="1" i="1" dirty="0"/>
              <a:t> cross-functional flowchart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0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dirty="0">
                <a:solidFill>
                  <a:srgbClr val="FF3300"/>
                </a:solidFill>
              </a:rPr>
              <a:t>Cross-Functional Flowchart </a:t>
            </a:r>
            <a:r>
              <a:rPr lang="en-US" altLang="id-ID" dirty="0" err="1">
                <a:solidFill>
                  <a:srgbClr val="FF3300"/>
                </a:solidFill>
              </a:rPr>
              <a:t>untuk</a:t>
            </a:r>
            <a:r>
              <a:rPr lang="en-US" altLang="id-ID" dirty="0">
                <a:solidFill>
                  <a:srgbClr val="FF3300"/>
                </a:solidFill>
              </a:rPr>
              <a:t> proses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178" y="1600200"/>
            <a:ext cx="4607922" cy="4572000"/>
          </a:xfrm>
        </p:spPr>
        <p:txBody>
          <a:bodyPr/>
          <a:lstStyle/>
          <a:p>
            <a:r>
              <a:rPr lang="en-US" altLang="id-ID" dirty="0" err="1"/>
              <a:t>Menambahkan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menghabiskan</a:t>
            </a:r>
            <a:r>
              <a:rPr lang="en-US" altLang="id-ID" dirty="0"/>
              <a:t> </a:t>
            </a:r>
            <a:r>
              <a:rPr lang="en-US" altLang="id-ID" dirty="0" err="1"/>
              <a:t>banyak</a:t>
            </a:r>
            <a:r>
              <a:rPr lang="en-US" altLang="id-ID" dirty="0"/>
              <a:t> </a:t>
            </a:r>
            <a:r>
              <a:rPr lang="en-US" altLang="id-ID" dirty="0" err="1"/>
              <a:t>waktu</a:t>
            </a:r>
            <a:r>
              <a:rPr lang="en-US" altLang="id-ID" dirty="0"/>
              <a:t> </a:t>
            </a:r>
            <a:r>
              <a:rPr lang="en-US" altLang="id-ID" dirty="0" err="1"/>
              <a:t>dibandingkan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flowchart </a:t>
            </a:r>
            <a:r>
              <a:rPr lang="en-US" altLang="id-ID" dirty="0" err="1"/>
              <a:t>biasa</a:t>
            </a:r>
            <a:r>
              <a:rPr lang="en-US" altLang="id-ID" dirty="0"/>
              <a:t> </a:t>
            </a:r>
            <a:r>
              <a:rPr lang="en-US" altLang="id-ID" dirty="0">
                <a:sym typeface="Wingdings" panose="05000000000000000000" pitchFamily="2" charset="2"/>
              </a:rPr>
              <a:t> </a:t>
            </a:r>
            <a:r>
              <a:rPr lang="en-US" altLang="id-ID" dirty="0" err="1">
                <a:sym typeface="Wingdings" panose="05000000000000000000" pitchFamily="2" charset="2"/>
              </a:rPr>
              <a:t>namun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memberikan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gambaran</a:t>
            </a:r>
            <a:r>
              <a:rPr lang="en-US" altLang="id-ID" dirty="0">
                <a:sym typeface="Wingdings" panose="05000000000000000000" pitchFamily="2" charset="2"/>
              </a:rPr>
              <a:t> yang </a:t>
            </a:r>
            <a:r>
              <a:rPr lang="en-US" altLang="id-ID" dirty="0" err="1">
                <a:sym typeface="Wingdings" panose="05000000000000000000" pitchFamily="2" charset="2"/>
              </a:rPr>
              <a:t>lebih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jelas</a:t>
            </a:r>
            <a:endParaRPr lang="en-US" altLang="id-ID" dirty="0">
              <a:sym typeface="Wingdings" panose="05000000000000000000" pitchFamily="2" charset="2"/>
            </a:endParaRPr>
          </a:p>
          <a:p>
            <a:r>
              <a:rPr lang="en-US" altLang="id-ID" dirty="0" err="1">
                <a:sym typeface="Wingdings" panose="05000000000000000000" pitchFamily="2" charset="2"/>
              </a:rPr>
              <a:t>Umumnya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disarankan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untuk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memakai</a:t>
            </a:r>
            <a:r>
              <a:rPr lang="en-US" altLang="id-ID" dirty="0">
                <a:sym typeface="Wingdings" panose="05000000000000000000" pitchFamily="2" charset="2"/>
              </a:rPr>
              <a:t> cross-functional flowchart</a:t>
            </a:r>
            <a:endParaRPr lang="en-US" altLang="id-ID" dirty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744401"/>
              </p:ext>
            </p:extLst>
          </p:nvPr>
        </p:nvGraphicFramePr>
        <p:xfrm>
          <a:off x="282147" y="1600200"/>
          <a:ext cx="5904656" cy="328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3" imgW="6910426" imgH="3852062" progId="Visio.Drawing.6">
                  <p:embed/>
                </p:oleObj>
              </mc:Choice>
              <mc:Fallback>
                <p:oleObj name="Visio" r:id="rId3" imgW="6910426" imgH="3852062" progId="Visio.Drawing.6">
                  <p:embed/>
                  <p:pic>
                    <p:nvPicPr>
                      <p:cNvPr id="124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47" y="1600200"/>
                        <a:ext cx="5904656" cy="3289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16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studi</a:t>
            </a:r>
            <a:r>
              <a:rPr lang="en-US" sz="4000" dirty="0" smtClean="0"/>
              <a:t> Literature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menemukan</a:t>
            </a:r>
            <a:r>
              <a:rPr lang="en-US" sz="4000" dirty="0" smtClean="0"/>
              <a:t> </a:t>
            </a:r>
            <a:r>
              <a:rPr lang="en-US" sz="4000" dirty="0" err="1" smtClean="0"/>
              <a:t>definisi</a:t>
            </a:r>
            <a:r>
              <a:rPr lang="en-US" sz="4000" dirty="0" smtClean="0"/>
              <a:t>, </a:t>
            </a:r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fungsi</a:t>
            </a:r>
            <a:r>
              <a:rPr lang="en-US" sz="4000" dirty="0" smtClean="0"/>
              <a:t> </a:t>
            </a:r>
            <a:r>
              <a:rPr lang="en-US" sz="4000" dirty="0" err="1" smtClean="0"/>
              <a:t>Teknik</a:t>
            </a:r>
            <a:r>
              <a:rPr lang="en-US" sz="4000" dirty="0" smtClean="0"/>
              <a:t> </a:t>
            </a:r>
            <a:r>
              <a:rPr lang="en-US" sz="4000" dirty="0" err="1" smtClean="0"/>
              <a:t>Pemodelan</a:t>
            </a:r>
            <a:r>
              <a:rPr lang="en-US" sz="4000" dirty="0" smtClean="0"/>
              <a:t> Proses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berikut</a:t>
            </a:r>
            <a:r>
              <a:rPr lang="en-US" sz="4000" dirty="0" smtClean="0"/>
              <a:t>: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3200" dirty="0"/>
              <a:t>Event-Driven Process Chain (EPC</a:t>
            </a:r>
            <a:r>
              <a:rPr lang="en-US" sz="3200" dirty="0" smtClean="0"/>
              <a:t>)</a:t>
            </a:r>
          </a:p>
          <a:p>
            <a:pPr marL="971539" lvl="1" indent="-514350">
              <a:buFont typeface="+mj-lt"/>
              <a:buAutoNum type="arabicPeriod"/>
            </a:pPr>
            <a:r>
              <a:rPr lang="id-ID" sz="3200" dirty="0"/>
              <a:t>Business Process Modelling Notation (BPMN)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689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Lampathaki</a:t>
            </a:r>
            <a:r>
              <a:rPr lang="en-US" dirty="0"/>
              <a:t> F., et.al, Business </a:t>
            </a:r>
            <a:r>
              <a:rPr lang="en-US" dirty="0" smtClean="0"/>
              <a:t>Process Reengineering, National Technical University </a:t>
            </a:r>
            <a:r>
              <a:rPr lang="en-US" dirty="0"/>
              <a:t>of Athens,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Marlon </a:t>
            </a:r>
            <a:r>
              <a:rPr lang="en-US" dirty="0"/>
              <a:t>Dumas, Marcello La Rosa, Jan </a:t>
            </a:r>
            <a:r>
              <a:rPr lang="en-US" dirty="0" err="1"/>
              <a:t>Mendling</a:t>
            </a:r>
            <a:r>
              <a:rPr lang="en-US" dirty="0"/>
              <a:t>, </a:t>
            </a:r>
            <a:r>
              <a:rPr lang="en-US" dirty="0" err="1"/>
              <a:t>Hajo</a:t>
            </a:r>
            <a:r>
              <a:rPr lang="en-US" dirty="0"/>
              <a:t> A. </a:t>
            </a:r>
            <a:r>
              <a:rPr lang="en-US" dirty="0" err="1"/>
              <a:t>Reijers</a:t>
            </a:r>
            <a:r>
              <a:rPr lang="en-US" dirty="0"/>
              <a:t>, Fundamentals of Business Process Management, Springer </a:t>
            </a:r>
            <a:r>
              <a:rPr lang="en-US" dirty="0" err="1"/>
              <a:t>Verlag</a:t>
            </a:r>
            <a:r>
              <a:rPr lang="en-US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81826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tur Nuh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96" y="1292317"/>
            <a:ext cx="5579001" cy="4332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1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Business Process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6" y="1336556"/>
            <a:ext cx="7649653" cy="4803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583" y="6714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4164" y="6344977"/>
            <a:ext cx="880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vs cross-functional vs common across the enterprise vs inter-organizational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677" y="1391194"/>
            <a:ext cx="10076906" cy="5087983"/>
          </a:xfrm>
        </p:spPr>
        <p:txBody>
          <a:bodyPr>
            <a:no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usiness Process </a:t>
            </a:r>
            <a:r>
              <a:rPr lang="en-US" b="1" dirty="0"/>
              <a:t>[1] : </a:t>
            </a:r>
            <a:r>
              <a:rPr lang="en-US" dirty="0"/>
              <a:t>“</a:t>
            </a:r>
            <a:r>
              <a:rPr lang="en-US" i="1" dirty="0"/>
              <a:t>A business process consists of a set </a:t>
            </a:r>
            <a:r>
              <a:rPr lang="en-US" i="1" dirty="0" smtClean="0"/>
              <a:t>of activities </a:t>
            </a:r>
            <a:r>
              <a:rPr lang="en-US" i="1" dirty="0"/>
              <a:t>that are performed in coordination in </a:t>
            </a:r>
            <a:r>
              <a:rPr lang="en-US" i="1" dirty="0" smtClean="0"/>
              <a:t>an organizational and technical </a:t>
            </a:r>
            <a:r>
              <a:rPr lang="en-US" i="1" dirty="0"/>
              <a:t>environment. These </a:t>
            </a:r>
            <a:r>
              <a:rPr lang="en-US" i="1" dirty="0" smtClean="0"/>
              <a:t>activities jointly </a:t>
            </a:r>
            <a:r>
              <a:rPr lang="en-US" i="1" dirty="0"/>
              <a:t>realize a business </a:t>
            </a:r>
            <a:r>
              <a:rPr lang="en-US" i="1" dirty="0" smtClean="0"/>
              <a:t>goal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sz="1800" dirty="0" smtClean="0"/>
              <a:t>A </a:t>
            </a:r>
            <a:r>
              <a:rPr lang="en-US" sz="1800" b="1" dirty="0"/>
              <a:t>business goal </a:t>
            </a:r>
            <a:r>
              <a:rPr lang="en-US" sz="1800" dirty="0"/>
              <a:t>is the target that an organization aims to achieve by</a:t>
            </a:r>
            <a:br>
              <a:rPr lang="en-US" sz="1800" dirty="0"/>
            </a:br>
            <a:r>
              <a:rPr lang="en-US" sz="1800" dirty="0"/>
              <a:t>performing correctly the related business </a:t>
            </a:r>
            <a:r>
              <a:rPr lang="en-US" sz="1800" dirty="0" smtClean="0"/>
              <a:t>process.</a:t>
            </a:r>
            <a:endParaRPr lang="en-US" sz="1800" dirty="0"/>
          </a:p>
          <a:p>
            <a:r>
              <a:rPr lang="en-US" dirty="0" smtClean="0"/>
              <a:t>Currently</a:t>
            </a:r>
            <a:r>
              <a:rPr lang="en-US" dirty="0"/>
              <a:t>, business processes are the core of most </a:t>
            </a:r>
            <a:r>
              <a:rPr lang="en-US" dirty="0" smtClean="0"/>
              <a:t>information systems:</a:t>
            </a:r>
            <a:endParaRPr lang="en-US" dirty="0"/>
          </a:p>
          <a:p>
            <a:pPr lvl="1"/>
            <a:r>
              <a:rPr lang="en-US" sz="1800" dirty="0" smtClean="0"/>
              <a:t>production </a:t>
            </a:r>
            <a:r>
              <a:rPr lang="en-US" sz="1800" dirty="0"/>
              <a:t>line of a car manufacturer, procedures for buying tickets </a:t>
            </a:r>
            <a:r>
              <a:rPr lang="en-US" sz="1800" dirty="0" smtClean="0"/>
              <a:t>online…</a:t>
            </a:r>
            <a:endParaRPr lang="en-US" sz="1800" dirty="0"/>
          </a:p>
          <a:p>
            <a:r>
              <a:rPr lang="en-US" dirty="0" smtClean="0"/>
              <a:t>In </a:t>
            </a:r>
            <a:r>
              <a:rPr lang="en-US" dirty="0"/>
              <a:t>order to manage Business Processes, they have to be </a:t>
            </a:r>
            <a:r>
              <a:rPr lang="en-US" dirty="0" smtClean="0"/>
              <a:t>described and </a:t>
            </a:r>
            <a:r>
              <a:rPr lang="en-US" dirty="0"/>
              <a:t>documented in terms of </a:t>
            </a:r>
            <a:r>
              <a:rPr lang="en-US" b="1" dirty="0"/>
              <a:t>process models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7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Fundamental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Business Process Governance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6" y="1864449"/>
            <a:ext cx="11818149" cy="339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5453" y="6550223"/>
            <a:ext cx="10628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http://www.bptrends.com/publicationfiles/03-05-2013-ART-MaximizingValueProcessModeling-Purav%20Shah.pdf</a:t>
            </a:r>
          </a:p>
        </p:txBody>
      </p:sp>
    </p:spTree>
    <p:extLst>
      <p:ext uri="{BB962C8B-B14F-4D97-AF65-F5344CB8AC3E}">
        <p14:creationId xmlns:p14="http://schemas.microsoft.com/office/powerpoint/2010/main" val="257565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Business Process Lifecycle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33033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Process </a:t>
            </a:r>
            <a:r>
              <a:rPr lang="en-US" b="1" i="1" dirty="0" smtClean="0">
                <a:solidFill>
                  <a:srgbClr val="C00000"/>
                </a:solidFill>
              </a:rPr>
              <a:t>Identification,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proses-proses yang </a:t>
            </a:r>
            <a:r>
              <a:rPr lang="en-US" dirty="0" err="1" smtClean="0"/>
              <a:t>terlibat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.</a:t>
            </a:r>
            <a:endParaRPr lang="en-US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Process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Discovery (as-is)</a:t>
            </a:r>
            <a:r>
              <a:rPr lang="en-US" b="1" i="1" dirty="0" smtClean="0"/>
              <a:t>, </a:t>
            </a:r>
            <a:r>
              <a:rPr lang="en-US" i="1" dirty="0" smtClean="0"/>
              <a:t>capture the main component of a process (how the things have to be done) and document the process with manuals, policies, procedures.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Process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analysis</a:t>
            </a:r>
            <a:r>
              <a:rPr lang="en-US" i="1" dirty="0" smtClean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proses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, </a:t>
            </a:r>
            <a:r>
              <a:rPr lang="en-US" dirty="0" err="1" smtClean="0"/>
              <a:t>kekurangan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perubahannya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Process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(re) design (to-be)</a:t>
            </a:r>
            <a:r>
              <a:rPr lang="en-US" b="1" i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proses yang </a:t>
            </a:r>
            <a:r>
              <a:rPr lang="en-US" dirty="0" err="1" smtClean="0"/>
              <a:t>terlibat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Process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Implementation</a:t>
            </a:r>
            <a:r>
              <a:rPr lang="en-US" b="1" i="1" dirty="0" smtClean="0"/>
              <a:t>,</a:t>
            </a:r>
            <a:r>
              <a:rPr lang="en-US" dirty="0" smtClean="0"/>
              <a:t> proses-proses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pendokumentasian</a:t>
            </a:r>
            <a:r>
              <a:rPr lang="en-US" dirty="0" smtClean="0"/>
              <a:t> proses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Process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Monitoring</a:t>
            </a:r>
            <a:r>
              <a:rPr lang="en-US" dirty="0" smtClean="0"/>
              <a:t>, Proses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dimonitor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8354" y="5930537"/>
            <a:ext cx="926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*Poor performance or new requirements may require a new iteration of all the lifecycle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3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37" y="1297667"/>
            <a:ext cx="6518094" cy="5560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Business Process Lifecycle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246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2423</TotalTime>
  <Words>1151</Words>
  <Application>Microsoft Office PowerPoint</Application>
  <PresentationFormat>Widescreen</PresentationFormat>
  <Paragraphs>119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Euphemia</vt:lpstr>
      <vt:lpstr>Plantagenet Cherokee</vt:lpstr>
      <vt:lpstr>Wingdings</vt:lpstr>
      <vt:lpstr>Academic Literature 16x9</vt:lpstr>
      <vt:lpstr>Visio</vt:lpstr>
      <vt:lpstr>PowerPoint Presentation</vt:lpstr>
      <vt:lpstr>Pokok Bahasan</vt:lpstr>
      <vt:lpstr>Konsep Pemodelan Proses Bisnis</vt:lpstr>
      <vt:lpstr>Business Process</vt:lpstr>
      <vt:lpstr>Business Process</vt:lpstr>
      <vt:lpstr>Permasalahan Fundamental pada Business Process Governance</vt:lpstr>
      <vt:lpstr>Business Process Lifecycle</vt:lpstr>
      <vt:lpstr>Business Process Lifecycle</vt:lpstr>
      <vt:lpstr>Pengertian dan Pedoman Pemodelan Proses Bisnis</vt:lpstr>
      <vt:lpstr>Model</vt:lpstr>
      <vt:lpstr>Guidelines of Modelling</vt:lpstr>
      <vt:lpstr>Contoh Model-1     (Sesuai kenyataan)</vt:lpstr>
      <vt:lpstr>Contoh Model-1     (Tidak Sesuai kenyataan)</vt:lpstr>
      <vt:lpstr>Pemodelan Proses Bisnis</vt:lpstr>
      <vt:lpstr>Jenis Pemodelan Proses Bisnis</vt:lpstr>
      <vt:lpstr>Business Process Modelling addresses questions like… </vt:lpstr>
      <vt:lpstr>Teknik-Teknik Pemodelan Proses Bisnis</vt:lpstr>
      <vt:lpstr>PowerPoint Presentation</vt:lpstr>
      <vt:lpstr>Flowchart</vt:lpstr>
      <vt:lpstr>Simbol2 dasar Flowchart</vt:lpstr>
      <vt:lpstr>Contoh Flowchart</vt:lpstr>
      <vt:lpstr>Contoh Kasus Flowchart</vt:lpstr>
      <vt:lpstr>Jawaban Contoh Kasus</vt:lpstr>
      <vt:lpstr>Cross-Functional Flowchart</vt:lpstr>
      <vt:lpstr>Cross-Functional Flowchart untuk proses supply</vt:lpstr>
      <vt:lpstr>Homework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SISKA KOMALA SARI</cp:lastModifiedBy>
  <cp:revision>115</cp:revision>
  <dcterms:created xsi:type="dcterms:W3CDTF">2017-03-20T08:16:36Z</dcterms:created>
  <dcterms:modified xsi:type="dcterms:W3CDTF">2018-01-22T04:23:09Z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