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4"/>
  </p:notesMasterIdLst>
  <p:sldIdLst>
    <p:sldId id="256" r:id="rId2"/>
    <p:sldId id="259" r:id="rId3"/>
    <p:sldId id="257" r:id="rId4"/>
    <p:sldId id="260" r:id="rId5"/>
    <p:sldId id="258" r:id="rId6"/>
    <p:sldId id="261" r:id="rId7"/>
    <p:sldId id="279" r:id="rId8"/>
    <p:sldId id="280" r:id="rId9"/>
    <p:sldId id="281" r:id="rId10"/>
    <p:sldId id="282" r:id="rId11"/>
    <p:sldId id="277" r:id="rId12"/>
    <p:sldId id="278" r:id="rId13"/>
  </p:sldIdLst>
  <p:sldSz cx="121920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434" autoAdjust="0"/>
  </p:normalViewPr>
  <p:slideViewPr>
    <p:cSldViewPr snapToGrid="0">
      <p:cViewPr varScale="1">
        <p:scale>
          <a:sx n="79" d="100"/>
          <a:sy n="79" d="100"/>
        </p:scale>
        <p:origin x="6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4A7F-39D6-47FE-8415-701628A70B82}" type="datetimeFigureOut">
              <a:rPr lang="id-ID" smtClean="0"/>
              <a:t>19/01/2018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5B110-FB2B-4A29-828A-E3E79B532E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00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825012"/>
            <a:ext cx="6468534" cy="1859637"/>
          </a:xfrm>
        </p:spPr>
        <p:txBody>
          <a:bodyPr anchor="b"/>
          <a:lstStyle>
            <a:lvl1pPr algn="r">
              <a:defRPr sz="6299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781307"/>
            <a:ext cx="5621867" cy="1041937"/>
          </a:xfrm>
        </p:spPr>
        <p:txBody>
          <a:bodyPr/>
          <a:lstStyle>
            <a:lvl1pPr marL="0" indent="0" algn="r">
              <a:buNone/>
              <a:defRPr sz="2520">
                <a:solidFill>
                  <a:schemeClr val="bg1"/>
                </a:solidFill>
              </a:defRPr>
            </a:lvl1pPr>
            <a:lvl2pPr marL="479956" indent="0" algn="ctr">
              <a:buNone/>
              <a:defRPr sz="2100"/>
            </a:lvl2pPr>
            <a:lvl3pPr marL="959911" indent="0" algn="ctr">
              <a:buNone/>
              <a:defRPr sz="1890"/>
            </a:lvl3pPr>
            <a:lvl4pPr marL="1439867" indent="0" algn="ctr">
              <a:buNone/>
              <a:defRPr sz="1680"/>
            </a:lvl4pPr>
            <a:lvl5pPr marL="1919822" indent="0" algn="ctr">
              <a:buNone/>
              <a:defRPr sz="1680"/>
            </a:lvl5pPr>
            <a:lvl6pPr marL="2399778" indent="0" algn="ctr">
              <a:buNone/>
              <a:defRPr sz="1680"/>
            </a:lvl6pPr>
            <a:lvl7pPr marL="2879733" indent="0" algn="ctr">
              <a:buNone/>
              <a:defRPr sz="1680"/>
            </a:lvl7pPr>
            <a:lvl8pPr marL="3359688" indent="0" algn="ctr">
              <a:buNone/>
              <a:defRPr sz="1680"/>
            </a:lvl8pPr>
            <a:lvl9pPr marL="3839642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4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4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1"/>
            <a:ext cx="10515600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6"/>
            <a:ext cx="10515600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1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86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2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77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3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6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64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0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9"/>
            <a:ext cx="10515600" cy="1391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764832"/>
            <a:ext cx="515778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629749"/>
            <a:ext cx="5157787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2"/>
            <a:ext cx="5183188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49"/>
            <a:ext cx="5183188" cy="3867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0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7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1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70"/>
            <a:ext cx="617220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70"/>
            <a:ext cx="617220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56" indent="0">
              <a:buNone/>
              <a:defRPr sz="2939"/>
            </a:lvl2pPr>
            <a:lvl3pPr marL="959911" indent="0">
              <a:buNone/>
              <a:defRPr sz="2520"/>
            </a:lvl3pPr>
            <a:lvl4pPr marL="1439867" indent="0">
              <a:buNone/>
              <a:defRPr sz="2100"/>
            </a:lvl4pPr>
            <a:lvl5pPr marL="1919822" indent="0">
              <a:buNone/>
              <a:defRPr sz="2100"/>
            </a:lvl5pPr>
            <a:lvl6pPr marL="2399778" indent="0">
              <a:buNone/>
              <a:defRPr sz="2100"/>
            </a:lvl6pPr>
            <a:lvl7pPr marL="2879733" indent="0">
              <a:buNone/>
              <a:defRPr sz="2100"/>
            </a:lvl7pPr>
            <a:lvl8pPr marL="3359688" indent="0">
              <a:buNone/>
              <a:defRPr sz="2100"/>
            </a:lvl8pPr>
            <a:lvl9pPr marL="3839642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201462"/>
            <a:ext cx="9584266" cy="876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85073"/>
            <a:ext cx="11446933" cy="5299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672697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8" y="6672697"/>
            <a:ext cx="80151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59911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78" indent="-239978" algn="l" defTabSz="959911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33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889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44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0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755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1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666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62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56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11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867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2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77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33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68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64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022" y="2071688"/>
            <a:ext cx="7558086" cy="1612961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>
                <a:solidFill>
                  <a:srgbClr val="FFFF00"/>
                </a:solidFill>
                <a:latin typeface="Arial Black" panose="020B0A04020102020204" pitchFamily="34" charset="0"/>
              </a:rPr>
              <a:t>PROYEK II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Aturan dan Kontrak Perkuliahan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763" y="6672262"/>
            <a:ext cx="2343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rgbClr val="FFFF00"/>
                </a:solidFill>
              </a:rPr>
              <a:t>WIU-HRO-HNP-SKS-ELT</a:t>
            </a:r>
          </a:p>
        </p:txBody>
      </p:sp>
    </p:spTree>
    <p:extLst>
      <p:ext uri="{BB962C8B-B14F-4D97-AF65-F5344CB8AC3E}">
        <p14:creationId xmlns:p14="http://schemas.microsoft.com/office/powerpoint/2010/main" val="688766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Bahan Kajian (RPS)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8888" y="1304447"/>
            <a:ext cx="9663949" cy="5740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323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778" y="201462"/>
            <a:ext cx="9934222" cy="876955"/>
          </a:xfrm>
        </p:spPr>
        <p:txBody>
          <a:bodyPr/>
          <a:lstStyle/>
          <a:p>
            <a:r>
              <a:rPr lang="id-ID" b="1" dirty="0"/>
              <a:t>Tugas Ke-1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5073"/>
            <a:ext cx="4371975" cy="5299310"/>
          </a:xfrm>
        </p:spPr>
        <p:txBody>
          <a:bodyPr>
            <a:normAutofit/>
          </a:bodyPr>
          <a:lstStyle/>
          <a:p>
            <a:r>
              <a:rPr lang="id-ID" dirty="0"/>
              <a:t>Sifat Penugasan : Individu</a:t>
            </a:r>
          </a:p>
          <a:p>
            <a:r>
              <a:rPr lang="id-ID" dirty="0"/>
              <a:t>Deskripsi tugas : </a:t>
            </a:r>
          </a:p>
          <a:p>
            <a:pPr marL="994305" lvl="1" indent="-514350">
              <a:buFont typeface="+mj-lt"/>
              <a:buAutoNum type="arabicPeriod"/>
            </a:pPr>
            <a:r>
              <a:rPr lang="id-ID" dirty="0"/>
              <a:t>Membuat Latar belakang; rumusan masalah; tujuan </a:t>
            </a:r>
          </a:p>
          <a:p>
            <a:pPr marL="994305" lvl="1" indent="-514350">
              <a:buFont typeface="+mj-lt"/>
              <a:buAutoNum type="arabicPeriod"/>
            </a:pPr>
            <a:r>
              <a:rPr lang="id-ID" dirty="0"/>
              <a:t>Perbandingan aplikasi sejenis dengan format :</a:t>
            </a:r>
          </a:p>
          <a:p>
            <a:pPr marL="479955" lvl="1" indent="0">
              <a:buNone/>
            </a:pPr>
            <a:endParaRPr lang="id-ID" dirty="0"/>
          </a:p>
          <a:p>
            <a:r>
              <a:rPr lang="id-ID" dirty="0"/>
              <a:t>Dikumpulkan dalam bentuk hardcopy pada pertemuan kuliah selanjutnya.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08715"/>
              </p:ext>
            </p:extLst>
          </p:nvPr>
        </p:nvGraphicFramePr>
        <p:xfrm>
          <a:off x="4829172" y="964109"/>
          <a:ext cx="7262819" cy="6221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3525220298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val="571064915"/>
                    </a:ext>
                  </a:extLst>
                </a:gridCol>
                <a:gridCol w="1757363">
                  <a:extLst>
                    <a:ext uri="{9D8B030D-6E8A-4147-A177-3AD203B41FA5}">
                      <a16:colId xmlns:a16="http://schemas.microsoft.com/office/drawing/2014/main" val="971517328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80275224"/>
                    </a:ext>
                  </a:extLst>
                </a:gridCol>
                <a:gridCol w="2290769">
                  <a:extLst>
                    <a:ext uri="{9D8B030D-6E8A-4147-A177-3AD203B41FA5}">
                      <a16:colId xmlns:a16="http://schemas.microsoft.com/office/drawing/2014/main" val="693940132"/>
                    </a:ext>
                  </a:extLst>
                </a:gridCol>
              </a:tblGrid>
              <a:tr h="1937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Pembanding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Aplikasi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Sejenis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Aplikasi Usulan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29373"/>
                  </a:ext>
                </a:extLst>
              </a:tr>
              <a:tr h="64801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Mobile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Posyandu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Ksp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Mpasi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Aplikasi Posyandu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Modul 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Monitoring dan Controlling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Tumbuh Kembang Anak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537885"/>
                  </a:ext>
                </a:extLst>
              </a:tr>
              <a:tr h="1620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Fungsi utama aplikasi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Membantu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ibu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anak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mengetahui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informasi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tumbuh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kembang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anak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. 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Membantu ibu anak untuk mengetahui gizi anak, dan cara membuat asupan yang tepat untuk anak. 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Memfasilitasi pihak-pihak terkait kegiatan Posyandu seperti kader, PKK, 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idan, dan Kepala Desa dalam memantau dan mengontrol kegiatan Posyandu khususnya dalam pembinaan  tumbuh kembang anak.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772231"/>
                  </a:ext>
                </a:extLst>
              </a:tr>
              <a:tr h="19370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Rincian Fungsionalitas Aplikasi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0285"/>
                  </a:ext>
                </a:extLst>
              </a:tr>
              <a:tr h="1782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Kelola data pertumbuhan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chemeClr val="tx1"/>
                          </a:solidFill>
                          <a:effectLst/>
                        </a:rPr>
                        <a:t>Kader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anak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me</a:t>
                      </a:r>
                      <a:r>
                        <a:rPr lang="id-ID" sz="1100" dirty="0">
                          <a:solidFill>
                            <a:schemeClr val="tx1"/>
                          </a:solidFill>
                          <a:effectLst/>
                        </a:rPr>
                        <a:t>masukan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berat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badan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anak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sistem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akan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menampilkan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grafik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pertumbuhan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anak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setiap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bulannya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Kader me</a:t>
                      </a:r>
                      <a:r>
                        <a:rPr lang="id-ID" sz="1100" dirty="0">
                          <a:solidFill>
                            <a:schemeClr val="tx1"/>
                          </a:solidFill>
                          <a:effectLst/>
                        </a:rPr>
                        <a:t>masukan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data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pertumbuhan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anak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meliputi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berat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id-ID" sz="11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panjang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badan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lingkar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kepala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Sistem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akan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memberikan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informasi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berupa</a:t>
                      </a:r>
                      <a:r>
                        <a:rPr lang="id-ID" sz="1100" dirty="0">
                          <a:solidFill>
                            <a:schemeClr val="tx1"/>
                          </a:solidFill>
                          <a:effectLst/>
                        </a:rPr>
                        <a:t> makna pertumbuhan,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grafik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pertumbuhan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anak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histori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pertumbuhan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anak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. 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57113"/>
                  </a:ext>
                </a:extLst>
              </a:tr>
              <a:tr h="648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Laporan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Laporan 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kegiatan Posyandu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 dapat di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lihat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 oleh kader,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idan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 PKK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, dan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 Kepala Desa.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84070"/>
                  </a:ext>
                </a:extLst>
              </a:tr>
              <a:tr h="193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Platform sistem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Android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Android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3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Web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449955"/>
                  </a:ext>
                </a:extLst>
              </a:tr>
              <a:tr h="324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Bahasa pemrograman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Java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Java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PHP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73004"/>
                  </a:ext>
                </a:extLst>
              </a:tr>
              <a:tr h="324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Pengguna (User)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Ibu anak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Admin, kader, 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idan, PKK,</a:t>
                      </a:r>
                      <a:r>
                        <a:rPr lang="id-ID" sz="1100">
                          <a:solidFill>
                            <a:schemeClr val="tx1"/>
                          </a:solidFill>
                          <a:effectLst/>
                        </a:rPr>
                        <a:t> dan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Kepala Desa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827854"/>
                  </a:ext>
                </a:extLst>
              </a:tr>
              <a:tr h="193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Basis data 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SQLite 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SQLite</a:t>
                      </a:r>
                      <a:endParaRPr lang="id-ID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MySQL</a:t>
                      </a:r>
                      <a:endParaRPr lang="id-ID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892" marR="498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083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33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Kegiatan Pekuliahan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Jelaskan bahwa Matakuliah Proyek akhir merupakan muara dari matakuliah lain pada semster ini, yaitu dari matkul Web Lanjut, Pemrograman basis data, APSI, Pengujian Perangkat Lunak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Jelaskan bahwa topik proyek II akan berlanjut menjadi topik Metlit dan Proyek Akhir.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Judul Proyek harus memiliki studi kasus di perusahaan/institusi lainnya agar memudahkan dalam bisa manjadi tempat Kerja praktek dan Magang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Minta setiap mahasiswa untuk melakukan literature review atas Buku Proyek Akhir di perpustakaan untuk mendapatkan Topik/Gagasan Proyek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Melakukan perbandingan antara Aplikasi yang akan dibangun dengan Aplikasi sejenis yang telah ada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Proyek dikerjakan secara individu agar mudah pada proyek akhir</a:t>
            </a:r>
          </a:p>
        </p:txBody>
      </p:sp>
    </p:spTree>
    <p:extLst>
      <p:ext uri="{BB962C8B-B14F-4D97-AF65-F5344CB8AC3E}">
        <p14:creationId xmlns:p14="http://schemas.microsoft.com/office/powerpoint/2010/main" val="72488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Biodata Dosen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854075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d-ID" dirty="0"/>
              <a:t>Nama		:	</a:t>
            </a:r>
            <a:r>
              <a:rPr lang="en-ID" dirty="0"/>
              <a:t>HERU NUGROHO</a:t>
            </a:r>
            <a:endParaRPr lang="id-ID" dirty="0"/>
          </a:p>
          <a:p>
            <a:pPr defTabSz="854075">
              <a:buFont typeface="Wingdings" panose="05000000000000000000" pitchFamily="2" charset="2"/>
              <a:buChar char="q"/>
            </a:pPr>
            <a:r>
              <a:rPr lang="id-ID" dirty="0"/>
              <a:t>Contact		</a:t>
            </a:r>
          </a:p>
          <a:p>
            <a:pPr lvl="1" defTabSz="854075"/>
            <a:r>
              <a:rPr lang="id-ID" dirty="0"/>
              <a:t>Hp		:	0813</a:t>
            </a:r>
            <a:r>
              <a:rPr lang="en-ID" dirty="0"/>
              <a:t>94322043</a:t>
            </a:r>
            <a:endParaRPr lang="id-ID" dirty="0"/>
          </a:p>
          <a:p>
            <a:pPr lvl="1" defTabSz="854075"/>
            <a:r>
              <a:rPr lang="id-ID" dirty="0"/>
              <a:t>Email		: 	</a:t>
            </a:r>
            <a:r>
              <a:rPr lang="en-ID" dirty="0"/>
              <a:t>heru@tass.telkomuniversity.ac.id</a:t>
            </a:r>
            <a:endParaRPr lang="id-ID" dirty="0"/>
          </a:p>
          <a:p>
            <a:pPr defTabSz="854075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461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KONTRAK PERKULIAHAN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/>
              <a:t>Tata Tertib Kelas</a:t>
            </a:r>
          </a:p>
          <a:p>
            <a:pPr lvl="1"/>
            <a:r>
              <a:rPr lang="id-ID" dirty="0"/>
              <a:t>Toleransi keterlambatan 15 Menit</a:t>
            </a:r>
          </a:p>
          <a:p>
            <a:pPr lvl="1"/>
            <a:r>
              <a:rPr lang="id-ID" dirty="0"/>
              <a:t>Mahasiswa wajib input presensi dengan menggunakan RFID</a:t>
            </a:r>
          </a:p>
          <a:p>
            <a:pPr lvl="1"/>
            <a:r>
              <a:rPr lang="id-ID" dirty="0"/>
              <a:t>HP dalam off/Silent/Mute/Vibrate</a:t>
            </a:r>
          </a:p>
          <a:p>
            <a:pPr lvl="1"/>
            <a:r>
              <a:rPr lang="id-ID" dirty="0"/>
              <a:t>Tugas dikumpulkan harus tepat waktu yang telah ditetapkan.</a:t>
            </a:r>
          </a:p>
          <a:p>
            <a:pPr lvl="1"/>
            <a:r>
              <a:rPr lang="id-ID" dirty="0"/>
              <a:t>Tugas hasil plagiarisme, maka dinilai nol (0).</a:t>
            </a:r>
          </a:p>
          <a:p>
            <a:pPr lvl="1"/>
            <a:r>
              <a:rPr lang="id-ID" dirty="0"/>
              <a:t>Wajib menjaga kebersihan dan ketenangan kelas dan dilarang makan, minum, merokok, menggunakan headset, dsb.</a:t>
            </a:r>
          </a:p>
          <a:p>
            <a:pPr lvl="1"/>
            <a:r>
              <a:rPr lang="id-ID" dirty="0"/>
              <a:t>Berlaku peraturan akademik Tel-U (seperti : seragam, dll)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3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KONTRAK PERKULIAHAN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/>
              <a:t>Aturan Assessment :</a:t>
            </a:r>
          </a:p>
          <a:p>
            <a:pPr lvl="1"/>
            <a:r>
              <a:rPr lang="id-ID" dirty="0"/>
              <a:t>Mahasiswa terdaftar sebagai peserta kelas</a:t>
            </a:r>
          </a:p>
          <a:p>
            <a:pPr lvl="1"/>
            <a:r>
              <a:rPr lang="id-ID" dirty="0"/>
              <a:t>Kehadiran minimum 75%</a:t>
            </a:r>
          </a:p>
          <a:p>
            <a:pPr lvl="1"/>
            <a:r>
              <a:rPr lang="id-ID" dirty="0"/>
              <a:t>Mahasiswa wajib mengikuti assessment sesuai dengan jadwal yang ditentukan dosen pembina</a:t>
            </a:r>
          </a:p>
          <a:p>
            <a:pPr lvl="1"/>
            <a:r>
              <a:rPr lang="id-ID" dirty="0"/>
              <a:t>Tidak ada assessment susulan, kecuali bagi mahasiswa yang sakit dan menunjukkan surat keterangan dari dokter</a:t>
            </a:r>
          </a:p>
          <a:p>
            <a:pPr lvl="1"/>
            <a:endParaRPr lang="id-ID" dirty="0"/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/>
              <a:t>Aturan Remedial/Treatment</a:t>
            </a:r>
          </a:p>
          <a:p>
            <a:pPr lvl="1"/>
            <a:r>
              <a:rPr lang="id-ID" dirty="0"/>
              <a:t>Mahasiswa sudah pernah mengikuti Assessment sesuai jadwal</a:t>
            </a:r>
          </a:p>
          <a:p>
            <a:pPr lvl="1"/>
            <a:r>
              <a:rPr lang="id-ID" dirty="0"/>
              <a:t>Mahasiswa memiliki kehadiran min 75%</a:t>
            </a:r>
          </a:p>
          <a:p>
            <a:pPr lvl="1"/>
            <a:r>
              <a:rPr lang="id-ID" dirty="0"/>
              <a:t>Remedial/treatment hanya untuk mendapatkan nilai standar minimum kelas (60)</a:t>
            </a:r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630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PENILAIAN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/>
              <a:t>Komponen dan Bobot Penilian</a:t>
            </a:r>
          </a:p>
          <a:p>
            <a:pPr lvl="1"/>
            <a:r>
              <a:rPr lang="en-US" dirty="0" err="1"/>
              <a:t>Tugas</a:t>
            </a:r>
            <a:r>
              <a:rPr lang="en-US" dirty="0"/>
              <a:t> 		</a:t>
            </a:r>
            <a:r>
              <a:rPr lang="id-ID" dirty="0"/>
              <a:t>			20</a:t>
            </a:r>
            <a:r>
              <a:rPr lang="en-US" dirty="0"/>
              <a:t>%	</a:t>
            </a:r>
          </a:p>
          <a:p>
            <a:pPr lvl="1"/>
            <a:r>
              <a:rPr lang="en-US" dirty="0"/>
              <a:t>Assessment 1		</a:t>
            </a:r>
            <a:r>
              <a:rPr lang="id-ID" dirty="0"/>
              <a:t>		</a:t>
            </a:r>
            <a:r>
              <a:rPr lang="en-US" dirty="0"/>
              <a:t>2</a:t>
            </a:r>
            <a:r>
              <a:rPr lang="id-ID" dirty="0"/>
              <a:t>5</a:t>
            </a:r>
            <a:r>
              <a:rPr lang="en-US" dirty="0"/>
              <a:t>%	</a:t>
            </a:r>
          </a:p>
          <a:p>
            <a:pPr lvl="1"/>
            <a:r>
              <a:rPr lang="en-US" dirty="0"/>
              <a:t>Assessment 2		</a:t>
            </a:r>
            <a:r>
              <a:rPr lang="id-ID" dirty="0"/>
              <a:t>		</a:t>
            </a:r>
            <a:r>
              <a:rPr lang="en-US" dirty="0"/>
              <a:t>2</a:t>
            </a:r>
            <a:r>
              <a:rPr lang="id-ID" dirty="0"/>
              <a:t>5</a:t>
            </a:r>
            <a:r>
              <a:rPr lang="en-US" dirty="0"/>
              <a:t>%	</a:t>
            </a:r>
          </a:p>
          <a:p>
            <a:pPr lvl="1"/>
            <a:r>
              <a:rPr lang="en-US" dirty="0"/>
              <a:t>Assessment 3</a:t>
            </a:r>
            <a:r>
              <a:rPr lang="id-ID" dirty="0"/>
              <a:t> (Tugas Besar)</a:t>
            </a:r>
            <a:r>
              <a:rPr lang="id-ID" u="sng" dirty="0"/>
              <a:t>		30</a:t>
            </a:r>
            <a:r>
              <a:rPr lang="en-US" u="sng" dirty="0"/>
              <a:t>%	</a:t>
            </a:r>
          </a:p>
          <a:p>
            <a:pPr marL="479955" lvl="1" indent="0">
              <a:buNone/>
            </a:pPr>
            <a:r>
              <a:rPr lang="en-US" dirty="0"/>
              <a:t>				</a:t>
            </a:r>
            <a:r>
              <a:rPr lang="id-ID" dirty="0"/>
              <a:t>		</a:t>
            </a:r>
            <a:r>
              <a:rPr lang="en-US" dirty="0"/>
              <a:t>100%	</a:t>
            </a: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/>
              <a:t>Ketentuan Nilai Akhir</a:t>
            </a:r>
          </a:p>
          <a:p>
            <a:pPr lvl="1"/>
            <a:r>
              <a:rPr lang="id-ID" dirty="0"/>
              <a:t>A  	:  &gt; 80</a:t>
            </a:r>
          </a:p>
          <a:p>
            <a:pPr lvl="1"/>
            <a:r>
              <a:rPr lang="id-ID" dirty="0"/>
              <a:t>AB 	: 70 – 80 </a:t>
            </a:r>
          </a:p>
          <a:p>
            <a:pPr lvl="1"/>
            <a:r>
              <a:rPr lang="id-ID" dirty="0"/>
              <a:t>B		: 65 – 70 </a:t>
            </a:r>
          </a:p>
          <a:p>
            <a:pPr lvl="1"/>
            <a:r>
              <a:rPr lang="id-ID" dirty="0"/>
              <a:t>BC	: 60 – 65 </a:t>
            </a:r>
          </a:p>
          <a:p>
            <a:pPr lvl="1"/>
            <a:r>
              <a:rPr lang="id-ID" dirty="0"/>
              <a:t>C		: 50 – 60 </a:t>
            </a:r>
          </a:p>
          <a:p>
            <a:pPr lvl="1"/>
            <a:r>
              <a:rPr lang="id-ID" dirty="0"/>
              <a:t>D		: 40 – 50  (tidak lulus)</a:t>
            </a:r>
          </a:p>
          <a:p>
            <a:pPr lvl="1"/>
            <a:r>
              <a:rPr lang="id-ID" dirty="0"/>
              <a:t>E		: &lt; 40      (tidak lulus)</a:t>
            </a:r>
          </a:p>
        </p:txBody>
      </p:sp>
    </p:spTree>
    <p:extLst>
      <p:ext uri="{BB962C8B-B14F-4D97-AF65-F5344CB8AC3E}">
        <p14:creationId xmlns:p14="http://schemas.microsoft.com/office/powerpoint/2010/main" val="173853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Bahan Kajian (RPS)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052" y="1306559"/>
            <a:ext cx="11049836" cy="44640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6091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Bahan Kajian (RPS)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7778" y="1185863"/>
            <a:ext cx="8857897" cy="6000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665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Bahan Kajian (RPS)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940" y="1078418"/>
            <a:ext cx="10133610" cy="5987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5588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Bahan Kajian (RPS)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0252" y="1402007"/>
            <a:ext cx="10292598" cy="56787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9814557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Tel-U 1</Template>
  <TotalTime>9656</TotalTime>
  <Words>520</Words>
  <Application>Microsoft Office PowerPoint</Application>
  <PresentationFormat>Custom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Myriad Pro</vt:lpstr>
      <vt:lpstr>Wingdings</vt:lpstr>
      <vt:lpstr>Theme TelU</vt:lpstr>
      <vt:lpstr>PROYEK II</vt:lpstr>
      <vt:lpstr>Biodata Dosen</vt:lpstr>
      <vt:lpstr>KONTRAK PERKULIAHAN</vt:lpstr>
      <vt:lpstr>KONTRAK PERKULIAHAN</vt:lpstr>
      <vt:lpstr>PENILAIAN</vt:lpstr>
      <vt:lpstr>Bahan Kajian (RPS)</vt:lpstr>
      <vt:lpstr>Bahan Kajian (RPS)</vt:lpstr>
      <vt:lpstr>Bahan Kajian (RPS)</vt:lpstr>
      <vt:lpstr>Bahan Kajian (RPS)</vt:lpstr>
      <vt:lpstr>Bahan Kajian (RPS)</vt:lpstr>
      <vt:lpstr>Tugas Ke-1</vt:lpstr>
      <vt:lpstr>Kegiatan Pekuliahan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PROJECT</dc:title>
  <dc:creator>Wawa Wikusna</dc:creator>
  <cp:lastModifiedBy>HERU NUGROHO</cp:lastModifiedBy>
  <cp:revision>160</cp:revision>
  <dcterms:created xsi:type="dcterms:W3CDTF">2014-11-12T02:51:40Z</dcterms:created>
  <dcterms:modified xsi:type="dcterms:W3CDTF">2018-01-19T03:07:09Z</dcterms:modified>
</cp:coreProperties>
</file>