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07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2000" autoAdjust="0"/>
  </p:normalViewPr>
  <p:slideViewPr>
    <p:cSldViewPr snapToGrid="0" showGuides="1">
      <p:cViewPr varScale="1">
        <p:scale>
          <a:sx n="68" d="100"/>
          <a:sy n="68" d="100"/>
        </p:scale>
        <p:origin x="696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2/19/2018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2/19/2018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6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1" y="2292096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9" y="4511786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6" descr="Image result for telkom universi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8" y="204162"/>
            <a:ext cx="1514375" cy="15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201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1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4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 descr="Image result for telkom univers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82" y="100611"/>
            <a:ext cx="1315436" cy="1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6"/>
            <a:ext cx="5734051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6"/>
            <a:ext cx="573405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5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grpSp>
        <p:nvGrpSpPr>
          <p:cNvPr id="14" name="Group 13"/>
          <p:cNvGrpSpPr/>
          <p:nvPr/>
        </p:nvGrpSpPr>
        <p:grpSpPr>
          <a:xfrm>
            <a:off x="0" y="1143002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2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19" name="Picture 6" descr="Image result for telkom universi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8" y="204162"/>
            <a:ext cx="1514375" cy="15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2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1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4900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6" name="Picture 6" descr="Image result for telkom university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8" y="204162"/>
            <a:ext cx="1514375" cy="15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1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9" name="Picture 8" descr="Image result for telkom univers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82" y="100611"/>
            <a:ext cx="1315436" cy="1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0" name="Picture 9" descr="Image result for telkom univers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82" y="100611"/>
            <a:ext cx="1315436" cy="1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6" name="Picture 5" descr="Image result for telkom univers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82" y="100611"/>
            <a:ext cx="1315436" cy="1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9" y="1600201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901" y="6356353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3" y="6356353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3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pmp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works.com/downloads" TargetMode="External"/><Relationship Id="rId2" Type="http://schemas.openxmlformats.org/officeDocument/2006/relationships/hyperlink" Target="https://tap.tibco.com/storefront/receipt.e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169" y="1985569"/>
            <a:ext cx="47766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BPMN Background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30" name="Picture 6" descr="Image result for telkom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8" y="204162"/>
            <a:ext cx="1514375" cy="15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4946" y="5909720"/>
            <a:ext cx="110432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Program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Studi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D3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Manajemen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Informatika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169" y="5286074"/>
            <a:ext cx="373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Oleh</a:t>
            </a:r>
            <a:r>
              <a:rPr lang="en-US" dirty="0" smtClean="0"/>
              <a:t>: Siska </a:t>
            </a:r>
            <a:r>
              <a:rPr lang="en-US" dirty="0" err="1" smtClean="0"/>
              <a:t>Komala</a:t>
            </a:r>
            <a:r>
              <a:rPr lang="en-US" dirty="0" smtClean="0"/>
              <a:t> Sari, S.T., M.T.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0269" y="6556051"/>
            <a:ext cx="3752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</a:rPr>
              <a:t>Digunakan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i="1" dirty="0" err="1" smtClean="0">
                <a:solidFill>
                  <a:srgbClr val="FF0000"/>
                </a:solidFill>
              </a:rPr>
              <a:t>untuk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i="1" dirty="0" err="1" smtClean="0">
                <a:solidFill>
                  <a:srgbClr val="FF0000"/>
                </a:solidFill>
              </a:rPr>
              <a:t>lingkungan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i="1" dirty="0" err="1" smtClean="0">
                <a:solidFill>
                  <a:srgbClr val="FF0000"/>
                </a:solidFill>
              </a:rPr>
              <a:t>Fakultas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i="1" dirty="0" err="1" smtClean="0">
                <a:solidFill>
                  <a:srgbClr val="FF0000"/>
                </a:solidFill>
              </a:rPr>
              <a:t>Ilmu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i="1" dirty="0" err="1" smtClean="0">
                <a:solidFill>
                  <a:srgbClr val="FF0000"/>
                </a:solidFill>
              </a:rPr>
              <a:t>Terapan</a:t>
            </a:r>
            <a:endParaRPr lang="en-US" sz="1200" i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775" y="1374990"/>
            <a:ext cx="67532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Lampathaki</a:t>
            </a:r>
            <a:r>
              <a:rPr lang="en-US" dirty="0"/>
              <a:t> F., et.al, Business </a:t>
            </a:r>
            <a:r>
              <a:rPr lang="en-US" dirty="0" smtClean="0"/>
              <a:t>Process Reengineering, National Technical University </a:t>
            </a:r>
            <a:r>
              <a:rPr lang="en-US" dirty="0"/>
              <a:t>of Athens, </a:t>
            </a:r>
            <a:r>
              <a:rPr lang="en-US" dirty="0" smtClean="0"/>
              <a:t>2013</a:t>
            </a:r>
          </a:p>
          <a:p>
            <a:r>
              <a:rPr lang="en-US" dirty="0" smtClean="0"/>
              <a:t>Marlon </a:t>
            </a:r>
            <a:r>
              <a:rPr lang="en-US" dirty="0"/>
              <a:t>Dumas, Marcello La Rosa, Jan </a:t>
            </a:r>
            <a:r>
              <a:rPr lang="en-US" dirty="0" err="1"/>
              <a:t>Mendling</a:t>
            </a:r>
            <a:r>
              <a:rPr lang="en-US" dirty="0"/>
              <a:t>, </a:t>
            </a:r>
            <a:r>
              <a:rPr lang="en-US" dirty="0" err="1"/>
              <a:t>Hajo</a:t>
            </a:r>
            <a:r>
              <a:rPr lang="en-US" dirty="0"/>
              <a:t> A. </a:t>
            </a:r>
            <a:r>
              <a:rPr lang="en-US" dirty="0" err="1"/>
              <a:t>Reijers</a:t>
            </a:r>
            <a:r>
              <a:rPr lang="en-US" dirty="0"/>
              <a:t>, Fundamentals of Business Process Management, Springer </a:t>
            </a:r>
            <a:r>
              <a:rPr lang="en-US" dirty="0" err="1"/>
              <a:t>Verlag</a:t>
            </a:r>
            <a:r>
              <a:rPr lang="en-US" dirty="0"/>
              <a:t>, </a:t>
            </a:r>
            <a:r>
              <a:rPr lang="en-US" dirty="0" smtClean="0"/>
              <a:t>2013</a:t>
            </a:r>
          </a:p>
          <a:p>
            <a:r>
              <a:rPr lang="en-US" dirty="0" smtClean="0"/>
              <a:t>ABPMP BPM CBOK Version 2.0, 2009 </a:t>
            </a:r>
            <a:r>
              <a:rPr lang="en-US" dirty="0" smtClean="0">
                <a:hlinkClick r:id="rId2"/>
              </a:rPr>
              <a:t>www.abpmp.org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03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atur Nuh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96" y="1292317"/>
            <a:ext cx="5579001" cy="4332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26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Process Modelling Notation (BPMN)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BPMN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OMG </a:t>
            </a:r>
            <a:r>
              <a:rPr lang="en-US" i="1" dirty="0" smtClean="0"/>
              <a:t>(Object Management Group)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proses </a:t>
            </a:r>
            <a:r>
              <a:rPr lang="en-US" dirty="0" err="1" smtClean="0"/>
              <a:t>bisnis</a:t>
            </a:r>
            <a:endParaRPr lang="en-US" dirty="0" smtClean="0"/>
          </a:p>
          <a:p>
            <a:pPr lvl="1"/>
            <a:r>
              <a:rPr lang="en-US" dirty="0" err="1" smtClean="0"/>
              <a:t>Standar</a:t>
            </a:r>
            <a:r>
              <a:rPr lang="en-US" dirty="0" smtClean="0"/>
              <a:t> yang lain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OMG, </a:t>
            </a:r>
            <a:r>
              <a:rPr lang="en-US" dirty="0" err="1" smtClean="0"/>
              <a:t>misalnya</a:t>
            </a:r>
            <a:r>
              <a:rPr lang="en-US" dirty="0" smtClean="0"/>
              <a:t> activity diagram </a:t>
            </a:r>
            <a:r>
              <a:rPr lang="en-US" dirty="0" err="1" smtClean="0"/>
              <a:t>pada</a:t>
            </a:r>
            <a:r>
              <a:rPr lang="en-US" dirty="0" smtClean="0"/>
              <a:t> UML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memodelkan</a:t>
            </a:r>
            <a:r>
              <a:rPr lang="en-US" dirty="0" smtClean="0"/>
              <a:t> proses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activity diagram </a:t>
            </a:r>
            <a:r>
              <a:rPr lang="en-US" dirty="0" err="1" smtClean="0"/>
              <a:t>pada</a:t>
            </a:r>
            <a:r>
              <a:rPr lang="en-US" dirty="0" smtClean="0"/>
              <a:t> UML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area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Ada </a:t>
            </a:r>
            <a:r>
              <a:rPr lang="en-US" dirty="0" err="1" smtClean="0"/>
              <a:t>banyak</a:t>
            </a:r>
            <a:r>
              <a:rPr lang="en-US" dirty="0" smtClean="0"/>
              <a:t> tools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merancang</a:t>
            </a:r>
            <a:r>
              <a:rPr lang="en-US" dirty="0" smtClean="0"/>
              <a:t> proses BPMN (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notasi</a:t>
            </a:r>
            <a:r>
              <a:rPr lang="en-US" dirty="0" smtClean="0"/>
              <a:t> BPMN):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 err="1" smtClean="0"/>
              <a:t>Bizagi</a:t>
            </a:r>
            <a:r>
              <a:rPr lang="en-US" dirty="0" smtClean="0"/>
              <a:t> Process Modeler (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eksekusi</a:t>
            </a:r>
            <a:r>
              <a:rPr lang="en-US" dirty="0" smtClean="0"/>
              <a:t> juga,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 smtClean="0"/>
              <a:t>diagramnya</a:t>
            </a:r>
            <a:r>
              <a:rPr lang="en-US" dirty="0" smtClean="0"/>
              <a:t> </a:t>
            </a:r>
            <a:r>
              <a:rPr lang="en-US" dirty="0" err="1" smtClean="0"/>
              <a:t>betul</a:t>
            </a:r>
            <a:r>
              <a:rPr lang="en-US" dirty="0" smtClean="0"/>
              <a:t>/</a:t>
            </a:r>
            <a:r>
              <a:rPr lang="en-US" dirty="0" err="1" smtClean="0"/>
              <a:t>salah</a:t>
            </a:r>
            <a:r>
              <a:rPr lang="en-US" dirty="0" smtClean="0"/>
              <a:t>)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 smtClean="0"/>
              <a:t>JBPM (plugin </a:t>
            </a:r>
            <a:r>
              <a:rPr lang="en-US" dirty="0" err="1" smtClean="0"/>
              <a:t>dari</a:t>
            </a:r>
            <a:r>
              <a:rPr lang="en-US" dirty="0" smtClean="0"/>
              <a:t> Eclipse)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 err="1" smtClean="0"/>
              <a:t>Signavio</a:t>
            </a:r>
            <a:endParaRPr lang="en-US" dirty="0" smtClean="0"/>
          </a:p>
          <a:p>
            <a:pPr marL="914389" lvl="1" indent="-457200">
              <a:buFont typeface="+mj-lt"/>
              <a:buAutoNum type="arabicPeriod"/>
            </a:pPr>
            <a:r>
              <a:rPr lang="en-US" dirty="0" smtClean="0"/>
              <a:t>TIBCO Business Studio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IBM </a:t>
            </a:r>
            <a:r>
              <a:rPr lang="en-US" dirty="0" err="1"/>
              <a:t>Websphere</a:t>
            </a:r>
            <a:r>
              <a:rPr lang="en-US" dirty="0"/>
              <a:t> Business </a:t>
            </a:r>
            <a:r>
              <a:rPr lang="en-US" dirty="0" smtClean="0"/>
              <a:t>Modeler</a:t>
            </a:r>
            <a:endParaRPr lang="en-US" dirty="0"/>
          </a:p>
          <a:p>
            <a:pPr marL="914389" lvl="1" indent="-457200">
              <a:buFont typeface="+mj-lt"/>
              <a:buAutoNum type="arabicPeriod"/>
            </a:pPr>
            <a:r>
              <a:rPr lang="en-US" dirty="0" smtClean="0"/>
              <a:t>ARIS</a:t>
            </a:r>
            <a:endParaRPr lang="en-US" dirty="0"/>
          </a:p>
          <a:p>
            <a:pPr marL="914389" lvl="1" indent="-457200">
              <a:buFont typeface="+mj-lt"/>
              <a:buAutoNum type="arabicPeriod"/>
            </a:pPr>
            <a:r>
              <a:rPr lang="en-US" dirty="0" smtClean="0"/>
              <a:t>Oracle BPA</a:t>
            </a:r>
            <a:endParaRPr lang="en-US" dirty="0"/>
          </a:p>
          <a:p>
            <a:pPr marL="914389" lvl="1" indent="-457200">
              <a:buFont typeface="+mj-lt"/>
              <a:buAutoNum type="arabicPeriod"/>
            </a:pPr>
            <a:r>
              <a:rPr lang="en-US" dirty="0" smtClean="0"/>
              <a:t>Business </a:t>
            </a:r>
            <a:r>
              <a:rPr lang="en-US" dirty="0"/>
              <a:t>Process Visual Architect (Visual </a:t>
            </a:r>
            <a:r>
              <a:rPr lang="en-US" dirty="0" smtClean="0"/>
              <a:t>Paradigm)</a:t>
            </a:r>
            <a:endParaRPr lang="en-US" dirty="0"/>
          </a:p>
          <a:p>
            <a:pPr marL="914389" lvl="1" indent="-457200">
              <a:buFont typeface="+mj-lt"/>
              <a:buAutoNum type="arabicPeriod"/>
            </a:pPr>
            <a:r>
              <a:rPr lang="en-US" dirty="0" smtClean="0"/>
              <a:t>Progress </a:t>
            </a:r>
            <a:r>
              <a:rPr lang="en-US" dirty="0" err="1"/>
              <a:t>Savvion</a:t>
            </a:r>
            <a:r>
              <a:rPr lang="en-US" dirty="0"/>
              <a:t> Business </a:t>
            </a:r>
            <a:r>
              <a:rPr lang="en-US" dirty="0" err="1"/>
              <a:t>Modeller</a:t>
            </a:r>
            <a:r>
              <a:rPr lang="en-US" dirty="0"/>
              <a:t> </a:t>
            </a:r>
            <a:endParaRPr lang="en-US" dirty="0" smtClean="0"/>
          </a:p>
          <a:p>
            <a:pPr marL="914389" lvl="1" indent="-457200">
              <a:buFont typeface="+mj-lt"/>
              <a:buAutoNum type="arabicPeriod"/>
            </a:pPr>
            <a:r>
              <a:rPr lang="en-US" dirty="0" err="1" smtClean="0"/>
              <a:t>yEd</a:t>
            </a:r>
            <a:r>
              <a:rPr lang="en-US" dirty="0" smtClean="0"/>
              <a:t> graph editor</a:t>
            </a:r>
          </a:p>
        </p:txBody>
      </p:sp>
    </p:spTree>
    <p:extLst>
      <p:ext uri="{BB962C8B-B14F-4D97-AF65-F5344CB8AC3E}">
        <p14:creationId xmlns:p14="http://schemas.microsoft.com/office/powerpoint/2010/main" val="3951249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BPMN?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“</a:t>
            </a:r>
            <a:r>
              <a:rPr lang="en-US" i="1" dirty="0" err="1" smtClean="0"/>
              <a:t>Tujuan</a:t>
            </a:r>
            <a:r>
              <a:rPr lang="en-US" i="1" dirty="0" smtClean="0"/>
              <a:t> </a:t>
            </a:r>
            <a:r>
              <a:rPr lang="en-US" i="1" dirty="0" err="1" smtClean="0"/>
              <a:t>utama</a:t>
            </a:r>
            <a:r>
              <a:rPr lang="en-US" i="1" dirty="0" smtClean="0"/>
              <a:t> </a:t>
            </a:r>
            <a:r>
              <a:rPr lang="en-US" i="1" dirty="0" err="1" smtClean="0"/>
              <a:t>dari</a:t>
            </a:r>
            <a:r>
              <a:rPr lang="en-US" i="1" dirty="0" smtClean="0"/>
              <a:t> BPMN </a:t>
            </a:r>
            <a:r>
              <a:rPr lang="en-US" i="1" dirty="0" err="1" smtClean="0"/>
              <a:t>adalah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b="1" i="1" dirty="0" err="1" smtClean="0"/>
              <a:t>menyediakan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notasi</a:t>
            </a:r>
            <a:r>
              <a:rPr lang="en-US" b="1" i="1" dirty="0" smtClean="0"/>
              <a:t> </a:t>
            </a:r>
            <a:r>
              <a:rPr lang="en-US" i="1" dirty="0" smtClean="0"/>
              <a:t>yang </a:t>
            </a:r>
            <a:r>
              <a:rPr lang="en-US" b="1" i="1" dirty="0" err="1" smtClean="0"/>
              <a:t>mudah</a:t>
            </a:r>
            <a:r>
              <a:rPr lang="en-US" b="1" i="1" dirty="0" smtClean="0"/>
              <a:t> </a:t>
            </a:r>
            <a:r>
              <a:rPr lang="en-US" b="1" i="1" dirty="0" err="1" smtClean="0"/>
              <a:t>dipahami</a:t>
            </a:r>
            <a:r>
              <a:rPr lang="en-US" b="1" i="1" dirty="0"/>
              <a:t> </a:t>
            </a:r>
            <a:r>
              <a:rPr lang="en-US" b="1" i="1" dirty="0" err="1" smtClean="0"/>
              <a:t>oleh</a:t>
            </a:r>
            <a:r>
              <a:rPr lang="en-US" b="1" i="1" dirty="0" smtClean="0"/>
              <a:t> </a:t>
            </a:r>
            <a:r>
              <a:rPr lang="en-US" b="1" i="1" dirty="0" err="1" smtClean="0"/>
              <a:t>semua</a:t>
            </a:r>
            <a:r>
              <a:rPr lang="en-US" b="1" i="1" dirty="0" smtClean="0"/>
              <a:t> user </a:t>
            </a:r>
            <a:r>
              <a:rPr lang="en-US" b="1" i="1" dirty="0" err="1" smtClean="0"/>
              <a:t>bisnis</a:t>
            </a:r>
            <a:r>
              <a:rPr lang="en-US" i="1" dirty="0" smtClean="0"/>
              <a:t>, </a:t>
            </a:r>
            <a:r>
              <a:rPr lang="en-US" i="1" dirty="0" err="1" smtClean="0"/>
              <a:t>mulai</a:t>
            </a:r>
            <a:r>
              <a:rPr lang="en-US" i="1" dirty="0" smtClean="0"/>
              <a:t> </a:t>
            </a:r>
            <a:r>
              <a:rPr lang="en-US" i="1" dirty="0" err="1" smtClean="0"/>
              <a:t>dari</a:t>
            </a:r>
            <a:r>
              <a:rPr lang="en-US" i="1" dirty="0" smtClean="0"/>
              <a:t> </a:t>
            </a:r>
            <a:r>
              <a:rPr lang="en-US" i="1" dirty="0" err="1" smtClean="0"/>
              <a:t>analis</a:t>
            </a:r>
            <a:r>
              <a:rPr lang="en-US" i="1" dirty="0" smtClean="0"/>
              <a:t> </a:t>
            </a:r>
            <a:r>
              <a:rPr lang="en-US" i="1" dirty="0" err="1" smtClean="0"/>
              <a:t>bisnis</a:t>
            </a:r>
            <a:r>
              <a:rPr lang="en-US" i="1" dirty="0" smtClean="0"/>
              <a:t> yang </a:t>
            </a:r>
            <a:r>
              <a:rPr lang="en-US" i="1" dirty="0" err="1" smtClean="0"/>
              <a:t>membuat</a:t>
            </a:r>
            <a:r>
              <a:rPr lang="en-US" i="1" dirty="0" smtClean="0"/>
              <a:t> draft </a:t>
            </a:r>
            <a:r>
              <a:rPr lang="en-US" i="1" dirty="0" err="1" smtClean="0"/>
              <a:t>awal</a:t>
            </a:r>
            <a:r>
              <a:rPr lang="en-US" i="1" dirty="0" smtClean="0"/>
              <a:t> </a:t>
            </a:r>
            <a:r>
              <a:rPr lang="en-US" i="1" dirty="0" err="1" smtClean="0"/>
              <a:t>dari</a:t>
            </a:r>
            <a:r>
              <a:rPr lang="en-US" i="1" dirty="0" smtClean="0"/>
              <a:t> proses, </a:t>
            </a:r>
            <a:r>
              <a:rPr lang="en-US" i="1" dirty="0" err="1" smtClean="0"/>
              <a:t>hingga</a:t>
            </a:r>
            <a:r>
              <a:rPr lang="en-US" i="1" dirty="0" smtClean="0"/>
              <a:t> </a:t>
            </a:r>
            <a:r>
              <a:rPr lang="en-US" i="1" dirty="0" err="1" smtClean="0"/>
              <a:t>ke</a:t>
            </a:r>
            <a:r>
              <a:rPr lang="en-US" i="1" dirty="0" smtClean="0"/>
              <a:t> developer </a:t>
            </a:r>
            <a:r>
              <a:rPr lang="en-US" i="1" dirty="0" err="1" smtClean="0"/>
              <a:t>teknis</a:t>
            </a:r>
            <a:r>
              <a:rPr lang="en-US" i="1" dirty="0" smtClean="0"/>
              <a:t> yang </a:t>
            </a:r>
            <a:r>
              <a:rPr lang="en-US" i="1" dirty="0" err="1" smtClean="0"/>
              <a:t>bertanggung</a:t>
            </a:r>
            <a:r>
              <a:rPr lang="en-US" i="1" dirty="0" smtClean="0"/>
              <a:t> </a:t>
            </a:r>
            <a:r>
              <a:rPr lang="en-US" i="1" dirty="0" err="1" smtClean="0"/>
              <a:t>jawab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mengimplementasikan</a:t>
            </a:r>
            <a:r>
              <a:rPr lang="en-US" i="1" dirty="0" smtClean="0"/>
              <a:t> </a:t>
            </a:r>
            <a:r>
              <a:rPr lang="en-US" i="1" dirty="0" err="1" smtClean="0"/>
              <a:t>teknologi</a:t>
            </a:r>
            <a:r>
              <a:rPr lang="en-US" i="1" dirty="0" smtClean="0"/>
              <a:t> yang </a:t>
            </a:r>
            <a:r>
              <a:rPr lang="en-US" i="1" dirty="0" err="1" smtClean="0"/>
              <a:t>akan</a:t>
            </a:r>
            <a:r>
              <a:rPr lang="en-US" i="1" dirty="0" smtClean="0"/>
              <a:t> </a:t>
            </a:r>
            <a:r>
              <a:rPr lang="en-US" i="1" dirty="0" err="1" smtClean="0"/>
              <a:t>melakukan</a:t>
            </a:r>
            <a:r>
              <a:rPr lang="en-US" i="1" dirty="0" smtClean="0"/>
              <a:t> proses </a:t>
            </a:r>
            <a:r>
              <a:rPr lang="en-US" i="1" dirty="0" err="1" smtClean="0"/>
              <a:t>tersebut</a:t>
            </a:r>
            <a:r>
              <a:rPr lang="en-US" i="1" dirty="0" smtClean="0"/>
              <a:t>, </a:t>
            </a:r>
            <a:r>
              <a:rPr lang="en-US" i="1" dirty="0" err="1" smtClean="0"/>
              <a:t>hingga</a:t>
            </a:r>
            <a:r>
              <a:rPr lang="en-US" i="1" dirty="0" smtClean="0"/>
              <a:t> </a:t>
            </a:r>
            <a:r>
              <a:rPr lang="en-US" i="1" dirty="0" err="1" smtClean="0"/>
              <a:t>akhirnya</a:t>
            </a:r>
            <a:r>
              <a:rPr lang="en-US" i="1" dirty="0" smtClean="0"/>
              <a:t> para </a:t>
            </a:r>
            <a:r>
              <a:rPr lang="en-US" i="1" dirty="0" err="1" smtClean="0"/>
              <a:t>pelaku</a:t>
            </a:r>
            <a:r>
              <a:rPr lang="en-US" i="1" dirty="0" smtClean="0"/>
              <a:t> </a:t>
            </a:r>
            <a:r>
              <a:rPr lang="en-US" i="1" dirty="0" err="1" smtClean="0"/>
              <a:t>bisnis</a:t>
            </a:r>
            <a:r>
              <a:rPr lang="en-US" i="1" dirty="0" smtClean="0"/>
              <a:t> yang </a:t>
            </a:r>
            <a:r>
              <a:rPr lang="en-US" i="1" dirty="0" err="1" smtClean="0"/>
              <a:t>akan</a:t>
            </a:r>
            <a:r>
              <a:rPr lang="en-US" i="1" dirty="0" smtClean="0"/>
              <a:t> me-manage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memonitor</a:t>
            </a:r>
            <a:r>
              <a:rPr lang="en-US" i="1" dirty="0" smtClean="0"/>
              <a:t> </a:t>
            </a:r>
            <a:r>
              <a:rPr lang="en-US" i="1" dirty="0" err="1" smtClean="0"/>
              <a:t>keseluruhan</a:t>
            </a:r>
            <a:r>
              <a:rPr lang="en-US" i="1" dirty="0" smtClean="0"/>
              <a:t> </a:t>
            </a:r>
            <a:r>
              <a:rPr lang="en-US" i="1" dirty="0" err="1" smtClean="0"/>
              <a:t>implementasi</a:t>
            </a:r>
            <a:r>
              <a:rPr lang="en-US" i="1" dirty="0" smtClean="0"/>
              <a:t> proses”</a:t>
            </a:r>
          </a:p>
          <a:p>
            <a:r>
              <a:rPr lang="en-US" i="1" dirty="0" smtClean="0"/>
              <a:t>The </a:t>
            </a:r>
            <a:r>
              <a:rPr lang="en-US" i="1" dirty="0"/>
              <a:t>idea is to create a </a:t>
            </a:r>
            <a:r>
              <a:rPr lang="en-US" b="1" i="1" dirty="0"/>
              <a:t>standardized bridge for </a:t>
            </a:r>
            <a:r>
              <a:rPr lang="en-US" b="1" i="1" dirty="0" smtClean="0"/>
              <a:t>the gap between </a:t>
            </a:r>
            <a:r>
              <a:rPr lang="en-US" b="1" i="1" dirty="0"/>
              <a:t>the business process design </a:t>
            </a:r>
            <a:r>
              <a:rPr lang="en-US" b="1" i="1" dirty="0" smtClean="0"/>
              <a:t>and process </a:t>
            </a:r>
            <a:r>
              <a:rPr lang="en-US" b="1" i="1" dirty="0"/>
              <a:t>implementation</a:t>
            </a:r>
            <a:r>
              <a:rPr lang="en-US" i="1" dirty="0"/>
              <a:t>.” </a:t>
            </a:r>
            <a:r>
              <a:rPr lang="en-US" dirty="0"/>
              <a:t>[BPMN 2.0 spec.]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92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3939"/>
            <a:ext cx="9115865" cy="683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8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BPMN 1.2 vs BPMN 2.0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BPMN 1.2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diagram BPMN yang “valid” </a:t>
            </a:r>
            <a:r>
              <a:rPr lang="en-US" dirty="0" err="1" smtClean="0"/>
              <a:t>ke</a:t>
            </a:r>
            <a:r>
              <a:rPr lang="en-US" dirty="0" smtClean="0"/>
              <a:t> BPEL, </a:t>
            </a:r>
            <a:r>
              <a:rPr lang="en-US" dirty="0" err="1" smtClean="0"/>
              <a:t>semacam</a:t>
            </a:r>
            <a:r>
              <a:rPr lang="en-US" dirty="0" smtClean="0"/>
              <a:t> engine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mengeksekusi</a:t>
            </a:r>
            <a:r>
              <a:rPr lang="en-US" dirty="0" smtClean="0"/>
              <a:t> proses.</a:t>
            </a:r>
            <a:endParaRPr lang="en-US" dirty="0"/>
          </a:p>
          <a:p>
            <a:pPr lvl="1"/>
            <a:r>
              <a:rPr lang="en-US" dirty="0" err="1"/>
              <a:t>Spesifikasi</a:t>
            </a:r>
            <a:r>
              <a:rPr lang="en-US" dirty="0"/>
              <a:t> 1.2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verbal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 err="1"/>
              <a:t>grafis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kebingungan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translasi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BPMN </a:t>
            </a:r>
            <a:r>
              <a:rPr lang="en-US" b="1" dirty="0"/>
              <a:t>2.0 beta 2 </a:t>
            </a:r>
            <a:r>
              <a:rPr lang="en-US" dirty="0" err="1" smtClean="0"/>
              <a:t>diperkenalkan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June 2010.</a:t>
            </a:r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represents the biggest revision of BPMN since its </a:t>
            </a:r>
            <a:r>
              <a:rPr lang="en-US" dirty="0" smtClean="0"/>
              <a:t>inception.</a:t>
            </a:r>
            <a:endParaRPr lang="en-US" dirty="0"/>
          </a:p>
          <a:p>
            <a:r>
              <a:rPr lang="en-US" dirty="0"/>
              <a:t>BPMN 2.0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formal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metamodel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model </a:t>
            </a:r>
            <a:r>
              <a:rPr lang="en-US" dirty="0" err="1"/>
              <a:t>tertentu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09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239960"/>
            <a:ext cx="72074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/>
              <a:t>Current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8224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/>
              <a:t>BPMN 1.2 </a:t>
            </a:r>
            <a:r>
              <a:rPr lang="en-US" altLang="en-US" b="1" dirty="0" smtClean="0"/>
              <a:t>Problems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99" y="1441059"/>
            <a:ext cx="8979434" cy="54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8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239960"/>
            <a:ext cx="1093254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/>
              <a:t>Solving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8224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/>
              <a:t>BPMN 1.x problems with BPMN 2.0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1429043"/>
            <a:ext cx="8925365" cy="548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0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BPMN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The typical modeler does not need to work with </a:t>
            </a:r>
            <a:r>
              <a:rPr lang="en-US" b="1" dirty="0" smtClean="0"/>
              <a:t>the </a:t>
            </a:r>
            <a:r>
              <a:rPr lang="en-US" b="1" dirty="0" err="1" smtClean="0"/>
              <a:t>metamodel</a:t>
            </a:r>
            <a:r>
              <a:rPr lang="en-US" dirty="0"/>
              <a:t>. Normally, s\he uses a modeling tool </a:t>
            </a:r>
            <a:r>
              <a:rPr lang="en-US" dirty="0" smtClean="0"/>
              <a:t>that only allow the creation of </a:t>
            </a:r>
            <a:r>
              <a:rPr lang="en-US" dirty="0"/>
              <a:t>models complying with </a:t>
            </a:r>
            <a:r>
              <a:rPr lang="en-US" dirty="0" smtClean="0"/>
              <a:t>the specification</a:t>
            </a:r>
            <a:r>
              <a:rPr lang="en-US" dirty="0"/>
              <a:t>, and thus with </a:t>
            </a:r>
            <a:r>
              <a:rPr lang="en-US" dirty="0" smtClean="0"/>
              <a:t>the </a:t>
            </a:r>
            <a:r>
              <a:rPr lang="en-US" dirty="0" err="1" smtClean="0"/>
              <a:t>metamodel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rather the vendors of modeling tools and </a:t>
            </a:r>
            <a:r>
              <a:rPr lang="en-US" dirty="0" smtClean="0"/>
              <a:t>process engines who </a:t>
            </a:r>
            <a:r>
              <a:rPr lang="en-US" dirty="0"/>
              <a:t>have to deal with the </a:t>
            </a:r>
            <a:r>
              <a:rPr lang="en-US" dirty="0" err="1" smtClean="0"/>
              <a:t>metamodel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BPMN </a:t>
            </a:r>
            <a:r>
              <a:rPr lang="en-US" dirty="0"/>
              <a:t>2.0 supports 3 different levels of </a:t>
            </a:r>
            <a:r>
              <a:rPr lang="en-US" dirty="0" smtClean="0"/>
              <a:t>process modeling:</a:t>
            </a:r>
            <a:endParaRPr lang="en-US" dirty="0"/>
          </a:p>
          <a:p>
            <a:pPr lvl="1"/>
            <a:r>
              <a:rPr lang="en-US" sz="2600" b="1" dirty="0" smtClean="0"/>
              <a:t>Process </a:t>
            </a:r>
            <a:r>
              <a:rPr lang="en-US" sz="2600" b="1" dirty="0"/>
              <a:t>Maps</a:t>
            </a:r>
            <a:r>
              <a:rPr lang="en-US" sz="2600" dirty="0"/>
              <a:t>: simple flow charts of the </a:t>
            </a:r>
            <a:r>
              <a:rPr lang="en-US" sz="2600" dirty="0" smtClean="0"/>
              <a:t>activities.</a:t>
            </a:r>
            <a:endParaRPr lang="en-US" sz="2600" dirty="0"/>
          </a:p>
          <a:p>
            <a:pPr lvl="1"/>
            <a:r>
              <a:rPr lang="en-US" sz="2600" b="1" dirty="0" smtClean="0"/>
              <a:t>Process </a:t>
            </a:r>
            <a:r>
              <a:rPr lang="en-US" sz="2600" b="1" dirty="0"/>
              <a:t>Descriptions</a:t>
            </a:r>
            <a:r>
              <a:rPr lang="en-US" sz="2600" dirty="0"/>
              <a:t>: flow charts extended with </a:t>
            </a:r>
            <a:r>
              <a:rPr lang="en-US" sz="2600" dirty="0" smtClean="0"/>
              <a:t>additional information</a:t>
            </a:r>
            <a:r>
              <a:rPr lang="en-US" sz="2600" dirty="0"/>
              <a:t>, but not enough to fully define actual </a:t>
            </a:r>
            <a:r>
              <a:rPr lang="en-US" sz="2600" dirty="0" smtClean="0"/>
              <a:t>performance.</a:t>
            </a:r>
            <a:endParaRPr lang="en-US" sz="2600" dirty="0"/>
          </a:p>
          <a:p>
            <a:pPr lvl="1"/>
            <a:r>
              <a:rPr lang="en-US" sz="2600" b="1" dirty="0" smtClean="0"/>
              <a:t>Process </a:t>
            </a:r>
            <a:r>
              <a:rPr lang="en-US" sz="2600" b="1" dirty="0"/>
              <a:t>Models</a:t>
            </a:r>
            <a:r>
              <a:rPr lang="en-US" sz="2600" dirty="0"/>
              <a:t>: flow charts extended with enough information so </a:t>
            </a:r>
            <a:r>
              <a:rPr lang="en-US" sz="2600" dirty="0" smtClean="0"/>
              <a:t>that the </a:t>
            </a:r>
            <a:r>
              <a:rPr lang="en-US" sz="2600" dirty="0"/>
              <a:t>process can be analyzed, simulated, and/or executed. </a:t>
            </a: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4195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Pertemuan</a:t>
            </a:r>
            <a:r>
              <a:rPr lang="en-US" sz="3600" dirty="0" smtClean="0"/>
              <a:t> </a:t>
            </a:r>
            <a:r>
              <a:rPr lang="en-US" sz="3600" dirty="0" err="1" smtClean="0"/>
              <a:t>selanjutnya</a:t>
            </a:r>
            <a:r>
              <a:rPr lang="en-US" sz="3600" dirty="0" smtClean="0"/>
              <a:t> </a:t>
            </a:r>
            <a:r>
              <a:rPr lang="en-US" sz="3600" dirty="0" err="1" smtClean="0"/>
              <a:t>bawa</a:t>
            </a:r>
            <a:r>
              <a:rPr lang="en-US" sz="3600" dirty="0" smtClean="0"/>
              <a:t> laptop yang </a:t>
            </a:r>
            <a:r>
              <a:rPr lang="en-US" sz="3600" dirty="0" err="1" smtClean="0"/>
              <a:t>sudah</a:t>
            </a:r>
            <a:r>
              <a:rPr lang="en-US" sz="3600" dirty="0" smtClean="0"/>
              <a:t> </a:t>
            </a:r>
            <a:r>
              <a:rPr lang="en-US" sz="3600" dirty="0" err="1" smtClean="0"/>
              <a:t>terinstall</a:t>
            </a:r>
            <a:r>
              <a:rPr lang="en-US" sz="3600" dirty="0" smtClean="0"/>
              <a:t> software </a:t>
            </a:r>
            <a:r>
              <a:rPr lang="en-US" sz="3600" dirty="0" err="1" smtClean="0"/>
              <a:t>penggambar</a:t>
            </a:r>
            <a:r>
              <a:rPr lang="en-US" sz="3600" dirty="0" smtClean="0"/>
              <a:t> BPMN</a:t>
            </a:r>
          </a:p>
          <a:p>
            <a:r>
              <a:rPr lang="en-US" sz="3600" dirty="0" err="1" smtClean="0"/>
              <a:t>Bisa</a:t>
            </a:r>
            <a:r>
              <a:rPr lang="en-US" sz="3600" dirty="0" smtClean="0"/>
              <a:t> </a:t>
            </a:r>
            <a:r>
              <a:rPr lang="en-US" sz="3600" dirty="0" err="1" smtClean="0"/>
              <a:t>gunakan</a:t>
            </a:r>
            <a:r>
              <a:rPr lang="en-US" sz="3600" dirty="0" smtClean="0"/>
              <a:t> </a:t>
            </a:r>
            <a:r>
              <a:rPr lang="en-US" sz="3600" dirty="0" err="1" smtClean="0"/>
              <a:t>salah</a:t>
            </a:r>
            <a:r>
              <a:rPr lang="en-US" sz="3600" dirty="0" smtClean="0"/>
              <a:t> </a:t>
            </a:r>
            <a:r>
              <a:rPr lang="en-US" sz="3600" dirty="0" err="1" smtClean="0"/>
              <a:t>satu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alternative </a:t>
            </a:r>
            <a:r>
              <a:rPr lang="en-US" sz="3600" dirty="0" err="1" smtClean="0"/>
              <a:t>berikut</a:t>
            </a:r>
            <a:r>
              <a:rPr lang="en-US" sz="3600" dirty="0" smtClean="0"/>
              <a:t>:</a:t>
            </a:r>
          </a:p>
          <a:p>
            <a:pPr lvl="1"/>
            <a:r>
              <a:rPr lang="en-US" sz="2800" dirty="0"/>
              <a:t>TIBCO Business </a:t>
            </a:r>
            <a:r>
              <a:rPr lang="en-US" sz="2800" dirty="0" smtClean="0"/>
              <a:t>Studio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>
                <a:sym typeface="Wingdings" panose="05000000000000000000" pitchFamily="2" charset="2"/>
                <a:hlinkClick r:id="rId2"/>
              </a:rPr>
              <a:t>https://</a:t>
            </a:r>
            <a:r>
              <a:rPr lang="en-US" sz="2800" dirty="0" smtClean="0">
                <a:sym typeface="Wingdings" panose="05000000000000000000" pitchFamily="2" charset="2"/>
                <a:hlinkClick r:id="rId2"/>
              </a:rPr>
              <a:t>tap.tibco.com/storefront/receipt.ep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endParaRPr lang="en-US" sz="2800" dirty="0" smtClean="0"/>
          </a:p>
          <a:p>
            <a:pPr lvl="1"/>
            <a:r>
              <a:rPr lang="en-US" sz="2800" dirty="0" err="1" smtClean="0"/>
              <a:t>yEd</a:t>
            </a:r>
            <a:r>
              <a:rPr lang="en-US" sz="2800" dirty="0" smtClean="0"/>
              <a:t> </a:t>
            </a:r>
            <a:r>
              <a:rPr lang="en-US" sz="2800" dirty="0"/>
              <a:t>graph </a:t>
            </a:r>
            <a:r>
              <a:rPr lang="en-US" sz="2800" dirty="0" smtClean="0"/>
              <a:t>editor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>
                <a:hlinkClick r:id="rId3"/>
              </a:rPr>
              <a:t>https://www.yworks.com/downloads</a:t>
            </a:r>
            <a:endParaRPr lang="en-US" sz="2800" dirty="0"/>
          </a:p>
          <a:p>
            <a:pPr lvl="1"/>
            <a:endParaRPr lang="en-US" sz="2800" dirty="0"/>
          </a:p>
          <a:p>
            <a:pPr marL="457189" lvl="1" indent="0">
              <a:buNone/>
            </a:pPr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9691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873beb7-5857-4685-be1f-d57550cc96cc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2828</TotalTime>
  <Words>568</Words>
  <Application>Microsoft Office PowerPoint</Application>
  <PresentationFormat>Widescreen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Euphemia</vt:lpstr>
      <vt:lpstr>Plantagenet Cherokee</vt:lpstr>
      <vt:lpstr>Wingdings</vt:lpstr>
      <vt:lpstr>Academic Literature 16x9</vt:lpstr>
      <vt:lpstr>PowerPoint Presentation</vt:lpstr>
      <vt:lpstr>Business Process Modelling Notation (BPMN)</vt:lpstr>
      <vt:lpstr>Why BPMN? </vt:lpstr>
      <vt:lpstr>PowerPoint Presentation</vt:lpstr>
      <vt:lpstr>BPMN 1.2 vs BPMN 2.0 </vt:lpstr>
      <vt:lpstr>Current BPMN 1.2 Problems</vt:lpstr>
      <vt:lpstr>Solving BPMN 1.x problems with BPMN 2.0</vt:lpstr>
      <vt:lpstr>BPMN 2.0</vt:lpstr>
      <vt:lpstr>Tugas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Siska KS</dc:creator>
  <cp:lastModifiedBy>SISKA KOMALA SARI</cp:lastModifiedBy>
  <cp:revision>150</cp:revision>
  <dcterms:created xsi:type="dcterms:W3CDTF">2017-03-20T08:16:36Z</dcterms:created>
  <dcterms:modified xsi:type="dcterms:W3CDTF">2018-02-19T05:06:18Z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