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72" r:id="rId6"/>
    <p:sldId id="305" r:id="rId7"/>
    <p:sldId id="306" r:id="rId8"/>
    <p:sldId id="311" r:id="rId9"/>
    <p:sldId id="307" r:id="rId10"/>
    <p:sldId id="326" r:id="rId11"/>
    <p:sldId id="308" r:id="rId12"/>
    <p:sldId id="309" r:id="rId13"/>
    <p:sldId id="310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20" r:id="rId22"/>
    <p:sldId id="322" r:id="rId23"/>
    <p:sldId id="323" r:id="rId24"/>
    <p:sldId id="324" r:id="rId25"/>
    <p:sldId id="325" r:id="rId26"/>
    <p:sldId id="330" r:id="rId27"/>
    <p:sldId id="30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255" autoAdjust="0"/>
  </p:normalViewPr>
  <p:slideViewPr>
    <p:cSldViewPr snapToGrid="0">
      <p:cViewPr varScale="1">
        <p:scale>
          <a:sx n="79" d="100"/>
          <a:sy n="79" d="100"/>
        </p:scale>
        <p:origin x="63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2/26/2018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Token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baseline="0" dirty="0" err="1"/>
              <a:t>tapi</a:t>
            </a:r>
            <a:r>
              <a:rPr lang="en-US" baseline="0" dirty="0"/>
              <a:t> </a:t>
            </a:r>
            <a:r>
              <a:rPr lang="en-US" baseline="0" dirty="0" err="1"/>
              <a:t>untuk</a:t>
            </a:r>
            <a:r>
              <a:rPr lang="en-US" baseline="0" dirty="0"/>
              <a:t> </a:t>
            </a:r>
            <a:r>
              <a:rPr lang="en-US" baseline="0" dirty="0" err="1"/>
              <a:t>membantu</a:t>
            </a:r>
            <a:r>
              <a:rPr lang="en-US" baseline="0" dirty="0"/>
              <a:t> </a:t>
            </a:r>
            <a:r>
              <a:rPr lang="en-US" baseline="0" dirty="0" err="1"/>
              <a:t>mahasiswa</a:t>
            </a:r>
            <a:r>
              <a:rPr lang="en-US" baseline="0" dirty="0"/>
              <a:t> </a:t>
            </a:r>
            <a:r>
              <a:rPr lang="en-US" baseline="0" dirty="0" err="1"/>
              <a:t>membayangkan</a:t>
            </a:r>
            <a:r>
              <a:rPr lang="en-US" baseline="0" dirty="0"/>
              <a:t> </a:t>
            </a:r>
            <a:r>
              <a:rPr lang="en-US" baseline="0" dirty="0" err="1"/>
              <a:t>simulasi</a:t>
            </a:r>
            <a:r>
              <a:rPr lang="en-US" baseline="0" dirty="0"/>
              <a:t> </a:t>
            </a:r>
            <a:r>
              <a:rPr lang="en-US" baseline="0" dirty="0" err="1"/>
              <a:t>alur</a:t>
            </a:r>
            <a:r>
              <a:rPr lang="en-US" baseline="0" dirty="0"/>
              <a:t> proses </a:t>
            </a:r>
            <a:r>
              <a:rPr lang="en-US" baseline="0" dirty="0" err="1"/>
              <a:t>pada</a:t>
            </a:r>
            <a:r>
              <a:rPr lang="en-US" baseline="0" dirty="0"/>
              <a:t> </a:t>
            </a:r>
            <a:r>
              <a:rPr lang="en-US" baseline="0" dirty="0" err="1"/>
              <a:t>bpmn</a:t>
            </a:r>
            <a:r>
              <a:rPr lang="en-US" baseline="0" dirty="0"/>
              <a:t>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8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tunjukkan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di </a:t>
            </a:r>
            <a:r>
              <a:rPr lang="en-US" dirty="0" err="1"/>
              <a:t>yEd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software</a:t>
            </a:r>
            <a:r>
              <a:rPr lang="en-US" baseline="0" dirty="0"/>
              <a:t> </a:t>
            </a:r>
            <a:r>
              <a:rPr lang="en-US" baseline="0" dirty="0" err="1"/>
              <a:t>lainnya</a:t>
            </a:r>
            <a:r>
              <a:rPr lang="en-US" baseline="0" dirty="0"/>
              <a:t> yang </a:t>
            </a:r>
            <a:r>
              <a:rPr lang="en-US" baseline="0" dirty="0" err="1"/>
              <a:t>dimaksud</a:t>
            </a:r>
            <a:r>
              <a:rPr lang="en-US" baseline="0" dirty="0"/>
              <a:t> </a:t>
            </a:r>
            <a:r>
              <a:rPr lang="en-US" baseline="0" dirty="0" err="1"/>
              <a:t>dalam</a:t>
            </a:r>
            <a:r>
              <a:rPr lang="en-US" baseline="0" dirty="0"/>
              <a:t> slide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4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1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tunjukkan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di </a:t>
            </a:r>
            <a:r>
              <a:rPr lang="en-US" dirty="0" err="1"/>
              <a:t>yEd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software</a:t>
            </a:r>
            <a:r>
              <a:rPr lang="en-US" baseline="0" dirty="0"/>
              <a:t> </a:t>
            </a:r>
            <a:r>
              <a:rPr lang="en-US" baseline="0" dirty="0" err="1"/>
              <a:t>lainnya</a:t>
            </a:r>
            <a:r>
              <a:rPr lang="en-US" baseline="0" dirty="0"/>
              <a:t> yang </a:t>
            </a:r>
            <a:r>
              <a:rPr lang="en-US" baseline="0" dirty="0" err="1"/>
              <a:t>dimaksud</a:t>
            </a:r>
            <a:r>
              <a:rPr lang="en-US" baseline="0" dirty="0"/>
              <a:t> </a:t>
            </a:r>
            <a:r>
              <a:rPr lang="en-US" baseline="0" dirty="0" err="1"/>
              <a:t>dalam</a:t>
            </a:r>
            <a:r>
              <a:rPr lang="en-US" baseline="0" dirty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8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two of three paths will be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at any one time. Thus, the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will be stuck waiting for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third path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95275"/>
            <a:ext cx="9509760" cy="847725"/>
          </a:xfrm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1120" y="1314450"/>
            <a:ext cx="9509760" cy="4857750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16" y="141733"/>
            <a:ext cx="9509760" cy="685799"/>
          </a:xfrm>
        </p:spPr>
        <p:txBody>
          <a:bodyPr anchor="ctr">
            <a:normAutofit/>
          </a:bodyPr>
          <a:lstStyle>
            <a:lvl1pPr>
              <a:defRPr sz="3600" b="1" dirty="0"/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247775"/>
            <a:ext cx="9509760" cy="493395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66" y="6621712"/>
            <a:ext cx="1897521" cy="2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381000"/>
            <a:ext cx="9509760" cy="752475"/>
          </a:xfrm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285875"/>
            <a:ext cx="4572000" cy="4895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285875"/>
            <a:ext cx="4572000" cy="4895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2/26/2018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381000"/>
            <a:ext cx="9509760" cy="762000"/>
          </a:xfrm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304656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232900"/>
            <a:ext cx="4572000" cy="39202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304656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232900"/>
            <a:ext cx="4572000" cy="39202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390526"/>
            <a:ext cx="9509760" cy="819150"/>
          </a:xfrm>
        </p:spPr>
        <p:txBody>
          <a:bodyPr anchor="ctr"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11622614" y="0"/>
            <a:ext cx="677108" cy="6857999"/>
          </a:xfrm>
          <a:prstGeom prst="rect">
            <a:avLst/>
          </a:prstGeom>
          <a:solidFill>
            <a:schemeClr val="accent1"/>
          </a:solidFill>
        </p:spPr>
        <p:txBody>
          <a:bodyPr vert="vert" wrap="square" rtlCol="0" anchor="ctr">
            <a:spAutoFit/>
          </a:bodyPr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51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  <a:p>
            <a:pPr lvl="5"/>
            <a:r>
              <a:t>Sixth level</a:t>
            </a:r>
          </a:p>
          <a:p>
            <a:pPr lvl="6"/>
            <a:r>
              <a:t>Seventh level</a:t>
            </a:r>
          </a:p>
          <a:p>
            <a:pPr lvl="7"/>
            <a:r>
              <a:t>Eighth level</a:t>
            </a:r>
          </a:p>
          <a:p>
            <a:pPr lvl="8"/>
            <a:r>
              <a:t>Ninth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2/26/2018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2/26/2018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66" y="6621712"/>
            <a:ext cx="1897521" cy="2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pmp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5" Type="http://schemas.microsoft.com/office/2007/relationships/hdphoto" Target="../media/hdphoto1.wdp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Basic Concepts of BPMN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cap="none" dirty="0" err="1">
                <a:solidFill>
                  <a:schemeClr val="tx2"/>
                </a:solidFill>
              </a:rPr>
              <a:t>Disusun</a:t>
            </a:r>
            <a:r>
              <a:rPr lang="en-US" cap="none" dirty="0">
                <a:solidFill>
                  <a:schemeClr val="tx2"/>
                </a:solidFill>
              </a:rPr>
              <a:t> </a:t>
            </a:r>
            <a:r>
              <a:rPr lang="en-US" cap="none" dirty="0" err="1">
                <a:solidFill>
                  <a:schemeClr val="tx2"/>
                </a:solidFill>
              </a:rPr>
              <a:t>oleh</a:t>
            </a:r>
            <a:r>
              <a:rPr lang="en-US" cap="none" dirty="0">
                <a:solidFill>
                  <a:schemeClr val="tx2"/>
                </a:solidFill>
              </a:rPr>
              <a:t>: Siska </a:t>
            </a:r>
            <a:r>
              <a:rPr lang="en-US" cap="none" dirty="0" err="1">
                <a:solidFill>
                  <a:schemeClr val="tx2"/>
                </a:solidFill>
              </a:rPr>
              <a:t>Komala</a:t>
            </a:r>
            <a:r>
              <a:rPr lang="en-US" cap="none" dirty="0">
                <a:solidFill>
                  <a:schemeClr val="tx2"/>
                </a:solidFill>
              </a:rPr>
              <a:t> Sari, S.T., M.T.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Exclusive Gateway – Splitting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988" y="1057274"/>
            <a:ext cx="7129030" cy="5800725"/>
          </a:xfrm>
        </p:spPr>
        <p:txBody>
          <a:bodyPr/>
          <a:lstStyle/>
          <a:p>
            <a:r>
              <a:rPr lang="en-US" b="1" dirty="0"/>
              <a:t>Exclusive gateway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proses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alternative</a:t>
            </a:r>
          </a:p>
          <a:p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,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b="1" i="1" u="sng" dirty="0"/>
              <a:t>outgoing sequence flow</a:t>
            </a:r>
            <a:endParaRPr lang="en-US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b="1" dirty="0"/>
              <a:t>token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exclusive gateway, </a:t>
            </a:r>
            <a:r>
              <a:rPr lang="en-US" dirty="0" err="1"/>
              <a:t>seketika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gateway.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“</a:t>
            </a:r>
            <a:r>
              <a:rPr lang="en-US" dirty="0" err="1"/>
              <a:t>benar</a:t>
            </a:r>
            <a:r>
              <a:rPr lang="en-US" dirty="0"/>
              <a:t>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657" y="940040"/>
            <a:ext cx="3912611" cy="591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7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6109" y="827532"/>
            <a:ext cx="5915891" cy="5794941"/>
          </a:xfrm>
        </p:spPr>
        <p:txBody>
          <a:bodyPr>
            <a:normAutofit/>
          </a:bodyPr>
          <a:lstStyle/>
          <a:p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terjebak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exclusive gateway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i="1" u="sng" dirty="0"/>
              <a:t>default condition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sequence flow yang </a:t>
            </a:r>
            <a:r>
              <a:rPr lang="en-US" dirty="0" err="1"/>
              <a:t>keluar</a:t>
            </a:r>
            <a:r>
              <a:rPr lang="en-US" dirty="0"/>
              <a:t>.</a:t>
            </a:r>
          </a:p>
          <a:p>
            <a:r>
              <a:rPr lang="en-US" b="1" i="1" u="sng" dirty="0"/>
              <a:t>Default condition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b="1" i="1" u="sng" dirty="0"/>
              <a:t>automatic escape mechanism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“false/</a:t>
            </a:r>
            <a:r>
              <a:rPr lang="en-US" dirty="0" err="1"/>
              <a:t>salah</a:t>
            </a:r>
            <a:r>
              <a:rPr lang="en-US" dirty="0"/>
              <a:t>”</a:t>
            </a:r>
          </a:p>
          <a:p>
            <a:r>
              <a:rPr lang="en-US" b="1" i="1" u="sng" dirty="0"/>
              <a:t>Default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lain </a:t>
            </a:r>
            <a:r>
              <a:rPr lang="en-US" dirty="0" err="1"/>
              <a:t>salah</a:t>
            </a:r>
            <a:r>
              <a:rPr lang="en-US" dirty="0"/>
              <a:t>.</a:t>
            </a:r>
            <a:endParaRPr lang="en-US" b="1" i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115" y="827531"/>
            <a:ext cx="6094855" cy="5199195"/>
          </a:xfrm>
          <a:prstGeom prst="rect">
            <a:avLst/>
          </a:prstGeom>
        </p:spPr>
      </p:pic>
      <p:sp>
        <p:nvSpPr>
          <p:cNvPr id="6" name="Line Callout 1 (Accent Bar) 5"/>
          <p:cNvSpPr/>
          <p:nvPr/>
        </p:nvSpPr>
        <p:spPr>
          <a:xfrm>
            <a:off x="581891" y="3920836"/>
            <a:ext cx="1260764" cy="1039091"/>
          </a:xfrm>
          <a:prstGeom prst="accentCallout1">
            <a:avLst>
              <a:gd name="adj1" fmla="val 18750"/>
              <a:gd name="adj2" fmla="val -8333"/>
              <a:gd name="adj3" fmla="val -30167"/>
              <a:gd name="adj4" fmla="val 1880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Default condition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986795" y="5268299"/>
            <a:ext cx="2199318" cy="1516856"/>
          </a:xfrm>
          <a:prstGeom prst="wedgeRoundRectCallout">
            <a:avLst>
              <a:gd name="adj1" fmla="val 55314"/>
              <a:gd name="adj2" fmla="val -7217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Kondisi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default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memiliki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makna</a:t>
            </a:r>
            <a:r>
              <a:rPr lang="en-US" dirty="0">
                <a:latin typeface="Gill Sans MT" panose="020B0502020104020203" pitchFamily="34" charset="0"/>
              </a:rPr>
              <a:t> “</a:t>
            </a:r>
            <a:r>
              <a:rPr lang="en-US" dirty="0" err="1">
                <a:latin typeface="Gill Sans MT" panose="020B0502020104020203" pitchFamily="34" charset="0"/>
              </a:rPr>
              <a:t>selain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itu</a:t>
            </a:r>
            <a:r>
              <a:rPr lang="en-US" dirty="0">
                <a:latin typeface="Gill Sans MT" panose="020B0502020104020203" pitchFamily="34" charset="0"/>
              </a:rPr>
              <a:t>/otherwise”, </a:t>
            </a:r>
            <a:r>
              <a:rPr lang="en-US" dirty="0" err="1">
                <a:latin typeface="Gill Sans MT" panose="020B0502020104020203" pitchFamily="34" charset="0"/>
              </a:rPr>
              <a:t>dan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boleh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tidak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diberi</a:t>
            </a:r>
            <a:r>
              <a:rPr lang="en-US" dirty="0">
                <a:latin typeface="Gill Sans MT" panose="020B0502020104020203" pitchFamily="34" charset="0"/>
              </a:rPr>
              <a:t> label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3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Exclusive Gateway – Merging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149" y="962024"/>
            <a:ext cx="4734614" cy="5019399"/>
          </a:xfrm>
        </p:spPr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b="1" i="1" u="sng" dirty="0"/>
              <a:t>token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exclusive gateway,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sequence flow yang </a:t>
            </a:r>
            <a:r>
              <a:rPr lang="en-US" dirty="0" err="1"/>
              <a:t>datang</a:t>
            </a:r>
            <a:r>
              <a:rPr lang="en-US" dirty="0"/>
              <a:t>/</a:t>
            </a:r>
            <a:r>
              <a:rPr lang="en-US" dirty="0" err="1"/>
              <a:t>masuk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sequence flow yang </a:t>
            </a:r>
            <a:r>
              <a:rPr lang="en-US" dirty="0" err="1"/>
              <a:t>keluar</a:t>
            </a:r>
            <a:r>
              <a:rPr lang="en-US" dirty="0"/>
              <a:t>/outgoing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" y="827532"/>
            <a:ext cx="7028033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7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Ketika</a:t>
            </a:r>
            <a:r>
              <a:rPr lang="en-US" dirty="0"/>
              <a:t> invoice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customer, invoice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kesesuaiannya</a:t>
            </a:r>
            <a:endParaRPr lang="en-US" dirty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pemeriksaannya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ketidaksesuaian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invoice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menangani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Ada </a:t>
            </a:r>
            <a:r>
              <a:rPr lang="en-US" dirty="0" err="1"/>
              <a:t>ketidaksesuaian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invoice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customer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diperbaiki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Ada </a:t>
            </a:r>
            <a:r>
              <a:rPr lang="en-US" dirty="0" err="1"/>
              <a:t>ketidaksesuaian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invoice </a:t>
            </a:r>
            <a:r>
              <a:rPr lang="en-US" dirty="0" err="1"/>
              <a:t>diblokir</a:t>
            </a:r>
            <a:endParaRPr lang="en-US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invoice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ditempat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pun </a:t>
            </a:r>
            <a:r>
              <a:rPr lang="en-US" dirty="0" err="1"/>
              <a:t>selesai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4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Solusi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3794"/>
            <a:ext cx="12163699" cy="407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89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Parallel Gateway – Splitting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7308" y="827531"/>
            <a:ext cx="7564583" cy="5600977"/>
          </a:xfrm>
        </p:spPr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token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parallel gateway, </a:t>
            </a:r>
            <a:r>
              <a:rPr lang="en-US" b="1" i="1" u="sng" dirty="0" err="1"/>
              <a:t>tidak</a:t>
            </a:r>
            <a:r>
              <a:rPr lang="en-US" b="1" i="1" u="sng" dirty="0"/>
              <a:t> </a:t>
            </a:r>
            <a:r>
              <a:rPr lang="en-US" b="1" i="1" u="sng" dirty="0" err="1"/>
              <a:t>ada</a:t>
            </a:r>
            <a:r>
              <a:rPr lang="en-US" b="1" i="1" u="sng" dirty="0"/>
              <a:t> </a:t>
            </a:r>
            <a:r>
              <a:rPr lang="en-US" b="1" i="1" u="sng" dirty="0" err="1"/>
              <a:t>evaluasi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i="1" u="sng" dirty="0"/>
              <a:t>outgoing sequence flow.</a:t>
            </a:r>
          </a:p>
          <a:p>
            <a:r>
              <a:rPr lang="en-US" dirty="0"/>
              <a:t>Parallel gateway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parallel</a:t>
            </a:r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gateway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b="1" i="1" u="sng" dirty="0" err="1"/>
              <a:t>menciptakan</a:t>
            </a:r>
            <a:r>
              <a:rPr lang="en-US" b="1" i="1" u="sng" dirty="0"/>
              <a:t> </a:t>
            </a:r>
            <a:r>
              <a:rPr lang="en-US" b="1" i="1" u="sng" dirty="0" err="1"/>
              <a:t>jumlah</a:t>
            </a:r>
            <a:r>
              <a:rPr lang="en-US" b="1" i="1" u="sng" dirty="0"/>
              <a:t> token yang </a:t>
            </a:r>
            <a:r>
              <a:rPr lang="en-US" b="1" i="1" u="sng" dirty="0" err="1"/>
              <a:t>sama</a:t>
            </a:r>
            <a:r>
              <a:rPr lang="en-US" b="1" i="1" u="sng" dirty="0"/>
              <a:t> </a:t>
            </a:r>
            <a:r>
              <a:rPr lang="en-US" b="1" i="1" u="sng" dirty="0" err="1"/>
              <a:t>dengan</a:t>
            </a:r>
            <a:r>
              <a:rPr lang="en-US" b="1" i="1" u="sng" dirty="0"/>
              <a:t> </a:t>
            </a:r>
            <a:r>
              <a:rPr lang="en-US" b="1" i="1" u="sng" dirty="0" err="1"/>
              <a:t>jumlah</a:t>
            </a:r>
            <a:r>
              <a:rPr lang="en-US" b="1" i="1" u="sng" dirty="0"/>
              <a:t> outgoing sequence flow. </a:t>
            </a:r>
            <a:r>
              <a:rPr lang="en-US" dirty="0" err="1"/>
              <a:t>Satu</a:t>
            </a:r>
            <a:r>
              <a:rPr lang="en-US" dirty="0"/>
              <a:t> token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menyusuri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sequence flow yang </a:t>
            </a:r>
            <a:r>
              <a:rPr lang="en-US" dirty="0" err="1"/>
              <a:t>keluar</a:t>
            </a:r>
            <a:r>
              <a:rPr lang="en-US" dirty="0"/>
              <a:t> (</a:t>
            </a:r>
            <a:r>
              <a:rPr lang="en-US" b="1" i="1" u="sng" dirty="0"/>
              <a:t>outgoing sequence flow)</a:t>
            </a:r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parallel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" y="727177"/>
            <a:ext cx="4059383" cy="613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Parallel Gateway – Merging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1098493"/>
            <a:ext cx="11194473" cy="228513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menyinkronkan</a:t>
            </a:r>
            <a:r>
              <a:rPr lang="en-US" dirty="0"/>
              <a:t> flow, parallel gateway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token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i="1" dirty="0"/>
              <a:t>incoming sequence flow</a:t>
            </a:r>
          </a:p>
          <a:p>
            <a:r>
              <a:rPr lang="en-US" dirty="0" err="1"/>
              <a:t>Ketika</a:t>
            </a:r>
            <a:r>
              <a:rPr lang="en-US" dirty="0"/>
              <a:t> token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/>
              <a:t>incoming sequence flow, </a:t>
            </a:r>
            <a:r>
              <a:rPr lang="en-US" dirty="0" err="1"/>
              <a:t>namun</a:t>
            </a:r>
            <a:r>
              <a:rPr lang="en-US" dirty="0"/>
              <a:t> token </a:t>
            </a:r>
            <a:r>
              <a:rPr lang="en-US" dirty="0" err="1"/>
              <a:t>tersebut</a:t>
            </a:r>
            <a:r>
              <a:rPr lang="en-US" dirty="0"/>
              <a:t> “</a:t>
            </a:r>
            <a:r>
              <a:rPr lang="en-US" b="1" i="1" dirty="0" err="1"/>
              <a:t>ditahan</a:t>
            </a:r>
            <a:r>
              <a:rPr lang="en-US" b="1" i="1" dirty="0"/>
              <a:t>” di gateway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tidak</a:t>
            </a:r>
            <a:r>
              <a:rPr lang="en-US" b="1" i="1" dirty="0"/>
              <a:t> </a:t>
            </a:r>
            <a:r>
              <a:rPr lang="en-US" b="1" i="1" dirty="0" err="1"/>
              <a:t>lanjut</a:t>
            </a:r>
            <a:endParaRPr lang="en-US" b="1" i="1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token </a:t>
            </a:r>
            <a:r>
              <a:rPr lang="en-US" dirty="0" err="1"/>
              <a:t>tiba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token yang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b="1" i="1" dirty="0"/>
              <a:t>outgoing sequence flow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491" y="3654589"/>
            <a:ext cx="11568545" cy="320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8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penumpang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boarding pass, </a:t>
            </a:r>
            <a:r>
              <a:rPr lang="en-US" dirty="0" err="1"/>
              <a:t>penumpang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i="1" dirty="0"/>
              <a:t>security check point.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personal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bagasi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bawa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keberangkatan</a:t>
            </a:r>
            <a:r>
              <a:rPr lang="en-US" dirty="0"/>
              <a:t> (</a:t>
            </a:r>
            <a:r>
              <a:rPr lang="en-US" i="1" dirty="0"/>
              <a:t>departure level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77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Jelaskan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/behavior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berikut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964" y="1684192"/>
            <a:ext cx="8580727" cy="481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Inclusive Gateway (OR)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309" y="1247775"/>
            <a:ext cx="10213571" cy="493395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memodelkan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i="1" u="sng" dirty="0"/>
              <a:t>inclusive (OR) split gateway</a:t>
            </a:r>
          </a:p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i="1" u="sng" dirty="0"/>
              <a:t>OR-Split Gateway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i="1" u="sng" dirty="0"/>
              <a:t>XOR-Split gateway,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b="1" i="1" u="sng" dirty="0" err="1"/>
              <a:t>tidak</a:t>
            </a:r>
            <a:r>
              <a:rPr lang="en-US" b="1" i="1" u="sng" dirty="0"/>
              <a:t> </a:t>
            </a:r>
            <a:r>
              <a:rPr lang="en-US" b="1" i="1" u="sng" dirty="0" err="1"/>
              <a:t>harus</a:t>
            </a:r>
            <a:r>
              <a:rPr lang="en-US" b="1" i="1" u="sng" dirty="0"/>
              <a:t> </a:t>
            </a:r>
            <a:r>
              <a:rPr lang="en-US" b="1" i="1" u="sng" dirty="0" err="1"/>
              <a:t>berlawanan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bersamaan</a:t>
            </a:r>
            <a:endParaRPr lang="en-US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i="1" u="sng" dirty="0"/>
              <a:t>OR-Split 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mana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	</a:t>
            </a:r>
            <a:endParaRPr lang="en-US" b="1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303" y="1247774"/>
            <a:ext cx="1354757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2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#1 BPMN Basic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66" y="6621712"/>
            <a:ext cx="1897521" cy="20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9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Inclusive Gateway (OR) – Splitting 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3614" y="827531"/>
            <a:ext cx="5940968" cy="5656395"/>
          </a:xfrm>
        </p:spPr>
        <p:txBody>
          <a:bodyPr/>
          <a:lstStyle/>
          <a:p>
            <a:r>
              <a:rPr lang="en-US" dirty="0"/>
              <a:t>Inclusive Gateway </a:t>
            </a:r>
            <a:r>
              <a:rPr lang="en-US" dirty="0" err="1"/>
              <a:t>mensupport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outcome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.</a:t>
            </a:r>
          </a:p>
          <a:p>
            <a:r>
              <a:rPr lang="en-US" dirty="0"/>
              <a:t>Inclusive gateway yang </a:t>
            </a:r>
            <a:r>
              <a:rPr lang="en-US" dirty="0" err="1"/>
              <a:t>memiliki</a:t>
            </a:r>
            <a:r>
              <a:rPr lang="en-US" dirty="0"/>
              <a:t> outgoing sequence flow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b="1" u="sng" dirty="0" err="1"/>
              <a:t>satu</a:t>
            </a:r>
            <a:r>
              <a:rPr lang="en-US" b="1" u="sng" dirty="0"/>
              <a:t> </a:t>
            </a:r>
            <a:r>
              <a:rPr lang="en-US" b="1" u="sng" dirty="0" err="1"/>
              <a:t>atau</a:t>
            </a:r>
            <a:r>
              <a:rPr lang="en-US" b="1" u="sng" dirty="0"/>
              <a:t> </a:t>
            </a:r>
            <a:r>
              <a:rPr lang="en-US" b="1" u="sng" dirty="0" err="1"/>
              <a:t>lebih</a:t>
            </a:r>
            <a:r>
              <a:rPr lang="en-US" b="1" u="sng" dirty="0"/>
              <a:t> </a:t>
            </a:r>
            <a:r>
              <a:rPr lang="en-US" b="1" u="sng" dirty="0" err="1"/>
              <a:t>jalur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sequence flow yang </a:t>
            </a:r>
            <a:r>
              <a:rPr lang="en-US" dirty="0" err="1"/>
              <a:t>terkait</a:t>
            </a:r>
            <a:endParaRPr lang="en-US" dirty="0"/>
          </a:p>
          <a:p>
            <a:r>
              <a:rPr lang="en-US" dirty="0"/>
              <a:t>Paling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6" y="756256"/>
            <a:ext cx="4475157" cy="610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06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Inclusive Gateway (OR) – Merging 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82" y="929120"/>
            <a:ext cx="7564582" cy="5360844"/>
          </a:xfrm>
        </p:spPr>
        <p:txBody>
          <a:bodyPr/>
          <a:lstStyle/>
          <a:p>
            <a:r>
              <a:rPr lang="en-US" dirty="0" err="1"/>
              <a:t>Ketika</a:t>
            </a:r>
            <a:r>
              <a:rPr lang="en-US" dirty="0"/>
              <a:t> token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gateway, gateway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incoming sequence flow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token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r>
              <a:rPr lang="en-US" dirty="0" err="1"/>
              <a:t>Sehingga</a:t>
            </a:r>
            <a:r>
              <a:rPr lang="en-US" dirty="0"/>
              <a:t>, gateway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token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path yang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token </a:t>
            </a:r>
            <a:r>
              <a:rPr lang="en-US" dirty="0" err="1"/>
              <a:t>dari</a:t>
            </a:r>
            <a:r>
              <a:rPr lang="en-US" dirty="0"/>
              <a:t> path </a:t>
            </a:r>
            <a:r>
              <a:rPr lang="en-US" dirty="0" err="1"/>
              <a:t>dibawahnya</a:t>
            </a:r>
            <a:r>
              <a:rPr lang="en-US" dirty="0"/>
              <a:t> </a:t>
            </a:r>
            <a:r>
              <a:rPr lang="en-US" dirty="0" err="1"/>
              <a:t>tiba</a:t>
            </a:r>
            <a:endParaRPr lang="en-US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token </a:t>
            </a:r>
            <a:r>
              <a:rPr lang="en-US" dirty="0" err="1"/>
              <a:t>tiba</a:t>
            </a:r>
            <a:r>
              <a:rPr lang="en-US" dirty="0"/>
              <a:t> di gateway, </a:t>
            </a:r>
            <a:r>
              <a:rPr lang="en-US" dirty="0" err="1"/>
              <a:t>alur</a:t>
            </a:r>
            <a:r>
              <a:rPr lang="en-US" dirty="0"/>
              <a:t> proses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disinkronisasi</a:t>
            </a:r>
            <a:r>
              <a:rPr lang="en-US" dirty="0"/>
              <a:t> (incoming token </a:t>
            </a:r>
            <a:r>
              <a:rPr lang="en-US" dirty="0" err="1"/>
              <a:t>digabungkan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token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outgoing sequence flow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15" y="827532"/>
            <a:ext cx="3560757" cy="60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yang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di: Amsterdam </a:t>
            </a:r>
            <a:r>
              <a:rPr lang="en-US" dirty="0" err="1"/>
              <a:t>dan</a:t>
            </a:r>
            <a:r>
              <a:rPr lang="en-US" dirty="0"/>
              <a:t> Hamburg</a:t>
            </a:r>
          </a:p>
          <a:p>
            <a:r>
              <a:rPr lang="en-US" dirty="0" err="1"/>
              <a:t>Ketika</a:t>
            </a:r>
            <a:r>
              <a:rPr lang="en-US" dirty="0"/>
              <a:t> order </a:t>
            </a:r>
            <a:r>
              <a:rPr lang="en-US" dirty="0" err="1"/>
              <a:t>diterima</a:t>
            </a:r>
            <a:r>
              <a:rPr lang="en-US" dirty="0"/>
              <a:t>, order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distribusikan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gudang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Amsterdam, </a:t>
            </a:r>
            <a:r>
              <a:rPr lang="en-US" dirty="0" err="1"/>
              <a:t>maka</a:t>
            </a:r>
            <a:r>
              <a:rPr lang="en-US" dirty="0"/>
              <a:t> sub-order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kesana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juga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Hamburg, sub-order pun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kesana</a:t>
            </a:r>
            <a:endParaRPr lang="en-US" dirty="0"/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order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selesai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Tipe</a:t>
            </a:r>
            <a:r>
              <a:rPr lang="en-US" dirty="0"/>
              <a:t> gateway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join </a:t>
            </a:r>
            <a:r>
              <a:rPr lang="en-US" dirty="0" err="1"/>
              <a:t>berikut</a:t>
            </a:r>
            <a:r>
              <a:rPr lang="en-US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6683" y="1177636"/>
            <a:ext cx="10583683" cy="49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7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666" y="6621712"/>
            <a:ext cx="1897521" cy="20127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26244" y="529590"/>
            <a:ext cx="3183994" cy="911283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4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8626244" y="1801091"/>
            <a:ext cx="3413356" cy="426481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err="1"/>
              <a:t>Marella</a:t>
            </a:r>
            <a:r>
              <a:rPr lang="en-US" sz="2000" dirty="0"/>
              <a:t>, Andrea. Modelling Business Process with BPMN</a:t>
            </a:r>
          </a:p>
          <a:p>
            <a:r>
              <a:rPr lang="en-US" sz="2100" dirty="0"/>
              <a:t>Stephen A. White PhD, Derek </a:t>
            </a:r>
            <a:r>
              <a:rPr lang="en-US" sz="2100" dirty="0" err="1"/>
              <a:t>Miers</a:t>
            </a:r>
            <a:r>
              <a:rPr lang="en-US" sz="2100" dirty="0"/>
              <a:t>, BPMN Modeling and Reference Guide.</a:t>
            </a:r>
          </a:p>
          <a:p>
            <a:r>
              <a:rPr lang="en-US" sz="2100" dirty="0"/>
              <a:t>Thomas </a:t>
            </a:r>
            <a:r>
              <a:rPr lang="en-US" sz="2100" dirty="0" err="1"/>
              <a:t>Allweyer</a:t>
            </a:r>
            <a:r>
              <a:rPr lang="en-US" sz="2100" dirty="0"/>
              <a:t>, BPMN 2.0 - Introduction to the Standard for Business Process Modeling. </a:t>
            </a:r>
            <a:br>
              <a:rPr lang="en-US" sz="2100" dirty="0"/>
            </a:br>
            <a:endParaRPr lang="en-US" sz="2100" dirty="0"/>
          </a:p>
          <a:p>
            <a:r>
              <a:rPr lang="en-US" sz="2000" dirty="0"/>
              <a:t>Marlon Dumas, Marcello La Rosa, Jan </a:t>
            </a:r>
            <a:r>
              <a:rPr lang="en-US" sz="2000" dirty="0" err="1"/>
              <a:t>Mendling</a:t>
            </a:r>
            <a:r>
              <a:rPr lang="en-US" sz="2000" dirty="0"/>
              <a:t>, </a:t>
            </a:r>
            <a:r>
              <a:rPr lang="en-US" sz="2000" dirty="0" err="1"/>
              <a:t>Hajo</a:t>
            </a:r>
            <a:r>
              <a:rPr lang="en-US" sz="2000" dirty="0"/>
              <a:t> A. </a:t>
            </a:r>
            <a:r>
              <a:rPr lang="en-US" sz="2000" dirty="0" err="1"/>
              <a:t>Reijers</a:t>
            </a:r>
            <a:r>
              <a:rPr lang="en-US" sz="2000" dirty="0"/>
              <a:t>, Fundamentals of Business Process Management, Springer </a:t>
            </a:r>
            <a:r>
              <a:rPr lang="en-US" sz="2000" dirty="0" err="1"/>
              <a:t>Verlag</a:t>
            </a:r>
            <a:r>
              <a:rPr lang="en-US" sz="2000" dirty="0"/>
              <a:t>, 2013</a:t>
            </a:r>
          </a:p>
          <a:p>
            <a:r>
              <a:rPr lang="en-US" sz="2000" dirty="0"/>
              <a:t>ABPMP BPM CBOK Version 2.0, 2009 </a:t>
            </a:r>
            <a:r>
              <a:rPr lang="en-US" sz="2000" dirty="0">
                <a:hlinkClick r:id="rId3"/>
              </a:rPr>
              <a:t>www.abpmp.org</a:t>
            </a:r>
            <a:endParaRPr lang="en-US" sz="2000" dirty="0"/>
          </a:p>
          <a:p>
            <a:endParaRPr lang="en-US" sz="2000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pic>
        <p:nvPicPr>
          <p:cNvPr id="32770" name="Picture 2" descr="Image result for reference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502920"/>
            <a:ext cx="8191142" cy="584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6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BPMN Basic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057275"/>
            <a:ext cx="9509760" cy="4933950"/>
          </a:xfrm>
        </p:spPr>
        <p:txBody>
          <a:bodyPr/>
          <a:lstStyle/>
          <a:p>
            <a:r>
              <a:rPr lang="en-US" dirty="0"/>
              <a:t>4 Basic Elements,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80%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pemodelan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56" y="3293051"/>
            <a:ext cx="840018" cy="11268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046" y="3302577"/>
            <a:ext cx="876300" cy="1028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186" y="3287857"/>
            <a:ext cx="935268" cy="1058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0126" y="3287857"/>
            <a:ext cx="926301" cy="1043420"/>
          </a:xfrm>
          <a:prstGeom prst="rect">
            <a:avLst/>
          </a:prstGeom>
        </p:spPr>
      </p:pic>
      <p:sp>
        <p:nvSpPr>
          <p:cNvPr id="8" name="Rounded Rectangular Callout 7"/>
          <p:cNvSpPr/>
          <p:nvPr/>
        </p:nvSpPr>
        <p:spPr>
          <a:xfrm>
            <a:off x="347966" y="4604037"/>
            <a:ext cx="2327563" cy="1304925"/>
          </a:xfrm>
          <a:prstGeom prst="wedgeRoundRectCallout">
            <a:avLst>
              <a:gd name="adj1" fmla="val 58334"/>
              <a:gd name="adj2" fmla="val -5624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Event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menggambarkan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sesuatu</a:t>
            </a:r>
            <a:r>
              <a:rPr lang="en-US" b="1" dirty="0">
                <a:latin typeface="Gill Sans MT" panose="020B0502020104020203" pitchFamily="34" charset="0"/>
              </a:rPr>
              <a:t> yang </a:t>
            </a:r>
            <a:r>
              <a:rPr lang="en-US" b="1" dirty="0" err="1">
                <a:latin typeface="Gill Sans MT" panose="020B0502020104020203" pitchFamily="34" charset="0"/>
              </a:rPr>
              <a:t>terjadi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secara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instan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8620299" y="1772082"/>
            <a:ext cx="2327563" cy="1304925"/>
          </a:xfrm>
          <a:prstGeom prst="wedgeRoundRectCallout">
            <a:avLst>
              <a:gd name="adj1" fmla="val -70832"/>
              <a:gd name="adj2" fmla="val 6585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Gateway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adalah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elemen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yang </a:t>
            </a:r>
            <a:r>
              <a:rPr lang="en-US" b="1" dirty="0" err="1">
                <a:latin typeface="Gill Sans MT" panose="020B0502020104020203" pitchFamily="34" charset="0"/>
              </a:rPr>
              <a:t>mengendalikan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alur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dari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eksekusi</a:t>
            </a:r>
            <a:r>
              <a:rPr lang="en-US" dirty="0">
                <a:latin typeface="Gill Sans MT" panose="020B0502020104020203" pitchFamily="34" charset="0"/>
              </a:rPr>
              <a:t> proses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3761856" y="4604038"/>
            <a:ext cx="2327563" cy="1304925"/>
          </a:xfrm>
          <a:prstGeom prst="wedgeRoundRectCallout">
            <a:avLst>
              <a:gd name="adj1" fmla="val 58334"/>
              <a:gd name="adj2" fmla="val -5624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Gill Sans MT" panose="020B0502020104020203" pitchFamily="34" charset="0"/>
              </a:rPr>
              <a:t>Panah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menggambarkan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urutan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b="1" dirty="0" err="1">
                <a:latin typeface="Gill Sans MT" panose="020B0502020104020203" pitchFamily="34" charset="0"/>
              </a:rPr>
              <a:t>aktivitas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antara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i="1" dirty="0">
                <a:latin typeface="Gill Sans MT" panose="020B0502020104020203" pitchFamily="34" charset="0"/>
              </a:rPr>
              <a:t>flow objects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4391891" y="1710170"/>
            <a:ext cx="2327563" cy="1304925"/>
          </a:xfrm>
          <a:prstGeom prst="wedgeRoundRectCallout">
            <a:avLst>
              <a:gd name="adj1" fmla="val -45237"/>
              <a:gd name="adj2" fmla="val 7010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Ini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adalah</a:t>
            </a:r>
            <a:r>
              <a:rPr lang="en-US" dirty="0">
                <a:latin typeface="Gill Sans MT" panose="020B0502020104020203" pitchFamily="34" charset="0"/>
              </a:rPr>
              <a:t> unit </a:t>
            </a:r>
            <a:r>
              <a:rPr lang="en-US" dirty="0" err="1">
                <a:latin typeface="Gill Sans MT" panose="020B0502020104020203" pitchFamily="34" charset="0"/>
              </a:rPr>
              <a:t>kerja</a:t>
            </a:r>
            <a:r>
              <a:rPr lang="en-US" dirty="0">
                <a:latin typeface="Gill Sans MT" panose="020B0502020104020203" pitchFamily="34" charset="0"/>
              </a:rPr>
              <a:t> atomic/</a:t>
            </a:r>
            <a:r>
              <a:rPr lang="en-US" b="1" dirty="0" err="1">
                <a:latin typeface="Gill Sans MT" panose="020B0502020104020203" pitchFamily="34" charset="0"/>
              </a:rPr>
              <a:t>aktivitas</a:t>
            </a:r>
            <a:r>
              <a:rPr lang="en-US" dirty="0">
                <a:latin typeface="Gill Sans MT" panose="020B0502020104020203" pitchFamily="34" charset="0"/>
              </a:rPr>
              <a:t> yang </a:t>
            </a:r>
            <a:r>
              <a:rPr lang="en-US" dirty="0" err="1">
                <a:latin typeface="Gill Sans MT" panose="020B0502020104020203" pitchFamily="34" charset="0"/>
              </a:rPr>
              <a:t>memiliki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durasi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3" name="Snip Single Corner Rectangle 12"/>
          <p:cNvSpPr/>
          <p:nvPr/>
        </p:nvSpPr>
        <p:spPr>
          <a:xfrm>
            <a:off x="8516427" y="4890655"/>
            <a:ext cx="3398482" cy="142701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Event, task/activities </a:t>
            </a:r>
            <a:r>
              <a:rPr lang="en-US" sz="2400" dirty="0" err="1"/>
              <a:t>dan</a:t>
            </a:r>
            <a:r>
              <a:rPr lang="en-US" sz="2400" dirty="0"/>
              <a:t> gateway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i="1" dirty="0"/>
              <a:t>Flow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1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19" y="390092"/>
            <a:ext cx="9509760" cy="685799"/>
          </a:xfrm>
        </p:spPr>
        <p:txBody>
          <a:bodyPr/>
          <a:lstStyle/>
          <a:p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aktivitas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19" y="1247774"/>
            <a:ext cx="9950335" cy="52500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Sequence Flow (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Panah</a:t>
            </a:r>
            <a:r>
              <a:rPr lang="en-US" b="1" dirty="0"/>
              <a:t>)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Flow Objects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sequence flow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sequence flow yang </a:t>
            </a:r>
            <a:r>
              <a:rPr lang="en-US" dirty="0" err="1"/>
              <a:t>keluar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sequence flow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sequence flow yang </a:t>
            </a:r>
            <a:r>
              <a:rPr lang="en-US" dirty="0" err="1"/>
              <a:t>keluar</a:t>
            </a: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proses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minimal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u="sng" dirty="0"/>
              <a:t>Start Event </a:t>
            </a:r>
            <a:r>
              <a:rPr lang="en-US" b="1" dirty="0"/>
              <a:t>(</a:t>
            </a:r>
            <a:r>
              <a:rPr lang="en-US" b="1" dirty="0" err="1"/>
              <a:t>lingkaran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tipis), </a:t>
            </a:r>
            <a:r>
              <a:rPr lang="en-US" dirty="0"/>
              <a:t>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proses </a:t>
            </a:r>
            <a:r>
              <a:rPr lang="en-US" b="1" dirty="0" err="1">
                <a:solidFill>
                  <a:srgbClr val="FF0000"/>
                </a:solidFill>
              </a:rPr>
              <a:t>dapat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dimulai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u="sng" dirty="0"/>
              <a:t>end event</a:t>
            </a:r>
            <a:r>
              <a:rPr lang="en-US" dirty="0"/>
              <a:t> (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border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/</a:t>
            </a:r>
            <a:r>
              <a:rPr lang="en-US" dirty="0" err="1"/>
              <a:t>dobel</a:t>
            </a:r>
            <a:r>
              <a:rPr lang="en-US" dirty="0"/>
              <a:t>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proses </a:t>
            </a:r>
            <a:r>
              <a:rPr lang="en-US" b="1" dirty="0" err="1">
                <a:solidFill>
                  <a:srgbClr val="FF0000"/>
                </a:solidFill>
              </a:rPr>
              <a:t>dinyatakan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selesai</a:t>
            </a:r>
            <a:r>
              <a:rPr lang="en-US" dirty="0"/>
              <a:t>.</a:t>
            </a:r>
          </a:p>
          <a:p>
            <a:pPr marL="4572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30" y="2420216"/>
            <a:ext cx="7387535" cy="1334366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00049" y="2614613"/>
            <a:ext cx="1314451" cy="642937"/>
          </a:xfrm>
          <a:prstGeom prst="wedgeRoundRectCallout">
            <a:avLst>
              <a:gd name="adj1" fmla="val 97566"/>
              <a:gd name="adj2" fmla="val 1619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Start Event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0325099" y="2614613"/>
            <a:ext cx="1314451" cy="642937"/>
          </a:xfrm>
          <a:prstGeom prst="wedgeRoundRectCallout">
            <a:avLst>
              <a:gd name="adj1" fmla="val -117651"/>
              <a:gd name="adj2" fmla="val 1842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end Event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2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288" y="4718661"/>
            <a:ext cx="3529910" cy="21393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83" y="122094"/>
            <a:ext cx="9509760" cy="685799"/>
          </a:xfrm>
        </p:spPr>
        <p:txBody>
          <a:bodyPr/>
          <a:lstStyle/>
          <a:p>
            <a:r>
              <a:rPr lang="en-US" b="1" i="1" dirty="0"/>
              <a:t>Activity </a:t>
            </a:r>
            <a:r>
              <a:rPr lang="en-US" b="1" i="1" dirty="0" err="1"/>
              <a:t>Behaviour</a:t>
            </a:r>
            <a:r>
              <a:rPr lang="en-US" b="1" i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83" y="807893"/>
            <a:ext cx="11585172" cy="308523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Ketika</a:t>
            </a:r>
            <a:r>
              <a:rPr lang="en-US" dirty="0"/>
              <a:t> proses </a:t>
            </a:r>
            <a:r>
              <a:rPr lang="en-US" dirty="0" err="1"/>
              <a:t>dimulai</a:t>
            </a:r>
            <a:r>
              <a:rPr lang="en-US" dirty="0"/>
              <a:t> (</a:t>
            </a:r>
            <a:r>
              <a:rPr lang="en-US" dirty="0" err="1"/>
              <a:t>pada</a:t>
            </a:r>
            <a:r>
              <a:rPr lang="en-US" dirty="0"/>
              <a:t> start event),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b="1" i="1" u="sng" dirty="0"/>
              <a:t>token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menandakan</a:t>
            </a:r>
            <a:r>
              <a:rPr lang="en-US" dirty="0"/>
              <a:t> progress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“status”) </a:t>
            </a:r>
            <a:r>
              <a:rPr lang="en-US" dirty="0" err="1"/>
              <a:t>dari</a:t>
            </a:r>
            <a:r>
              <a:rPr lang="en-US" dirty="0"/>
              <a:t> proses</a:t>
            </a:r>
          </a:p>
          <a:p>
            <a:r>
              <a:rPr lang="en-US" dirty="0"/>
              <a:t>Token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teoritis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“</a:t>
            </a:r>
            <a:r>
              <a:rPr lang="en-US" dirty="0" err="1"/>
              <a:t>simulasi</a:t>
            </a:r>
            <a:r>
              <a:rPr lang="en-US" dirty="0"/>
              <a:t>”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BPMN (</a:t>
            </a:r>
            <a:r>
              <a:rPr lang="en-US" dirty="0" err="1"/>
              <a:t>namun</a:t>
            </a:r>
            <a:r>
              <a:rPr lang="en-US" dirty="0"/>
              <a:t> token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formal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BPMN)</a:t>
            </a:r>
          </a:p>
          <a:p>
            <a:r>
              <a:rPr lang="en-US" dirty="0"/>
              <a:t>Token di-</a:t>
            </a:r>
            <a:r>
              <a:rPr lang="en-US" i="1" dirty="0"/>
              <a:t>create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start event, </a:t>
            </a:r>
            <a:r>
              <a:rPr lang="en-US" dirty="0" err="1"/>
              <a:t>melintasi</a:t>
            </a:r>
            <a:r>
              <a:rPr lang="en-US" dirty="0"/>
              <a:t> sequence flow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dihancurkan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end event. </a:t>
            </a:r>
            <a:r>
              <a:rPr lang="en-US" dirty="0" err="1"/>
              <a:t>Artinya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token yang </a:t>
            </a:r>
            <a:r>
              <a:rPr lang="en-US" dirty="0" err="1"/>
              <a:t>menyusuri</a:t>
            </a:r>
            <a:r>
              <a:rPr lang="en-US" dirty="0"/>
              <a:t> </a:t>
            </a:r>
            <a:r>
              <a:rPr lang="en-US" i="1" dirty="0"/>
              <a:t>sequence flow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" y="3893127"/>
            <a:ext cx="4203320" cy="2396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803" y="3643311"/>
            <a:ext cx="4587532" cy="187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9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: Proses </a:t>
            </a:r>
            <a:r>
              <a:rPr lang="en-US" dirty="0" err="1"/>
              <a:t>Manajemen</a:t>
            </a:r>
            <a:r>
              <a:rPr lang="en-US" dirty="0"/>
              <a:t>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411" y="1247775"/>
            <a:ext cx="11051993" cy="4767263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-23815" y="1771650"/>
            <a:ext cx="1314451" cy="642937"/>
          </a:xfrm>
          <a:prstGeom prst="wedgeRoundRectCallout">
            <a:avLst>
              <a:gd name="adj1" fmla="val 69305"/>
              <a:gd name="adj2" fmla="val 14953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Start Event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10850880" y="2657476"/>
            <a:ext cx="1314451" cy="642937"/>
          </a:xfrm>
          <a:prstGeom prst="wedgeRoundRectCallout">
            <a:avLst>
              <a:gd name="adj1" fmla="val -31782"/>
              <a:gd name="adj2" fmla="val 17842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end Event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159442" y="4052889"/>
            <a:ext cx="1314451" cy="642937"/>
          </a:xfrm>
          <a:prstGeom prst="wedgeRoundRectCallout">
            <a:avLst>
              <a:gd name="adj1" fmla="val 51914"/>
              <a:gd name="adj2" fmla="val -163802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Exclusive gateway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3236598" y="5341144"/>
            <a:ext cx="1314451" cy="642937"/>
          </a:xfrm>
          <a:prstGeom prst="wedgeRoundRectCallout">
            <a:avLst>
              <a:gd name="adj1" fmla="val 250827"/>
              <a:gd name="adj2" fmla="val -166024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Gill Sans MT" panose="020B0502020104020203" pitchFamily="34" charset="0"/>
              </a:rPr>
              <a:t>parallel gateway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65" y="3914775"/>
            <a:ext cx="2528824" cy="2624137"/>
          </a:xfrm>
          <a:prstGeom prst="wedgeRoundRectCallout">
            <a:avLst>
              <a:gd name="adj1" fmla="val 21648"/>
              <a:gd name="adj2" fmla="val -5899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Setiap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Start/end Event </a:t>
            </a:r>
            <a:r>
              <a:rPr lang="en-US" dirty="0" err="1">
                <a:latin typeface="Gill Sans MT" panose="020B0502020104020203" pitchFamily="34" charset="0"/>
              </a:rPr>
              <a:t>harus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diberi</a:t>
            </a:r>
            <a:r>
              <a:rPr lang="en-US" dirty="0">
                <a:latin typeface="Gill Sans MT" panose="020B0502020104020203" pitchFamily="34" charset="0"/>
              </a:rPr>
              <a:t> label, </a:t>
            </a:r>
            <a:r>
              <a:rPr lang="en-US" dirty="0" err="1">
                <a:latin typeface="Gill Sans MT" panose="020B0502020104020203" pitchFamily="34" charset="0"/>
              </a:rPr>
              <a:t>untuk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menandakan</a:t>
            </a:r>
            <a:r>
              <a:rPr lang="en-US" dirty="0">
                <a:latin typeface="Gill Sans MT" panose="020B0502020104020203" pitchFamily="34" charset="0"/>
              </a:rPr>
              <a:t> trigger </a:t>
            </a:r>
            <a:r>
              <a:rPr lang="en-US" dirty="0" err="1">
                <a:latin typeface="Gill Sans MT" panose="020B0502020104020203" pitchFamily="34" charset="0"/>
              </a:rPr>
              <a:t>apa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yang </a:t>
            </a:r>
            <a:r>
              <a:rPr lang="en-US" b="1" dirty="0" err="1">
                <a:latin typeface="Gill Sans MT" panose="020B0502020104020203" pitchFamily="34" charset="0"/>
              </a:rPr>
              <a:t>memulai</a:t>
            </a:r>
            <a:r>
              <a:rPr lang="en-US" b="1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suatu</a:t>
            </a:r>
            <a:r>
              <a:rPr lang="en-US" dirty="0">
                <a:latin typeface="Gill Sans MT" panose="020B0502020104020203" pitchFamily="34" charset="0"/>
              </a:rPr>
              <a:t> proses </a:t>
            </a:r>
            <a:r>
              <a:rPr lang="en-US" dirty="0" err="1">
                <a:latin typeface="Gill Sans MT" panose="020B0502020104020203" pitchFamily="34" charset="0"/>
              </a:rPr>
              <a:t>atau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apa</a:t>
            </a:r>
            <a:r>
              <a:rPr lang="en-US" dirty="0">
                <a:latin typeface="Gill Sans MT" panose="020B0502020104020203" pitchFamily="34" charset="0"/>
              </a:rPr>
              <a:t> yang </a:t>
            </a:r>
            <a:r>
              <a:rPr lang="en-US" dirty="0" err="1">
                <a:latin typeface="Gill Sans MT" panose="020B0502020104020203" pitchFamily="34" charset="0"/>
              </a:rPr>
              <a:t>menjadi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output </a:t>
            </a:r>
            <a:r>
              <a:rPr lang="en-US" b="1" dirty="0" err="1">
                <a:latin typeface="Gill Sans MT" panose="020B0502020104020203" pitchFamily="34" charset="0"/>
              </a:rPr>
              <a:t>ketika</a:t>
            </a:r>
            <a:r>
              <a:rPr lang="en-US" b="1" dirty="0">
                <a:latin typeface="Gill Sans MT" panose="020B0502020104020203" pitchFamily="34" charset="0"/>
              </a:rPr>
              <a:t> proses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selesai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258758" y="5341144"/>
            <a:ext cx="2056442" cy="1516856"/>
          </a:xfrm>
          <a:prstGeom prst="wedgeRoundRectCallout">
            <a:avLst>
              <a:gd name="adj1" fmla="val 79631"/>
              <a:gd name="adj2" fmla="val -4674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Aktivitas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dapat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u="sng" dirty="0" err="1">
                <a:latin typeface="Gill Sans MT" panose="020B0502020104020203" pitchFamily="34" charset="0"/>
              </a:rPr>
              <a:t>dieksekusi</a:t>
            </a:r>
            <a:r>
              <a:rPr lang="en-US" b="1" u="sng" dirty="0">
                <a:latin typeface="Gill Sans MT" panose="020B0502020104020203" pitchFamily="34" charset="0"/>
              </a:rPr>
              <a:t> </a:t>
            </a:r>
            <a:r>
              <a:rPr lang="en-US" b="1" u="sng" dirty="0" err="1">
                <a:latin typeface="Gill Sans MT" panose="020B0502020104020203" pitchFamily="34" charset="0"/>
              </a:rPr>
              <a:t>secara</a:t>
            </a:r>
            <a:r>
              <a:rPr lang="en-US" b="1" u="sng" dirty="0">
                <a:latin typeface="Gill Sans MT" panose="020B0502020104020203" pitchFamily="34" charset="0"/>
              </a:rPr>
              <a:t> </a:t>
            </a:r>
            <a:r>
              <a:rPr lang="en-US" b="1" u="sng" dirty="0" err="1">
                <a:latin typeface="Gill Sans MT" panose="020B0502020104020203" pitchFamily="34" charset="0"/>
              </a:rPr>
              <a:t>bersamaan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9572625" y="5447110"/>
            <a:ext cx="2414587" cy="1410890"/>
          </a:xfrm>
          <a:prstGeom prst="wedgeRoundRectCallout">
            <a:avLst>
              <a:gd name="adj1" fmla="val 8298"/>
              <a:gd name="adj2" fmla="val -9129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Sebuah</a:t>
            </a:r>
            <a:r>
              <a:rPr lang="en-US" dirty="0">
                <a:latin typeface="Gill Sans MT" panose="020B0502020104020203" pitchFamily="34" charset="0"/>
              </a:rPr>
              <a:t> proses </a:t>
            </a:r>
            <a:r>
              <a:rPr lang="en-US" dirty="0" err="1">
                <a:latin typeface="Gill Sans MT" panose="020B0502020104020203" pitchFamily="34" charset="0"/>
              </a:rPr>
              <a:t>selesai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hanya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ketika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setiap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aliran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pada</a:t>
            </a:r>
            <a:r>
              <a:rPr lang="en-US" dirty="0">
                <a:latin typeface="Gill Sans MT" panose="020B0502020104020203" pitchFamily="34" charset="0"/>
              </a:rPr>
              <a:t> model proses </a:t>
            </a:r>
            <a:r>
              <a:rPr lang="en-US" dirty="0" err="1">
                <a:latin typeface="Gill Sans MT" panose="020B0502020104020203" pitchFamily="34" charset="0"/>
              </a:rPr>
              <a:t>mencapai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b="1" dirty="0">
                <a:latin typeface="Gill Sans MT" panose="020B0502020104020203" pitchFamily="34" charset="0"/>
              </a:rPr>
              <a:t>end event</a:t>
            </a:r>
            <a:endParaRPr lang="en-US" b="1" u="sng" dirty="0">
              <a:latin typeface="Gill Sans MT" panose="020B0502020104020203" pitchFamily="34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8183479" y="521494"/>
            <a:ext cx="2432134" cy="1516856"/>
          </a:xfrm>
          <a:prstGeom prst="wedgeRoundRectCallout">
            <a:avLst>
              <a:gd name="adj1" fmla="val -142000"/>
              <a:gd name="adj2" fmla="val 2202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Gill Sans MT" panose="020B0502020104020203" pitchFamily="34" charset="0"/>
              </a:rPr>
              <a:t>Aktivitas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ini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adalah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err="1">
                <a:latin typeface="Gill Sans MT" panose="020B0502020104020203" pitchFamily="34" charset="0"/>
              </a:rPr>
              <a:t>ativitas</a:t>
            </a:r>
            <a:r>
              <a:rPr lang="en-US" dirty="0">
                <a:latin typeface="Gill Sans MT" panose="020B0502020104020203" pitchFamily="34" charset="0"/>
              </a:rPr>
              <a:t> yang </a:t>
            </a:r>
            <a:r>
              <a:rPr lang="en-US" b="1" u="sng" dirty="0">
                <a:latin typeface="Gill Sans MT" panose="020B0502020104020203" pitchFamily="34" charset="0"/>
              </a:rPr>
              <a:t>mutually exclusive (</a:t>
            </a:r>
            <a:r>
              <a:rPr lang="en-US" b="1" u="sng" dirty="0" err="1">
                <a:latin typeface="Gill Sans MT" panose="020B0502020104020203" pitchFamily="34" charset="0"/>
              </a:rPr>
              <a:t>bertentangan</a:t>
            </a:r>
            <a:r>
              <a:rPr lang="en-US" b="1" u="sng" dirty="0">
                <a:latin typeface="Gill Sans MT" panose="020B0502020104020203" pitchFamily="34" charset="0"/>
              </a:rPr>
              <a:t> </a:t>
            </a:r>
            <a:r>
              <a:rPr lang="en-US" b="1" u="sng" dirty="0" err="1">
                <a:latin typeface="Gill Sans MT" panose="020B0502020104020203" pitchFamily="34" charset="0"/>
              </a:rPr>
              <a:t>satu</a:t>
            </a:r>
            <a:r>
              <a:rPr lang="en-US" b="1" u="sng" dirty="0">
                <a:latin typeface="Gill Sans MT" panose="020B0502020104020203" pitchFamily="34" charset="0"/>
              </a:rPr>
              <a:t> </a:t>
            </a:r>
            <a:r>
              <a:rPr lang="en-US" b="1" u="sng" dirty="0" err="1">
                <a:latin typeface="Gill Sans MT" panose="020B0502020104020203" pitchFamily="34" charset="0"/>
              </a:rPr>
              <a:t>sama</a:t>
            </a:r>
            <a:r>
              <a:rPr lang="en-US" b="1" u="sng" dirty="0">
                <a:latin typeface="Gill Sans MT" panose="020B0502020104020203" pitchFamily="34" charset="0"/>
              </a:rPr>
              <a:t> lain)</a:t>
            </a:r>
          </a:p>
        </p:txBody>
      </p:sp>
    </p:spTree>
    <p:extLst>
      <p:ext uri="{BB962C8B-B14F-4D97-AF65-F5344CB8AC3E}">
        <p14:creationId xmlns:p14="http://schemas.microsoft.com/office/powerpoint/2010/main" val="199040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on gateways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b="1" dirty="0"/>
              <a:t>Gateway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/>
              <a:t>gateway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‘</a:t>
            </a:r>
            <a:r>
              <a:rPr lang="en-US" dirty="0" err="1"/>
              <a:t>gerbang</a:t>
            </a:r>
            <a:r>
              <a:rPr lang="en-US" dirty="0"/>
              <a:t>’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mengijinkan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mengijinkan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token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b="1" dirty="0"/>
              <a:t>gateway</a:t>
            </a:r>
          </a:p>
          <a:p>
            <a:r>
              <a:rPr lang="en-US" dirty="0" err="1"/>
              <a:t>Ketika</a:t>
            </a:r>
            <a:r>
              <a:rPr lang="en-US" dirty="0"/>
              <a:t> token </a:t>
            </a:r>
            <a:r>
              <a:rPr lang="en-US" dirty="0" err="1"/>
              <a:t>tiba</a:t>
            </a:r>
            <a:r>
              <a:rPr lang="en-US" dirty="0"/>
              <a:t> di </a:t>
            </a:r>
            <a:r>
              <a:rPr lang="en-US" b="1" dirty="0"/>
              <a:t>gateway,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dipisah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outputnya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gateway .</a:t>
            </a:r>
          </a:p>
          <a:p>
            <a:r>
              <a:rPr lang="en-US" b="1" u="sng" dirty="0"/>
              <a:t>Split gateway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proses </a:t>
            </a:r>
            <a:r>
              <a:rPr lang="en-US" dirty="0" err="1"/>
              <a:t>dipecah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b="1" u="sng" dirty="0"/>
              <a:t>join gateway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proses </a:t>
            </a:r>
            <a:r>
              <a:rPr lang="en-US" dirty="0" err="1"/>
              <a:t>digabung</a:t>
            </a:r>
            <a:r>
              <a:rPr lang="en-US" dirty="0"/>
              <a:t>.</a:t>
            </a:r>
          </a:p>
          <a:p>
            <a:pPr lvl="1"/>
            <a:r>
              <a:rPr lang="en-US" b="1" u="sng" dirty="0"/>
              <a:t>SPLIT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b="1" i="1" u="sng" dirty="0"/>
              <a:t>incoming sequence flow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u="sng" dirty="0"/>
              <a:t>multiple outgoing sequence flow</a:t>
            </a:r>
            <a:r>
              <a:rPr lang="en-US" dirty="0"/>
              <a:t> (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percabangan</a:t>
            </a:r>
            <a:endParaRPr lang="en-US" dirty="0"/>
          </a:p>
          <a:p>
            <a:pPr lvl="1"/>
            <a:r>
              <a:rPr lang="en-US" b="1" u="sng" dirty="0"/>
              <a:t>JOIN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i="1" u="sng" dirty="0"/>
              <a:t>multiple incoming sequence flow</a:t>
            </a:r>
            <a:r>
              <a:rPr lang="en-US" dirty="0"/>
              <a:t> (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cabang-cabang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digabung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b="1" i="1" u="sng" dirty="0"/>
              <a:t>outgoing sequence flow</a:t>
            </a:r>
            <a:endParaRPr lang="en-US" b="1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9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TIPE Gateway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4" y="1057275"/>
            <a:ext cx="10215562" cy="5124450"/>
          </a:xfrm>
        </p:spPr>
        <p:txBody>
          <a:bodyPr>
            <a:normAutofit fontScale="92500"/>
          </a:bodyPr>
          <a:lstStyle/>
          <a:p>
            <a:r>
              <a:rPr lang="en-US" dirty="0"/>
              <a:t>Exclusive Gateways (XOR)</a:t>
            </a:r>
          </a:p>
          <a:p>
            <a:pPr lvl="1"/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i="1" dirty="0"/>
              <a:t>sequence flow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alternative</a:t>
            </a:r>
          </a:p>
          <a:p>
            <a:pPr lvl="1"/>
            <a:r>
              <a:rPr lang="en-US" b="1" u="sng" dirty="0"/>
              <a:t>HANYA SATU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diambil</a:t>
            </a:r>
            <a:endParaRPr lang="en-US" dirty="0"/>
          </a:p>
          <a:p>
            <a:pPr lvl="1"/>
            <a:r>
              <a:rPr lang="en-US" dirty="0" err="1"/>
              <a:t>Disimbolkan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i="1" dirty="0"/>
              <a:t>diamond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sz="2800" b="1" dirty="0"/>
              <a:t>“X”</a:t>
            </a:r>
          </a:p>
          <a:p>
            <a:pPr lvl="1"/>
            <a:r>
              <a:rPr lang="en-US" dirty="0"/>
              <a:t>Kita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b="1" i="1" dirty="0"/>
              <a:t>XOR-Join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alternative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b="1" i="1" dirty="0"/>
              <a:t>XOR-Split</a:t>
            </a:r>
            <a:endParaRPr lang="en-US" dirty="0"/>
          </a:p>
          <a:p>
            <a:r>
              <a:rPr lang="en-US" dirty="0"/>
              <a:t>Parallel Gateways (AND)</a:t>
            </a:r>
          </a:p>
          <a:p>
            <a:pPr lvl="1"/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mensinkronkan</a:t>
            </a:r>
            <a:r>
              <a:rPr lang="en-US" dirty="0"/>
              <a:t> flow parallel (</a:t>
            </a:r>
            <a:r>
              <a:rPr lang="en-US" b="1" i="1" dirty="0"/>
              <a:t>AND-Join)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parallel (</a:t>
            </a:r>
            <a:r>
              <a:rPr lang="en-US" b="1" i="1" dirty="0"/>
              <a:t>AND-Split)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dieksekusi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diamond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sz="3500" b="1" dirty="0"/>
              <a:t>“+”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475" y="1504949"/>
            <a:ext cx="1042987" cy="2259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8474" y="4549377"/>
            <a:ext cx="1057303" cy="109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3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ustom 1">
      <a:majorFont>
        <a:latin typeface="Montserrat"/>
        <a:ea typeface=""/>
        <a:cs typeface=""/>
      </a:majorFont>
      <a:minorFont>
        <a:latin typeface="Gill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Slide 1" id="{3741F5DA-EB74-4885-8E9B-25B5E7962C26}" vid="{A295809B-E328-47E0-8270-A50433EF124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1564219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template uses wide or narrow bands in teal to accent the title  and content slides. White text on a dark charcoal gray background contrast to focus attention on  your material in this widescreen (16X9) presentation. This design is versatile and works for any audience.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2012-05-11T02:03:00+00:00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TP102895238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835475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 xsi:nil="true"/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B0D886-CB8D-4564-A797-C05BC7D513A8}">
  <ds:schemaRefs>
    <ds:schemaRef ds:uri="http://purl.org/dc/terms/"/>
    <ds:schemaRef ds:uri="4873beb7-5857-4685-be1f-d57550cc96cc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179425-1A28-435D-B8D8-925780D65C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1420</Words>
  <Application>Microsoft Office PowerPoint</Application>
  <PresentationFormat>Widescreen</PresentationFormat>
  <Paragraphs>115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Gill Sans MT</vt:lpstr>
      <vt:lpstr>GillSans</vt:lpstr>
      <vt:lpstr>Montserrat</vt:lpstr>
      <vt:lpstr>Banded Design Teal 16x9</vt:lpstr>
      <vt:lpstr>Basic Concepts of BPMN</vt:lpstr>
      <vt:lpstr>#1 BPMN Basic Elements</vt:lpstr>
      <vt:lpstr>BPMN Basic Elements</vt:lpstr>
      <vt:lpstr>Menghubungkan antar aktivitas</vt:lpstr>
      <vt:lpstr>Activity Behaviour </vt:lpstr>
      <vt:lpstr>Contoh: Proses Manajemen Order</vt:lpstr>
      <vt:lpstr>A bit more on gateways</vt:lpstr>
      <vt:lpstr>Selanjutnya tentang Gateway </vt:lpstr>
      <vt:lpstr>TIPE Gateway</vt:lpstr>
      <vt:lpstr>Exclusive Gateway – Splitting Behavior</vt:lpstr>
      <vt:lpstr>Default Condition</vt:lpstr>
      <vt:lpstr>Exclusive Gateway – Merging Behavior</vt:lpstr>
      <vt:lpstr>Latihan 1</vt:lpstr>
      <vt:lpstr>Solusi</vt:lpstr>
      <vt:lpstr>Parallel Gateway – Splitting Behavior</vt:lpstr>
      <vt:lpstr>Parallel Gateway – Merging Behavior</vt:lpstr>
      <vt:lpstr>Latihan 2</vt:lpstr>
      <vt:lpstr>Latihan 3 </vt:lpstr>
      <vt:lpstr>Inclusive Gateway (OR)</vt:lpstr>
      <vt:lpstr>Inclusive Gateway (OR) – Splitting behavior </vt:lpstr>
      <vt:lpstr>Inclusive Gateway (OR) – Merging behavior </vt:lpstr>
      <vt:lpstr>Latihan 4 </vt:lpstr>
      <vt:lpstr>Tipe gateway apa yang seharusnya kita gunakan pada join berikut?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Windows User</dc:creator>
  <cp:lastModifiedBy>HERU NUGROHO</cp:lastModifiedBy>
  <cp:revision>83</cp:revision>
  <dcterms:created xsi:type="dcterms:W3CDTF">2012-04-02T00:43:24Z</dcterms:created>
  <dcterms:modified xsi:type="dcterms:W3CDTF">2018-02-26T01:46:13Z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