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3"/>
  </p:notesMasterIdLst>
  <p:sldIdLst>
    <p:sldId id="256" r:id="rId2"/>
    <p:sldId id="277" r:id="rId3"/>
    <p:sldId id="302" r:id="rId4"/>
    <p:sldId id="297" r:id="rId5"/>
    <p:sldId id="298" r:id="rId6"/>
    <p:sldId id="294" r:id="rId7"/>
    <p:sldId id="295" r:id="rId8"/>
    <p:sldId id="296" r:id="rId9"/>
    <p:sldId id="300" r:id="rId10"/>
    <p:sldId id="299" r:id="rId11"/>
    <p:sldId id="301" r:id="rId12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894" autoAdjust="0"/>
  </p:normalViewPr>
  <p:slideViewPr>
    <p:cSldViewPr snapToGrid="0">
      <p:cViewPr varScale="1">
        <p:scale>
          <a:sx n="57" d="100"/>
          <a:sy n="57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4A7F-39D6-47FE-8415-701628A70B82}" type="datetimeFigureOut">
              <a:rPr lang="id-ID" smtClean="0"/>
              <a:t>17/01/2018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B110-FB2B-4A29-828A-E3E79B532E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5B110-FB2B-4A29-828A-E3E79B532E93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407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825012"/>
            <a:ext cx="6468534" cy="1859637"/>
          </a:xfrm>
        </p:spPr>
        <p:txBody>
          <a:bodyPr anchor="b"/>
          <a:lstStyle>
            <a:lvl1pPr algn="r">
              <a:defRPr sz="6299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781307"/>
            <a:ext cx="5621867" cy="1041937"/>
          </a:xfrm>
        </p:spPr>
        <p:txBody>
          <a:bodyPr/>
          <a:lstStyle>
            <a:lvl1pPr marL="0" indent="0" algn="r">
              <a:buNone/>
              <a:defRPr sz="2520">
                <a:solidFill>
                  <a:schemeClr val="bg1"/>
                </a:solidFill>
              </a:defRPr>
            </a:lvl1pPr>
            <a:lvl2pPr marL="479956" indent="0" algn="ctr">
              <a:buNone/>
              <a:defRPr sz="2100"/>
            </a:lvl2pPr>
            <a:lvl3pPr marL="959911" indent="0" algn="ctr">
              <a:buNone/>
              <a:defRPr sz="1890"/>
            </a:lvl3pPr>
            <a:lvl4pPr marL="1439867" indent="0" algn="ctr">
              <a:buNone/>
              <a:defRPr sz="1680"/>
            </a:lvl4pPr>
            <a:lvl5pPr marL="1919822" indent="0" algn="ctr">
              <a:buNone/>
              <a:defRPr sz="1680"/>
            </a:lvl5pPr>
            <a:lvl6pPr marL="2399778" indent="0" algn="ctr">
              <a:buNone/>
              <a:defRPr sz="1680"/>
            </a:lvl6pPr>
            <a:lvl7pPr marL="2879733" indent="0" algn="ctr">
              <a:buNone/>
              <a:defRPr sz="1680"/>
            </a:lvl7pPr>
            <a:lvl8pPr marL="3359688" indent="0" algn="ctr">
              <a:buNone/>
              <a:defRPr sz="1680"/>
            </a:lvl8pPr>
            <a:lvl9pPr marL="3839642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1"/>
            <a:ext cx="1051560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6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2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7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3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6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6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9"/>
            <a:ext cx="10515600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2"/>
            <a:ext cx="515778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49"/>
            <a:ext cx="5157787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70"/>
            <a:ext cx="617220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70"/>
            <a:ext cx="617220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56" indent="0">
              <a:buNone/>
              <a:defRPr sz="2939"/>
            </a:lvl2pPr>
            <a:lvl3pPr marL="959911" indent="0">
              <a:buNone/>
              <a:defRPr sz="2520"/>
            </a:lvl3pPr>
            <a:lvl4pPr marL="1439867" indent="0">
              <a:buNone/>
              <a:defRPr sz="2100"/>
            </a:lvl4pPr>
            <a:lvl5pPr marL="1919822" indent="0">
              <a:buNone/>
              <a:defRPr sz="2100"/>
            </a:lvl5pPr>
            <a:lvl6pPr marL="2399778" indent="0">
              <a:buNone/>
              <a:defRPr sz="2100"/>
            </a:lvl6pPr>
            <a:lvl7pPr marL="2879733" indent="0">
              <a:buNone/>
              <a:defRPr sz="2100"/>
            </a:lvl7pPr>
            <a:lvl8pPr marL="3359688" indent="0">
              <a:buNone/>
              <a:defRPr sz="2100"/>
            </a:lvl8pPr>
            <a:lvl9pPr marL="3839642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584266" cy="87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85073"/>
            <a:ext cx="11446933" cy="529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8" y="6672697"/>
            <a:ext cx="8015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59911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78" indent="-239978" algn="l" defTabSz="959911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3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889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44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0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55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1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66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2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6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1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67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2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7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33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68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4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022" y="2071688"/>
            <a:ext cx="7558086" cy="1612961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PROYEK II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Perumusan </a:t>
            </a:r>
            <a:r>
              <a:rPr lang="id-I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Masalah, Penetapan Tujuan, &amp; Batasan Masalah</a:t>
            </a:r>
            <a:endParaRPr lang="id-ID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199" y="6587067"/>
            <a:ext cx="139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Tim Proyek II</a:t>
            </a: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Untuk Pertemuan Berikutnya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Setiap mahasiswa harus merevisi BAB 1 masing-masing sesuai arahan dan contoh yang telah diberikan.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64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Kerlinger</a:t>
            </a:r>
            <a:r>
              <a:rPr lang="en-US" dirty="0"/>
              <a:t> FN. Foundation of Behavioral Research. 2 </a:t>
            </a:r>
            <a:r>
              <a:rPr lang="en-US" dirty="0" err="1"/>
              <a:t>nd</a:t>
            </a:r>
            <a:r>
              <a:rPr lang="en-US" dirty="0"/>
              <a:t> ed. New York, Holt, Rinehart, and Winston </a:t>
            </a:r>
            <a:r>
              <a:rPr lang="en-US" dirty="0" err="1"/>
              <a:t>Inc</a:t>
            </a:r>
            <a:r>
              <a:rPr lang="en-US" dirty="0"/>
              <a:t>; 1973</a:t>
            </a:r>
          </a:p>
          <a:p>
            <a:r>
              <a:rPr lang="en-US" dirty="0"/>
              <a:t>Kumar R, Research Methodology A Step by Step Guide For </a:t>
            </a:r>
            <a:r>
              <a:rPr lang="en-US" dirty="0" err="1"/>
              <a:t>Beginers</a:t>
            </a:r>
            <a:r>
              <a:rPr lang="en-US" dirty="0"/>
              <a:t>, SAGE Publication, 1999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201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Evaluasi Tugas pada Pertemuan ke-2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Pastikan setiap mahasiswa telah membuat BAB 1</a:t>
            </a:r>
          </a:p>
          <a:p>
            <a:r>
              <a:rPr lang="id-ID" dirty="0" smtClean="0"/>
              <a:t>Lakukan diskusi/pembahasan terhadap BAB 1 yang telah disusun oleh mahasiswa (bahaslah BAB 1 yang disusun oleh 5-10 orang mahasiswa sebagai contoh)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1633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masalah penelitian, Kerlinger (1973) dan Rossi (1993) mendefinisikan masalah sebagai hubungan antara 2 variabel atau lebih (atau hubungan antara 2 fakta atau lebih). </a:t>
            </a:r>
            <a:endParaRPr lang="id-ID" dirty="0" smtClean="0"/>
          </a:p>
          <a:p>
            <a:r>
              <a:rPr lang="id-ID" dirty="0"/>
              <a:t>Menurut Kerlinger (1973), masalah penelitian seharusnya dirumuskan dalam suatu kalimat interogratif dan terdapat 3 ciri bagi perumusan masalah yang baik: </a:t>
            </a:r>
          </a:p>
          <a:p>
            <a:pPr marL="479955" lvl="1" indent="0">
              <a:buNone/>
            </a:pPr>
            <a:r>
              <a:rPr lang="id-ID" dirty="0"/>
              <a:t>(1) menanyakan hubungan antara 2 variabel atau lebih; </a:t>
            </a:r>
          </a:p>
          <a:p>
            <a:pPr marL="479955" lvl="1" indent="0">
              <a:buNone/>
            </a:pPr>
            <a:r>
              <a:rPr lang="es-ES" dirty="0"/>
              <a:t>(2) </a:t>
            </a:r>
            <a:r>
              <a:rPr lang="es-ES" dirty="0" err="1"/>
              <a:t>diungkapkan</a:t>
            </a:r>
            <a:r>
              <a:rPr lang="es-ES" dirty="0"/>
              <a:t> secara </a:t>
            </a:r>
            <a:r>
              <a:rPr lang="es-ES" dirty="0" err="1"/>
              <a:t>jelas</a:t>
            </a:r>
            <a:r>
              <a:rPr lang="es-ES" dirty="0"/>
              <a:t>; dan </a:t>
            </a:r>
          </a:p>
          <a:p>
            <a:pPr marL="479955" lvl="1" indent="0">
              <a:buNone/>
            </a:pPr>
            <a:r>
              <a:rPr lang="id-ID" dirty="0"/>
              <a:t>(3) mengandung implikasi kemungkinan untuk diuji secara empirik.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850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Bentuk Rumusan Masalah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781" dirty="0" smtClean="0">
                <a:latin typeface="Calibri" panose="020F0502020204030204" pitchFamily="34" charset="0"/>
              </a:rPr>
              <a:t>Bentuk </a:t>
            </a:r>
            <a:r>
              <a:rPr lang="id-ID" sz="2781" dirty="0">
                <a:latin typeface="Calibri" panose="020F0502020204030204" pitchFamily="34" charset="0"/>
              </a:rPr>
              <a:t>masalah </a:t>
            </a:r>
            <a:r>
              <a:rPr lang="id-ID" sz="2781" dirty="0" smtClean="0">
                <a:latin typeface="Calibri" panose="020F0502020204030204" pitchFamily="34" charset="0"/>
              </a:rPr>
              <a:t>penelitian dapat </a:t>
            </a:r>
            <a:r>
              <a:rPr lang="id-ID" sz="2781" dirty="0">
                <a:latin typeface="Calibri" panose="020F0502020204030204" pitchFamily="34" charset="0"/>
              </a:rPr>
              <a:t>dikelompokkan </a:t>
            </a:r>
            <a:r>
              <a:rPr lang="id-ID" sz="2781" dirty="0" smtClean="0">
                <a:latin typeface="Calibri" panose="020F0502020204030204" pitchFamily="34" charset="0"/>
              </a:rPr>
              <a:t>ke dalam </a:t>
            </a:r>
            <a:r>
              <a:rPr lang="id-ID" sz="2781" dirty="0">
                <a:latin typeface="Calibri" panose="020F0502020204030204" pitchFamily="34" charset="0"/>
              </a:rPr>
              <a:t>bentuk masalah: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781" dirty="0">
                <a:latin typeface="Calibri" panose="020F0502020204030204" pitchFamily="34" charset="0"/>
              </a:rPr>
              <a:t>deskriptif</a:t>
            </a:r>
            <a:r>
              <a:rPr lang="id-ID" sz="2781" dirty="0" smtClean="0">
                <a:latin typeface="Calibri" panose="020F0502020204030204" pitchFamily="34" charset="0"/>
              </a:rPr>
              <a:t>, yaitu suatu </a:t>
            </a:r>
            <a:r>
              <a:rPr lang="id-ID" sz="2781" dirty="0">
                <a:latin typeface="Calibri" panose="020F0502020204030204" pitchFamily="34" charset="0"/>
              </a:rPr>
              <a:t>permasalahan </a:t>
            </a:r>
            <a:r>
              <a:rPr lang="id-ID" sz="2781" dirty="0" smtClean="0">
                <a:latin typeface="Calibri" panose="020F0502020204030204" pitchFamily="34" charset="0"/>
              </a:rPr>
              <a:t>yang berkenaan </a:t>
            </a:r>
            <a:r>
              <a:rPr lang="id-ID" sz="2781" dirty="0">
                <a:latin typeface="Calibri" panose="020F0502020204030204" pitchFamily="34" charset="0"/>
              </a:rPr>
              <a:t>dengan </a:t>
            </a:r>
            <a:r>
              <a:rPr lang="id-ID" sz="2781" dirty="0" smtClean="0">
                <a:latin typeface="Calibri" panose="020F0502020204030204" pitchFamily="34" charset="0"/>
              </a:rPr>
              <a:t>pernyataan terhadap </a:t>
            </a:r>
            <a:r>
              <a:rPr lang="id-ID" sz="2781" dirty="0">
                <a:latin typeface="Calibri" panose="020F0502020204030204" pitchFamily="34" charset="0"/>
              </a:rPr>
              <a:t>keberadaan </a:t>
            </a:r>
            <a:r>
              <a:rPr lang="id-ID" sz="2781" dirty="0" smtClean="0">
                <a:latin typeface="Calibri" panose="020F0502020204030204" pitchFamily="34" charset="0"/>
              </a:rPr>
              <a:t>variabel mandiri</a:t>
            </a:r>
            <a:r>
              <a:rPr lang="id-ID" sz="2781" dirty="0">
                <a:latin typeface="Calibri" panose="020F0502020204030204" pitchFamily="34" charset="0"/>
              </a:rPr>
              <a:t>, baik hanya pada </a:t>
            </a:r>
            <a:r>
              <a:rPr lang="id-ID" sz="2781" dirty="0" smtClean="0">
                <a:latin typeface="Calibri" panose="020F0502020204030204" pitchFamily="34" charset="0"/>
              </a:rPr>
              <a:t>satu variabel </a:t>
            </a:r>
            <a:r>
              <a:rPr lang="id-ID" sz="2781" dirty="0">
                <a:latin typeface="Calibri" panose="020F0502020204030204" pitchFamily="34" charset="0"/>
              </a:rPr>
              <a:t>atau lebih (variabel </a:t>
            </a:r>
            <a:r>
              <a:rPr lang="id-ID" sz="2781" dirty="0" smtClean="0">
                <a:latin typeface="Calibri" panose="020F0502020204030204" pitchFamily="34" charset="0"/>
              </a:rPr>
              <a:t>yang berdiri sendiri)</a:t>
            </a:r>
          </a:p>
          <a:p>
            <a:pPr marL="479955" lvl="1" indent="0">
              <a:buNone/>
            </a:pPr>
            <a:r>
              <a:rPr lang="id-ID" sz="2362" dirty="0" smtClean="0">
                <a:latin typeface="Calibri" panose="020F0502020204030204" pitchFamily="34" charset="0"/>
              </a:rPr>
              <a:t>Contoh</a:t>
            </a:r>
            <a:r>
              <a:rPr lang="id-ID" sz="2362" dirty="0">
                <a:latin typeface="Calibri" panose="020F0502020204030204" pitchFamily="34" charset="0"/>
              </a:rPr>
              <a:t>: </a:t>
            </a:r>
            <a:endParaRPr lang="id-ID" sz="2362" dirty="0" smtClean="0">
              <a:latin typeface="Calibri" panose="020F0502020204030204" pitchFamily="34" charset="0"/>
            </a:endParaRPr>
          </a:p>
          <a:p>
            <a:pPr marL="479955" lvl="1" indent="0">
              <a:buNone/>
            </a:pPr>
            <a:r>
              <a:rPr lang="id-ID" sz="2362" dirty="0" smtClean="0">
                <a:latin typeface="Calibri" panose="020F0502020204030204" pitchFamily="34" charset="0"/>
              </a:rPr>
              <a:t>Seberapa tinggi efektivitas </a:t>
            </a:r>
            <a:r>
              <a:rPr lang="id-ID" sz="2362" dirty="0">
                <a:latin typeface="Calibri" panose="020F0502020204030204" pitchFamily="34" charset="0"/>
              </a:rPr>
              <a:t>penggunaan </a:t>
            </a:r>
            <a:r>
              <a:rPr lang="id-ID" sz="2362" dirty="0" smtClean="0">
                <a:latin typeface="Calibri" panose="020F0502020204030204" pitchFamily="34" charset="0"/>
              </a:rPr>
              <a:t>metode diskusi </a:t>
            </a:r>
            <a:r>
              <a:rPr lang="id-ID" sz="2362" dirty="0">
                <a:latin typeface="Calibri" panose="020F0502020204030204" pitchFamily="34" charset="0"/>
              </a:rPr>
              <a:t>dalam pembelajaran?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781" dirty="0" smtClean="0">
                <a:latin typeface="Calibri" panose="020F0502020204030204" pitchFamily="34" charset="0"/>
              </a:rPr>
              <a:t>Komparatif, yaitu suatu </a:t>
            </a:r>
            <a:r>
              <a:rPr lang="id-ID" sz="2781" dirty="0">
                <a:latin typeface="Calibri" panose="020F0502020204030204" pitchFamily="34" charset="0"/>
              </a:rPr>
              <a:t>permasalahan penelitian </a:t>
            </a:r>
            <a:r>
              <a:rPr lang="id-ID" sz="2781" dirty="0" smtClean="0">
                <a:latin typeface="Calibri" panose="020F0502020204030204" pitchFamily="34" charset="0"/>
              </a:rPr>
              <a:t>yang bersifat </a:t>
            </a:r>
            <a:r>
              <a:rPr lang="id-ID" sz="2781" dirty="0">
                <a:latin typeface="Calibri" panose="020F0502020204030204" pitchFamily="34" charset="0"/>
              </a:rPr>
              <a:t>membandingkan </a:t>
            </a:r>
            <a:r>
              <a:rPr lang="id-ID" sz="2781" dirty="0" smtClean="0">
                <a:latin typeface="Calibri" panose="020F0502020204030204" pitchFamily="34" charset="0"/>
              </a:rPr>
              <a:t>keberadaan satu </a:t>
            </a:r>
            <a:r>
              <a:rPr lang="id-ID" sz="2781" dirty="0">
                <a:latin typeface="Calibri" panose="020F0502020204030204" pitchFamily="34" charset="0"/>
              </a:rPr>
              <a:t>variabel atau lebih pada </a:t>
            </a:r>
            <a:r>
              <a:rPr lang="id-ID" sz="2781" dirty="0" smtClean="0">
                <a:latin typeface="Calibri" panose="020F0502020204030204" pitchFamily="34" charset="0"/>
              </a:rPr>
              <a:t>dua atau </a:t>
            </a:r>
            <a:r>
              <a:rPr lang="id-ID" sz="2781" dirty="0">
                <a:latin typeface="Calibri" panose="020F0502020204030204" pitchFamily="34" charset="0"/>
              </a:rPr>
              <a:t>lebih sampel yang berbeda, </a:t>
            </a:r>
            <a:r>
              <a:rPr lang="id-ID" sz="2781" dirty="0" smtClean="0">
                <a:latin typeface="Calibri" panose="020F0502020204030204" pitchFamily="34" charset="0"/>
              </a:rPr>
              <a:t>atau pada </a:t>
            </a:r>
            <a:r>
              <a:rPr lang="id-ID" sz="2781" dirty="0">
                <a:latin typeface="Calibri" panose="020F0502020204030204" pitchFamily="34" charset="0"/>
              </a:rPr>
              <a:t>waktu yang berbeda.</a:t>
            </a:r>
          </a:p>
          <a:p>
            <a:pPr marL="479955" lvl="1" indent="0">
              <a:buNone/>
            </a:pPr>
            <a:r>
              <a:rPr lang="id-ID" sz="2362" dirty="0" smtClean="0">
                <a:latin typeface="Calibri" panose="020F0502020204030204" pitchFamily="34" charset="0"/>
              </a:rPr>
              <a:t>Contoh</a:t>
            </a:r>
            <a:r>
              <a:rPr lang="id-ID" sz="2362" dirty="0">
                <a:latin typeface="Calibri" panose="020F0502020204030204" pitchFamily="34" charset="0"/>
              </a:rPr>
              <a:t>: </a:t>
            </a:r>
            <a:endParaRPr lang="id-ID" sz="2362" dirty="0" smtClean="0">
              <a:latin typeface="Calibri" panose="020F0502020204030204" pitchFamily="34" charset="0"/>
            </a:endParaRPr>
          </a:p>
          <a:p>
            <a:pPr marL="479955" lvl="1" indent="0">
              <a:buNone/>
            </a:pPr>
            <a:r>
              <a:rPr lang="id-ID" sz="2362" dirty="0" smtClean="0">
                <a:latin typeface="Calibri" panose="020F0502020204030204" pitchFamily="34" charset="0"/>
              </a:rPr>
              <a:t>Adakah perbedaan kemampuan dan disiplin kerja antara </a:t>
            </a:r>
            <a:r>
              <a:rPr lang="id-ID" sz="2362" dirty="0">
                <a:latin typeface="Calibri" panose="020F0502020204030204" pitchFamily="34" charset="0"/>
              </a:rPr>
              <a:t>guru sekolah swasta </a:t>
            </a:r>
            <a:r>
              <a:rPr lang="id-ID" sz="2362" dirty="0" smtClean="0">
                <a:latin typeface="Calibri" panose="020F0502020204030204" pitchFamily="34" charset="0"/>
              </a:rPr>
              <a:t>dengan guru </a:t>
            </a:r>
            <a:r>
              <a:rPr lang="id-ID" sz="2362" dirty="0">
                <a:latin typeface="Calibri" panose="020F0502020204030204" pitchFamily="34" charset="0"/>
              </a:rPr>
              <a:t>sekolah negeri</a:t>
            </a:r>
            <a:r>
              <a:rPr lang="id-ID" sz="2362" dirty="0" smtClean="0">
                <a:latin typeface="Calibri" panose="020F0502020204030204" pitchFamily="34" charset="0"/>
              </a:rPr>
              <a:t>? </a:t>
            </a:r>
            <a:endParaRPr lang="id-ID" sz="2362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8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Bentuk Rumusan Masalah </a:t>
            </a:r>
            <a:r>
              <a:rPr lang="id-ID" b="1" dirty="0" smtClean="0"/>
              <a:t>Penelitian </a:t>
            </a:r>
            <a:r>
              <a:rPr lang="id-ID" sz="2000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sz="2781" dirty="0" smtClean="0">
                <a:latin typeface="Calibri" panose="020F0502020204030204" pitchFamily="34" charset="0"/>
              </a:rPr>
              <a:t>Asosiatif, yaitu suatu </a:t>
            </a:r>
            <a:r>
              <a:rPr lang="id-ID" sz="2781" dirty="0">
                <a:latin typeface="Calibri" panose="020F0502020204030204" pitchFamily="34" charset="0"/>
              </a:rPr>
              <a:t>permasalahan </a:t>
            </a:r>
            <a:r>
              <a:rPr lang="id-ID" sz="2781" dirty="0" smtClean="0">
                <a:latin typeface="Calibri" panose="020F0502020204030204" pitchFamily="34" charset="0"/>
              </a:rPr>
              <a:t>penelitian yang </a:t>
            </a:r>
            <a:r>
              <a:rPr lang="id-ID" sz="2781" dirty="0">
                <a:latin typeface="Calibri" panose="020F0502020204030204" pitchFamily="34" charset="0"/>
              </a:rPr>
              <a:t>bersifat hubungan </a:t>
            </a:r>
            <a:r>
              <a:rPr lang="id-ID" sz="2781" dirty="0" smtClean="0">
                <a:latin typeface="Calibri" panose="020F0502020204030204" pitchFamily="34" charset="0"/>
              </a:rPr>
              <a:t>antara dua </a:t>
            </a:r>
            <a:r>
              <a:rPr lang="id-ID" sz="2781" dirty="0">
                <a:latin typeface="Calibri" panose="020F0502020204030204" pitchFamily="34" charset="0"/>
              </a:rPr>
              <a:t>variabel atau lebih.</a:t>
            </a:r>
          </a:p>
          <a:p>
            <a:pPr marL="479955" lvl="1" indent="0">
              <a:buNone/>
            </a:pPr>
            <a:r>
              <a:rPr lang="id-ID" sz="2362" dirty="0" smtClean="0">
                <a:latin typeface="Calibri" panose="020F0502020204030204" pitchFamily="34" charset="0"/>
              </a:rPr>
              <a:t>Terdapat </a:t>
            </a:r>
            <a:r>
              <a:rPr lang="id-ID" sz="2362" dirty="0">
                <a:latin typeface="Calibri" panose="020F0502020204030204" pitchFamily="34" charset="0"/>
              </a:rPr>
              <a:t>tiga bentuk </a:t>
            </a:r>
            <a:r>
              <a:rPr lang="id-ID" sz="2362" dirty="0" smtClean="0">
                <a:latin typeface="Calibri" panose="020F0502020204030204" pitchFamily="34" charset="0"/>
              </a:rPr>
              <a:t>hubungan yaitu</a:t>
            </a:r>
            <a:r>
              <a:rPr lang="id-ID" sz="2362" dirty="0">
                <a:latin typeface="Calibri" panose="020F0502020204030204" pitchFamily="34" charset="0"/>
              </a:rPr>
              <a:t>: hubungan simetris</a:t>
            </a:r>
            <a:r>
              <a:rPr lang="id-ID" sz="2362" dirty="0" smtClean="0">
                <a:latin typeface="Calibri" panose="020F0502020204030204" pitchFamily="34" charset="0"/>
              </a:rPr>
              <a:t>, hubungan </a:t>
            </a:r>
            <a:r>
              <a:rPr lang="id-ID" sz="2362" dirty="0">
                <a:latin typeface="Calibri" panose="020F0502020204030204" pitchFamily="34" charset="0"/>
              </a:rPr>
              <a:t>kausal, </a:t>
            </a:r>
            <a:r>
              <a:rPr lang="id-ID" sz="2362" dirty="0" smtClean="0">
                <a:latin typeface="Calibri" panose="020F0502020204030204" pitchFamily="34" charset="0"/>
              </a:rPr>
              <a:t>dan interaktif/reciprocal/timbal balik.</a:t>
            </a:r>
          </a:p>
          <a:p>
            <a:pPr marL="479955" lvl="1" indent="0">
              <a:buNone/>
            </a:pPr>
            <a:endParaRPr lang="id-ID" sz="2362" dirty="0" smtClean="0">
              <a:latin typeface="Calibri" panose="020F0502020204030204" pitchFamily="34" charset="0"/>
            </a:endParaRPr>
          </a:p>
          <a:p>
            <a:pPr marL="479955" lvl="1" indent="0">
              <a:buNone/>
            </a:pPr>
            <a:r>
              <a:rPr lang="id-ID" sz="2362" dirty="0" smtClean="0">
                <a:latin typeface="Calibri" panose="020F0502020204030204" pitchFamily="34" charset="0"/>
              </a:rPr>
              <a:t>Contoh permasalahan asosiatif :</a:t>
            </a:r>
          </a:p>
          <a:p>
            <a:pPr lvl="1"/>
            <a:r>
              <a:rPr lang="id-ID" sz="2362" dirty="0">
                <a:latin typeface="Calibri" panose="020F0502020204030204" pitchFamily="34" charset="0"/>
              </a:rPr>
              <a:t>Adakah hubungan antara </a:t>
            </a:r>
            <a:r>
              <a:rPr lang="id-ID" sz="2362" dirty="0" smtClean="0">
                <a:latin typeface="Calibri" panose="020F0502020204030204" pitchFamily="34" charset="0"/>
              </a:rPr>
              <a:t>banyaknya peminat </a:t>
            </a:r>
            <a:r>
              <a:rPr lang="id-ID" sz="2362" dirty="0">
                <a:latin typeface="Calibri" panose="020F0502020204030204" pitchFamily="34" charset="0"/>
              </a:rPr>
              <a:t>masuk PGSD UPI dengan </a:t>
            </a:r>
            <a:r>
              <a:rPr lang="id-ID" sz="2362" dirty="0" smtClean="0">
                <a:latin typeface="Calibri" panose="020F0502020204030204" pitchFamily="34" charset="0"/>
              </a:rPr>
              <a:t>panen raya </a:t>
            </a:r>
            <a:r>
              <a:rPr lang="id-ID" sz="2362" dirty="0">
                <a:latin typeface="Calibri" panose="020F0502020204030204" pitchFamily="34" charset="0"/>
              </a:rPr>
              <a:t>masyarakat petani? (simetris</a:t>
            </a:r>
            <a:r>
              <a:rPr lang="id-ID" sz="2362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id-ID" sz="2362" dirty="0" smtClean="0">
                <a:latin typeface="Calibri" panose="020F0502020204030204" pitchFamily="34" charset="0"/>
              </a:rPr>
              <a:t>Seberapa </a:t>
            </a:r>
            <a:r>
              <a:rPr lang="id-ID" sz="2362" dirty="0">
                <a:latin typeface="Calibri" panose="020F0502020204030204" pitchFamily="34" charset="0"/>
              </a:rPr>
              <a:t>besar pengaruh kurikulum, </a:t>
            </a:r>
            <a:r>
              <a:rPr lang="id-ID" sz="2362" dirty="0" smtClean="0">
                <a:latin typeface="Calibri" panose="020F0502020204030204" pitchFamily="34" charset="0"/>
              </a:rPr>
              <a:t>media pendidikan </a:t>
            </a:r>
            <a:r>
              <a:rPr lang="id-ID" sz="2362" dirty="0">
                <a:latin typeface="Calibri" panose="020F0502020204030204" pitchFamily="34" charset="0"/>
              </a:rPr>
              <a:t>dan kualitas guru </a:t>
            </a:r>
            <a:r>
              <a:rPr lang="id-ID" sz="2362" dirty="0" smtClean="0">
                <a:latin typeface="Calibri" panose="020F0502020204030204" pitchFamily="34" charset="0"/>
              </a:rPr>
              <a:t>terhadap kualitas </a:t>
            </a:r>
            <a:r>
              <a:rPr lang="id-ID" sz="2362" dirty="0">
                <a:latin typeface="Calibri" panose="020F0502020204030204" pitchFamily="34" charset="0"/>
              </a:rPr>
              <a:t>SDM yang dihasilkan dari </a:t>
            </a:r>
            <a:r>
              <a:rPr lang="id-ID" sz="2362" dirty="0" smtClean="0">
                <a:latin typeface="Calibri" panose="020F0502020204030204" pitchFamily="34" charset="0"/>
              </a:rPr>
              <a:t>suatu sekolah</a:t>
            </a:r>
            <a:r>
              <a:rPr lang="id-ID" sz="2362" dirty="0">
                <a:latin typeface="Calibri" panose="020F0502020204030204" pitchFamily="34" charset="0"/>
              </a:rPr>
              <a:t>? (klausal/ sebab akibat</a:t>
            </a:r>
            <a:r>
              <a:rPr lang="id-ID" sz="2362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id-ID" sz="2362" dirty="0" smtClean="0">
                <a:latin typeface="Calibri" panose="020F0502020204030204" pitchFamily="34" charset="0"/>
              </a:rPr>
              <a:t>Hubungan </a:t>
            </a:r>
            <a:r>
              <a:rPr lang="id-ID" sz="2362" dirty="0">
                <a:latin typeface="Calibri" panose="020F0502020204030204" pitchFamily="34" charset="0"/>
              </a:rPr>
              <a:t>antara kecerdasan </a:t>
            </a:r>
            <a:r>
              <a:rPr lang="id-ID" sz="2362" dirty="0" smtClean="0">
                <a:latin typeface="Calibri" panose="020F0502020204030204" pitchFamily="34" charset="0"/>
              </a:rPr>
              <a:t>dengan kekayaan</a:t>
            </a:r>
            <a:r>
              <a:rPr lang="id-ID" sz="2362" dirty="0">
                <a:latin typeface="Calibri" panose="020F0502020204030204" pitchFamily="34" charset="0"/>
              </a:rPr>
              <a:t>. Kecerdasan dapat </a:t>
            </a:r>
            <a:r>
              <a:rPr lang="id-ID" sz="2362" dirty="0" smtClean="0">
                <a:latin typeface="Calibri" panose="020F0502020204030204" pitchFamily="34" charset="0"/>
              </a:rPr>
              <a:t>menyebabkan kaya</a:t>
            </a:r>
            <a:r>
              <a:rPr lang="id-ID" sz="2362" dirty="0">
                <a:latin typeface="Calibri" panose="020F0502020204030204" pitchFamily="34" charset="0"/>
              </a:rPr>
              <a:t>, demikian juga orang yang kaya </a:t>
            </a:r>
            <a:r>
              <a:rPr lang="id-ID" sz="2362" dirty="0" smtClean="0">
                <a:latin typeface="Calibri" panose="020F0502020204030204" pitchFamily="34" charset="0"/>
              </a:rPr>
              <a:t>dapat meningkatkan </a:t>
            </a:r>
            <a:r>
              <a:rPr lang="id-ID" sz="2362" dirty="0">
                <a:latin typeface="Calibri" panose="020F0502020204030204" pitchFamily="34" charset="0"/>
              </a:rPr>
              <a:t>kecerdasan karena </a:t>
            </a:r>
            <a:r>
              <a:rPr lang="id-ID" sz="2362" dirty="0" smtClean="0">
                <a:latin typeface="Calibri" panose="020F0502020204030204" pitchFamily="34" charset="0"/>
              </a:rPr>
              <a:t>gizi terpenuhi</a:t>
            </a:r>
            <a:r>
              <a:rPr lang="id-ID" sz="2362" dirty="0">
                <a:latin typeface="Calibri" panose="020F0502020204030204" pitchFamily="34" charset="0"/>
              </a:rPr>
              <a:t>. (reciprocal/ timbal balik)</a:t>
            </a:r>
          </a:p>
        </p:txBody>
      </p:sp>
    </p:spTree>
    <p:extLst>
      <p:ext uri="{BB962C8B-B14F-4D97-AF65-F5344CB8AC3E}">
        <p14:creationId xmlns:p14="http://schemas.microsoft.com/office/powerpoint/2010/main" val="332671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00213" indent="-1700213" defTabSz="671513">
              <a:buNone/>
              <a:tabLst>
                <a:tab pos="1428750" algn="l"/>
                <a:tab pos="1700213" algn="l"/>
              </a:tabLst>
            </a:pPr>
            <a:r>
              <a:rPr lang="id-ID" dirty="0" smtClean="0"/>
              <a:t>Judul PA 	: 	</a:t>
            </a:r>
            <a:r>
              <a:rPr lang="id-ID" dirty="0" smtClean="0">
                <a:solidFill>
                  <a:srgbClr val="FF0000"/>
                </a:solidFill>
              </a:rPr>
              <a:t>Herliza </a:t>
            </a:r>
            <a:r>
              <a:rPr lang="id-ID" dirty="0">
                <a:solidFill>
                  <a:srgbClr val="FF0000"/>
                </a:solidFill>
              </a:rPr>
              <a:t>P</a:t>
            </a:r>
            <a:r>
              <a:rPr lang="id-ID" dirty="0" smtClean="0">
                <a:solidFill>
                  <a:srgbClr val="FF0000"/>
                </a:solidFill>
              </a:rPr>
              <a:t>., Fatmafarrasi. 2016. Aplikasi Pelayanan Jasa Aqiqah Berbasis Web, Bandung.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Rumusan masalah :</a:t>
            </a:r>
            <a:endParaRPr lang="id-ID" dirty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membantu customer agar dapat mengetahui informasi </a:t>
            </a:r>
            <a:r>
              <a:rPr lang="id-ID" dirty="0"/>
              <a:t>tentang layanan jasa aqiqah?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membantu customer untuk memesan </a:t>
            </a:r>
            <a:r>
              <a:rPr lang="id-ID" dirty="0"/>
              <a:t>dan melakukan konfirmasi pembayaran layanan jasa aqiqah?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membantu </a:t>
            </a:r>
            <a:r>
              <a:rPr lang="id-ID" dirty="0"/>
              <a:t>customer untuk menyampaikan komplain terhadap layanan jasa aqiqah?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membantu lembaga mitra untuk memasukan data kelahiran anak?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membantu pengelola web dalam mengelola data </a:t>
            </a:r>
            <a:r>
              <a:rPr lang="id-ID" dirty="0" smtClean="0"/>
              <a:t>pemesanan, data </a:t>
            </a:r>
            <a:r>
              <a:rPr lang="id-ID" dirty="0"/>
              <a:t>paket </a:t>
            </a:r>
            <a:r>
              <a:rPr lang="id-ID" dirty="0" smtClean="0"/>
              <a:t>aqiqah, dan data </a:t>
            </a:r>
            <a:r>
              <a:rPr lang="id-ID" dirty="0"/>
              <a:t>komplain?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344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00213" indent="-1700213" defTabSz="671513">
              <a:buNone/>
              <a:tabLst>
                <a:tab pos="1428750" algn="l"/>
                <a:tab pos="1700213" algn="l"/>
              </a:tabLst>
            </a:pPr>
            <a:r>
              <a:rPr lang="id-ID" dirty="0" smtClean="0"/>
              <a:t>Judul PA 	: 	</a:t>
            </a:r>
            <a:r>
              <a:rPr lang="id-ID" dirty="0" smtClean="0">
                <a:solidFill>
                  <a:srgbClr val="FF0000"/>
                </a:solidFill>
              </a:rPr>
              <a:t>Rancang Bangun Aplikasi Perpustakaan Berbasis Web Menggunakan Framework Codeigniter (Studi Kasus : SMA Sula 2 Kalinyamatan Jepara)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Rumusan masalah :</a:t>
            </a:r>
            <a:endParaRPr lang="id-ID" dirty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cara mengelola pendataan pengunjung, buku, dan anggota agar lebih cepat?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cara memfasilitasi pencarian buku agar lebih cepat dan informatif?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mengelola transaksi peminjaman, pengembalian, dan perpanjangan buku?  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mengingatkan anggota akan pengembalian buku?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</a:t>
            </a:r>
            <a:r>
              <a:rPr lang="id-ID" dirty="0"/>
              <a:t>mengelola laporan pengunjung, data buku, data keterlambatan dan data peminjaman yang terdapat di perpustakaan?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830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>
                <a:solidFill>
                  <a:srgbClr val="FF0000"/>
                </a:solidFill>
              </a:rPr>
              <a:t>Harini, Sri</a:t>
            </a:r>
            <a:r>
              <a:rPr lang="id-ID" dirty="0" smtClean="0">
                <a:solidFill>
                  <a:srgbClr val="FF0000"/>
                </a:solidFill>
              </a:rPr>
              <a:t>., (2005), </a:t>
            </a:r>
            <a:r>
              <a:rPr lang="id-ID" dirty="0">
                <a:solidFill>
                  <a:srgbClr val="FF0000"/>
                </a:solidFill>
              </a:rPr>
              <a:t>Analisis, </a:t>
            </a:r>
            <a:r>
              <a:rPr lang="id-ID" dirty="0" smtClean="0">
                <a:solidFill>
                  <a:srgbClr val="FF0000"/>
                </a:solidFill>
              </a:rPr>
              <a:t>Permodelan, </a:t>
            </a:r>
            <a:r>
              <a:rPr lang="id-ID" dirty="0">
                <a:solidFill>
                  <a:srgbClr val="FF0000"/>
                </a:solidFill>
              </a:rPr>
              <a:t>dan Perbaikan Proses Bisnis pada </a:t>
            </a:r>
            <a:r>
              <a:rPr lang="id-ID" dirty="0" smtClean="0">
                <a:solidFill>
                  <a:srgbClr val="FF0000"/>
                </a:solidFill>
              </a:rPr>
              <a:t>Penerapan CRM</a:t>
            </a:r>
            <a:r>
              <a:rPr lang="id-ID" dirty="0">
                <a:solidFill>
                  <a:srgbClr val="FF0000"/>
                </a:solidFill>
              </a:rPr>
              <a:t>, </a:t>
            </a:r>
            <a:r>
              <a:rPr lang="id-ID" dirty="0" smtClean="0">
                <a:solidFill>
                  <a:srgbClr val="FF0000"/>
                </a:solidFill>
              </a:rPr>
              <a:t>Studi Kasus : </a:t>
            </a:r>
            <a:r>
              <a:rPr lang="id-ID" dirty="0">
                <a:solidFill>
                  <a:srgbClr val="FF0000"/>
                </a:solidFill>
              </a:rPr>
              <a:t>Divisi Cellular Customer Service PT Indosat, Tbk. </a:t>
            </a:r>
            <a:endParaRPr lang="id-ID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dirty="0"/>
              <a:t>Pertanyaan penelitian yang ingin dijawab adalah sebagai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Proses </a:t>
            </a:r>
            <a:r>
              <a:rPr lang="id-ID" dirty="0"/>
              <a:t>bisnis apa saja yang perlu diperbaiki pada Div. CCS Operation </a:t>
            </a:r>
            <a:r>
              <a:rPr lang="id-ID" dirty="0" smtClean="0"/>
              <a:t>INDOSAT dengan </a:t>
            </a:r>
            <a:r>
              <a:rPr lang="id-ID" dirty="0"/>
              <a:t>memanfaatkan teknologi informasi untuk meningkatkan efisiensi </a:t>
            </a:r>
            <a:r>
              <a:rPr lang="id-ID" dirty="0" smtClean="0"/>
              <a:t>dan keefektifan </a:t>
            </a:r>
            <a:r>
              <a:rPr lang="id-ID" dirty="0"/>
              <a:t>kegiatan </a:t>
            </a:r>
            <a:r>
              <a:rPr lang="id-ID" dirty="0" smtClean="0"/>
              <a:t>layanannya?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Model </a:t>
            </a:r>
            <a:r>
              <a:rPr lang="id-ID" dirty="0"/>
              <a:t>proses bisnis pada fungsi customer interface management yang </a:t>
            </a:r>
            <a:r>
              <a:rPr lang="id-ID" dirty="0" smtClean="0"/>
              <a:t>bagaimana yang </a:t>
            </a:r>
            <a:r>
              <a:rPr lang="id-ID" dirty="0"/>
              <a:t>sebaiknya diterapkan INDOSAT untuk meningkatkan SLA di Div. </a:t>
            </a:r>
            <a:r>
              <a:rPr lang="id-ID" dirty="0" smtClean="0"/>
              <a:t>CCS Operation?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Seberapa </a:t>
            </a:r>
            <a:r>
              <a:rPr lang="id-ID" dirty="0"/>
              <a:t>besar peningkatan optimalisasi pemanfaatn aplikasi CRM INDOSAT </a:t>
            </a:r>
            <a:r>
              <a:rPr lang="id-ID" dirty="0" smtClean="0"/>
              <a:t>pasca pembentukan </a:t>
            </a:r>
            <a:r>
              <a:rPr lang="id-ID" dirty="0"/>
              <a:t>proses bisnis tersebut?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211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Penetapan Tujuan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271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Tel-U 1</Template>
  <TotalTime>9258</TotalTime>
  <Words>522</Words>
  <Application>Microsoft Office PowerPoint</Application>
  <PresentationFormat>Custom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Myriad Pro</vt:lpstr>
      <vt:lpstr>Theme TelU</vt:lpstr>
      <vt:lpstr>PROYEK II</vt:lpstr>
      <vt:lpstr>Evaluasi Tugas pada Pertemuan ke-2</vt:lpstr>
      <vt:lpstr>Masalah Penelitian</vt:lpstr>
      <vt:lpstr>Bentuk Rumusan Masalah Penelitian</vt:lpstr>
      <vt:lpstr>Bentuk Rumusan Masalah Penelitian (2)</vt:lpstr>
      <vt:lpstr>Contoh 1</vt:lpstr>
      <vt:lpstr>Contoh 2</vt:lpstr>
      <vt:lpstr>Contoh 3</vt:lpstr>
      <vt:lpstr>Penetapan Tujuan Penelitian</vt:lpstr>
      <vt:lpstr>Tugas Untuk Pertemuan Berikutnya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PROJECT</dc:title>
  <dc:creator>Wawa Wikusna</dc:creator>
  <cp:lastModifiedBy>WIKUSNA</cp:lastModifiedBy>
  <cp:revision>164</cp:revision>
  <dcterms:created xsi:type="dcterms:W3CDTF">2014-11-12T02:51:40Z</dcterms:created>
  <dcterms:modified xsi:type="dcterms:W3CDTF">2018-01-17T16:08:52Z</dcterms:modified>
</cp:coreProperties>
</file>