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notesMasterIdLst>
    <p:notesMasterId r:id="rId18"/>
  </p:notesMasterIdLst>
  <p:sldIdLst>
    <p:sldId id="256" r:id="rId2"/>
    <p:sldId id="277" r:id="rId3"/>
    <p:sldId id="302" r:id="rId4"/>
    <p:sldId id="297" r:id="rId5"/>
    <p:sldId id="298" r:id="rId6"/>
    <p:sldId id="294" r:id="rId7"/>
    <p:sldId id="295" r:id="rId8"/>
    <p:sldId id="296" r:id="rId9"/>
    <p:sldId id="300" r:id="rId10"/>
    <p:sldId id="303" r:id="rId11"/>
    <p:sldId id="304" r:id="rId12"/>
    <p:sldId id="305" r:id="rId13"/>
    <p:sldId id="306" r:id="rId14"/>
    <p:sldId id="307" r:id="rId15"/>
    <p:sldId id="299" r:id="rId16"/>
    <p:sldId id="301" r:id="rId17"/>
  </p:sldIdLst>
  <p:sldSz cx="12192000" cy="71993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15" autoAdjust="0"/>
    <p:restoredTop sz="86894" autoAdjust="0"/>
  </p:normalViewPr>
  <p:slideViewPr>
    <p:cSldViewPr snapToGrid="0">
      <p:cViewPr>
        <p:scale>
          <a:sx n="50" d="100"/>
          <a:sy n="50" d="100"/>
        </p:scale>
        <p:origin x="1296" y="2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324A7F-39D6-47FE-8415-701628A70B82}" type="datetimeFigureOut">
              <a:rPr lang="id-ID" smtClean="0"/>
              <a:t>23/01/2018</a:t>
            </a:fld>
            <a:endParaRPr lang="id-ID"/>
          </a:p>
        </p:txBody>
      </p:sp>
      <p:sp>
        <p:nvSpPr>
          <p:cNvPr id="4" name="Slide Image Placeholder 3"/>
          <p:cNvSpPr>
            <a:spLocks noGrp="1" noRot="1" noChangeAspect="1"/>
          </p:cNvSpPr>
          <p:nvPr>
            <p:ph type="sldImg" idx="2"/>
          </p:nvPr>
        </p:nvSpPr>
        <p:spPr>
          <a:xfrm>
            <a:off x="815975" y="1143000"/>
            <a:ext cx="5226050" cy="30861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F5B110-FB2B-4A29-828A-E3E79B532E93}" type="slidenum">
              <a:rPr lang="id-ID" smtClean="0"/>
              <a:t>‹#›</a:t>
            </a:fld>
            <a:endParaRPr lang="id-ID"/>
          </a:p>
        </p:txBody>
      </p:sp>
    </p:spTree>
    <p:extLst>
      <p:ext uri="{BB962C8B-B14F-4D97-AF65-F5344CB8AC3E}">
        <p14:creationId xmlns:p14="http://schemas.microsoft.com/office/powerpoint/2010/main" val="28500697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5CF5B110-FB2B-4A29-828A-E3E79B532E93}" type="slidenum">
              <a:rPr lang="id-ID" smtClean="0"/>
              <a:t>1</a:t>
            </a:fld>
            <a:endParaRPr lang="id-ID"/>
          </a:p>
        </p:txBody>
      </p:sp>
    </p:spTree>
    <p:extLst>
      <p:ext uri="{BB962C8B-B14F-4D97-AF65-F5344CB8AC3E}">
        <p14:creationId xmlns:p14="http://schemas.microsoft.com/office/powerpoint/2010/main" val="37840769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120445" y="1825012"/>
            <a:ext cx="6468534" cy="1859637"/>
          </a:xfrm>
        </p:spPr>
        <p:txBody>
          <a:bodyPr anchor="b"/>
          <a:lstStyle>
            <a:lvl1pPr algn="r">
              <a:defRPr sz="6299">
                <a:solidFill>
                  <a:schemeClr val="bg1"/>
                </a:solidFill>
                <a:latin typeface="Myriad Pro" panose="020B0503030403020204"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4312355" y="3781307"/>
            <a:ext cx="5621867" cy="1041937"/>
          </a:xfrm>
        </p:spPr>
        <p:txBody>
          <a:bodyPr/>
          <a:lstStyle>
            <a:lvl1pPr marL="0" indent="0" algn="r">
              <a:buNone/>
              <a:defRPr sz="2520">
                <a:solidFill>
                  <a:schemeClr val="bg1"/>
                </a:solidFill>
              </a:defRPr>
            </a:lvl1pPr>
            <a:lvl2pPr marL="479956" indent="0" algn="ctr">
              <a:buNone/>
              <a:defRPr sz="2100"/>
            </a:lvl2pPr>
            <a:lvl3pPr marL="959911" indent="0" algn="ctr">
              <a:buNone/>
              <a:defRPr sz="1890"/>
            </a:lvl3pPr>
            <a:lvl4pPr marL="1439867" indent="0" algn="ctr">
              <a:buNone/>
              <a:defRPr sz="1680"/>
            </a:lvl4pPr>
            <a:lvl5pPr marL="1919822" indent="0" algn="ctr">
              <a:buNone/>
              <a:defRPr sz="1680"/>
            </a:lvl5pPr>
            <a:lvl6pPr marL="2399778" indent="0" algn="ctr">
              <a:buNone/>
              <a:defRPr sz="1680"/>
            </a:lvl6pPr>
            <a:lvl7pPr marL="2879733" indent="0" algn="ctr">
              <a:buNone/>
              <a:defRPr sz="1680"/>
            </a:lvl7pPr>
            <a:lvl8pPr marL="3359688" indent="0" algn="ctr">
              <a:buNone/>
              <a:defRPr sz="1680"/>
            </a:lvl8pPr>
            <a:lvl9pPr marL="3839642" indent="0" algn="ctr">
              <a:buNone/>
              <a:defRPr sz="168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27646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1/23/2018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939410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83297"/>
            <a:ext cx="2628900" cy="610108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83297"/>
            <a:ext cx="7734300" cy="610108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540445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1BEF0D-F0BB-DE4B-95CE-6DB70DBA9567}" type="datetimeFigureOut">
              <a:rPr lang="en-US" smtClean="0"/>
              <a:pPr/>
              <a:t>1/23/2018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13848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84225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94831"/>
            <a:ext cx="10515600" cy="2994714"/>
          </a:xfrm>
        </p:spPr>
        <p:txBody>
          <a:bodyPr anchor="b"/>
          <a:lstStyle>
            <a:lvl1pPr>
              <a:defRPr sz="6299"/>
            </a:lvl1pPr>
          </a:lstStyle>
          <a:p>
            <a:r>
              <a:rPr lang="en-US" smtClean="0"/>
              <a:t>Click to edit Master title style</a:t>
            </a:r>
            <a:endParaRPr lang="en-US" dirty="0"/>
          </a:p>
        </p:txBody>
      </p:sp>
      <p:sp>
        <p:nvSpPr>
          <p:cNvPr id="3" name="Text Placeholder 2"/>
          <p:cNvSpPr>
            <a:spLocks noGrp="1"/>
          </p:cNvSpPr>
          <p:nvPr>
            <p:ph type="body" idx="1"/>
          </p:nvPr>
        </p:nvSpPr>
        <p:spPr>
          <a:xfrm>
            <a:off x="831850" y="4817876"/>
            <a:ext cx="10515600" cy="1574849"/>
          </a:xfrm>
        </p:spPr>
        <p:txBody>
          <a:bodyPr/>
          <a:lstStyle>
            <a:lvl1pPr marL="0" indent="0">
              <a:buNone/>
              <a:defRPr sz="2520">
                <a:solidFill>
                  <a:schemeClr val="tx1">
                    <a:tint val="75000"/>
                  </a:schemeClr>
                </a:solidFill>
              </a:defRPr>
            </a:lvl1pPr>
            <a:lvl2pPr marL="479956" indent="0">
              <a:buNone/>
              <a:defRPr sz="2100">
                <a:solidFill>
                  <a:schemeClr val="tx1">
                    <a:tint val="75000"/>
                  </a:schemeClr>
                </a:solidFill>
              </a:defRPr>
            </a:lvl2pPr>
            <a:lvl3pPr marL="959911" indent="0">
              <a:buNone/>
              <a:defRPr sz="1890">
                <a:solidFill>
                  <a:schemeClr val="tx1">
                    <a:tint val="75000"/>
                  </a:schemeClr>
                </a:solidFill>
              </a:defRPr>
            </a:lvl3pPr>
            <a:lvl4pPr marL="1439867" indent="0">
              <a:buNone/>
              <a:defRPr sz="1680">
                <a:solidFill>
                  <a:schemeClr val="tx1">
                    <a:tint val="75000"/>
                  </a:schemeClr>
                </a:solidFill>
              </a:defRPr>
            </a:lvl4pPr>
            <a:lvl5pPr marL="1919822" indent="0">
              <a:buNone/>
              <a:defRPr sz="1680">
                <a:solidFill>
                  <a:schemeClr val="tx1">
                    <a:tint val="75000"/>
                  </a:schemeClr>
                </a:solidFill>
              </a:defRPr>
            </a:lvl5pPr>
            <a:lvl6pPr marL="2399778" indent="0">
              <a:buNone/>
              <a:defRPr sz="1680">
                <a:solidFill>
                  <a:schemeClr val="tx1">
                    <a:tint val="75000"/>
                  </a:schemeClr>
                </a:solidFill>
              </a:defRPr>
            </a:lvl6pPr>
            <a:lvl7pPr marL="2879733" indent="0">
              <a:buNone/>
              <a:defRPr sz="1680">
                <a:solidFill>
                  <a:schemeClr val="tx1">
                    <a:tint val="75000"/>
                  </a:schemeClr>
                </a:solidFill>
              </a:defRPr>
            </a:lvl7pPr>
            <a:lvl8pPr marL="3359688" indent="0">
              <a:buNone/>
              <a:defRPr sz="1680">
                <a:solidFill>
                  <a:schemeClr val="tx1">
                    <a:tint val="75000"/>
                  </a:schemeClr>
                </a:solidFill>
              </a:defRPr>
            </a:lvl8pPr>
            <a:lvl9pPr marL="3839642" indent="0">
              <a:buNone/>
              <a:defRPr sz="168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60728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916484"/>
            <a:ext cx="5181600" cy="45678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916484"/>
            <a:ext cx="5181600" cy="45678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1/23/2018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3557605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83299"/>
            <a:ext cx="10515600" cy="139153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91" y="1764832"/>
            <a:ext cx="5157787" cy="864917"/>
          </a:xfrm>
        </p:spPr>
        <p:txBody>
          <a:bodyPr anchor="b"/>
          <a:lstStyle>
            <a:lvl1pPr marL="0" indent="0">
              <a:buNone/>
              <a:defRPr sz="2520" b="1"/>
            </a:lvl1pPr>
            <a:lvl2pPr marL="479956" indent="0">
              <a:buNone/>
              <a:defRPr sz="2100" b="1"/>
            </a:lvl2pPr>
            <a:lvl3pPr marL="959911" indent="0">
              <a:buNone/>
              <a:defRPr sz="1890" b="1"/>
            </a:lvl3pPr>
            <a:lvl4pPr marL="1439867" indent="0">
              <a:buNone/>
              <a:defRPr sz="1680" b="1"/>
            </a:lvl4pPr>
            <a:lvl5pPr marL="1919822" indent="0">
              <a:buNone/>
              <a:defRPr sz="1680" b="1"/>
            </a:lvl5pPr>
            <a:lvl6pPr marL="2399778" indent="0">
              <a:buNone/>
              <a:defRPr sz="1680" b="1"/>
            </a:lvl6pPr>
            <a:lvl7pPr marL="2879733" indent="0">
              <a:buNone/>
              <a:defRPr sz="1680" b="1"/>
            </a:lvl7pPr>
            <a:lvl8pPr marL="3359688" indent="0">
              <a:buNone/>
              <a:defRPr sz="1680" b="1"/>
            </a:lvl8pPr>
            <a:lvl9pPr marL="3839642" indent="0">
              <a:buNone/>
              <a:defRPr sz="1680" b="1"/>
            </a:lvl9pPr>
          </a:lstStyle>
          <a:p>
            <a:pPr lvl="0"/>
            <a:r>
              <a:rPr lang="en-US" smtClean="0"/>
              <a:t>Click to edit Master text styles</a:t>
            </a:r>
          </a:p>
        </p:txBody>
      </p:sp>
      <p:sp>
        <p:nvSpPr>
          <p:cNvPr id="4" name="Content Placeholder 3"/>
          <p:cNvSpPr>
            <a:spLocks noGrp="1"/>
          </p:cNvSpPr>
          <p:nvPr>
            <p:ph sz="half" idx="2"/>
          </p:nvPr>
        </p:nvSpPr>
        <p:spPr>
          <a:xfrm>
            <a:off x="839791" y="2629749"/>
            <a:ext cx="5157787" cy="386796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764832"/>
            <a:ext cx="5183188" cy="864917"/>
          </a:xfrm>
        </p:spPr>
        <p:txBody>
          <a:bodyPr anchor="b"/>
          <a:lstStyle>
            <a:lvl1pPr marL="0" indent="0">
              <a:buNone/>
              <a:defRPr sz="2520" b="1"/>
            </a:lvl1pPr>
            <a:lvl2pPr marL="479956" indent="0">
              <a:buNone/>
              <a:defRPr sz="2100" b="1"/>
            </a:lvl2pPr>
            <a:lvl3pPr marL="959911" indent="0">
              <a:buNone/>
              <a:defRPr sz="1890" b="1"/>
            </a:lvl3pPr>
            <a:lvl4pPr marL="1439867" indent="0">
              <a:buNone/>
              <a:defRPr sz="1680" b="1"/>
            </a:lvl4pPr>
            <a:lvl5pPr marL="1919822" indent="0">
              <a:buNone/>
              <a:defRPr sz="1680" b="1"/>
            </a:lvl5pPr>
            <a:lvl6pPr marL="2399778" indent="0">
              <a:buNone/>
              <a:defRPr sz="1680" b="1"/>
            </a:lvl6pPr>
            <a:lvl7pPr marL="2879733" indent="0">
              <a:buNone/>
              <a:defRPr sz="1680" b="1"/>
            </a:lvl7pPr>
            <a:lvl8pPr marL="3359688" indent="0">
              <a:buNone/>
              <a:defRPr sz="1680" b="1"/>
            </a:lvl8pPr>
            <a:lvl9pPr marL="3839642" indent="0">
              <a:buNone/>
              <a:defRPr sz="1680" b="1"/>
            </a:lvl9pPr>
          </a:lstStyle>
          <a:p>
            <a:pPr lvl="0"/>
            <a:r>
              <a:rPr lang="en-US" smtClean="0"/>
              <a:t>Click to edit Master text styles</a:t>
            </a:r>
          </a:p>
        </p:txBody>
      </p:sp>
      <p:sp>
        <p:nvSpPr>
          <p:cNvPr id="6" name="Content Placeholder 5"/>
          <p:cNvSpPr>
            <a:spLocks noGrp="1"/>
          </p:cNvSpPr>
          <p:nvPr>
            <p:ph sz="quarter" idx="4"/>
          </p:nvPr>
        </p:nvSpPr>
        <p:spPr>
          <a:xfrm>
            <a:off x="6172200" y="2629749"/>
            <a:ext cx="5183188" cy="386796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1/23/2018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85701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51578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1/23/2018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201153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91" y="479954"/>
            <a:ext cx="3932237" cy="1679840"/>
          </a:xfrm>
        </p:spPr>
        <p:txBody>
          <a:bodyPr anchor="b"/>
          <a:lstStyle>
            <a:lvl1pPr>
              <a:defRPr sz="3359"/>
            </a:lvl1pPr>
          </a:lstStyle>
          <a:p>
            <a:r>
              <a:rPr lang="en-US" smtClean="0"/>
              <a:t>Click to edit Master title style</a:t>
            </a:r>
            <a:endParaRPr lang="en-US" dirty="0"/>
          </a:p>
        </p:txBody>
      </p:sp>
      <p:sp>
        <p:nvSpPr>
          <p:cNvPr id="3" name="Content Placeholder 2"/>
          <p:cNvSpPr>
            <a:spLocks noGrp="1"/>
          </p:cNvSpPr>
          <p:nvPr>
            <p:ph idx="1"/>
          </p:nvPr>
        </p:nvSpPr>
        <p:spPr>
          <a:xfrm>
            <a:off x="5183188" y="1036570"/>
            <a:ext cx="6172200" cy="5116178"/>
          </a:xfrm>
        </p:spPr>
        <p:txBody>
          <a:bodyPr/>
          <a:lstStyle>
            <a:lvl1pPr>
              <a:defRPr sz="3359"/>
            </a:lvl1pPr>
            <a:lvl2pPr>
              <a:defRPr sz="2939"/>
            </a:lvl2pPr>
            <a:lvl3pPr>
              <a:defRPr sz="252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91" y="2159795"/>
            <a:ext cx="3932237" cy="4001285"/>
          </a:xfrm>
        </p:spPr>
        <p:txBody>
          <a:bodyPr/>
          <a:lstStyle>
            <a:lvl1pPr marL="0" indent="0">
              <a:buNone/>
              <a:defRPr sz="1680"/>
            </a:lvl1pPr>
            <a:lvl2pPr marL="479956" indent="0">
              <a:buNone/>
              <a:defRPr sz="1470"/>
            </a:lvl2pPr>
            <a:lvl3pPr marL="959911" indent="0">
              <a:buNone/>
              <a:defRPr sz="1260"/>
            </a:lvl3pPr>
            <a:lvl4pPr marL="1439867" indent="0">
              <a:buNone/>
              <a:defRPr sz="1050"/>
            </a:lvl4pPr>
            <a:lvl5pPr marL="1919822" indent="0">
              <a:buNone/>
              <a:defRPr sz="1050"/>
            </a:lvl5pPr>
            <a:lvl6pPr marL="2399778" indent="0">
              <a:buNone/>
              <a:defRPr sz="1050"/>
            </a:lvl6pPr>
            <a:lvl7pPr marL="2879733" indent="0">
              <a:buNone/>
              <a:defRPr sz="1050"/>
            </a:lvl7pPr>
            <a:lvl8pPr marL="3359688" indent="0">
              <a:buNone/>
              <a:defRPr sz="1050"/>
            </a:lvl8pPr>
            <a:lvl9pPr marL="3839642" indent="0">
              <a:buNone/>
              <a:defRPr sz="10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1/23/2018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268185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91" y="479954"/>
            <a:ext cx="3932237" cy="1679840"/>
          </a:xfrm>
        </p:spPr>
        <p:txBody>
          <a:bodyPr anchor="b"/>
          <a:lstStyle>
            <a:lvl1pPr>
              <a:defRPr sz="3359"/>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1036570"/>
            <a:ext cx="6172200" cy="5116178"/>
          </a:xfrm>
        </p:spPr>
        <p:txBody>
          <a:bodyPr anchor="t"/>
          <a:lstStyle>
            <a:lvl1pPr marL="0" indent="0">
              <a:buNone/>
              <a:defRPr sz="3359"/>
            </a:lvl1pPr>
            <a:lvl2pPr marL="479956" indent="0">
              <a:buNone/>
              <a:defRPr sz="2939"/>
            </a:lvl2pPr>
            <a:lvl3pPr marL="959911" indent="0">
              <a:buNone/>
              <a:defRPr sz="2520"/>
            </a:lvl3pPr>
            <a:lvl4pPr marL="1439867" indent="0">
              <a:buNone/>
              <a:defRPr sz="2100"/>
            </a:lvl4pPr>
            <a:lvl5pPr marL="1919822" indent="0">
              <a:buNone/>
              <a:defRPr sz="2100"/>
            </a:lvl5pPr>
            <a:lvl6pPr marL="2399778" indent="0">
              <a:buNone/>
              <a:defRPr sz="2100"/>
            </a:lvl6pPr>
            <a:lvl7pPr marL="2879733" indent="0">
              <a:buNone/>
              <a:defRPr sz="2100"/>
            </a:lvl7pPr>
            <a:lvl8pPr marL="3359688" indent="0">
              <a:buNone/>
              <a:defRPr sz="2100"/>
            </a:lvl8pPr>
            <a:lvl9pPr marL="3839642" indent="0">
              <a:buNone/>
              <a:defRPr sz="2100"/>
            </a:lvl9pPr>
          </a:lstStyle>
          <a:p>
            <a:r>
              <a:rPr lang="en-US" smtClean="0"/>
              <a:t>Click icon to add picture</a:t>
            </a:r>
            <a:endParaRPr lang="en-US" dirty="0"/>
          </a:p>
        </p:txBody>
      </p:sp>
      <p:sp>
        <p:nvSpPr>
          <p:cNvPr id="4" name="Text Placeholder 3"/>
          <p:cNvSpPr>
            <a:spLocks noGrp="1"/>
          </p:cNvSpPr>
          <p:nvPr>
            <p:ph type="body" sz="half" idx="2"/>
          </p:nvPr>
        </p:nvSpPr>
        <p:spPr>
          <a:xfrm>
            <a:off x="839791" y="2159795"/>
            <a:ext cx="3932237" cy="4001285"/>
          </a:xfrm>
        </p:spPr>
        <p:txBody>
          <a:bodyPr/>
          <a:lstStyle>
            <a:lvl1pPr marL="0" indent="0">
              <a:buNone/>
              <a:defRPr sz="1680"/>
            </a:lvl1pPr>
            <a:lvl2pPr marL="479956" indent="0">
              <a:buNone/>
              <a:defRPr sz="1470"/>
            </a:lvl2pPr>
            <a:lvl3pPr marL="959911" indent="0">
              <a:buNone/>
              <a:defRPr sz="1260"/>
            </a:lvl3pPr>
            <a:lvl4pPr marL="1439867" indent="0">
              <a:buNone/>
              <a:defRPr sz="1050"/>
            </a:lvl4pPr>
            <a:lvl5pPr marL="1919822" indent="0">
              <a:buNone/>
              <a:defRPr sz="1050"/>
            </a:lvl5pPr>
            <a:lvl6pPr marL="2399778" indent="0">
              <a:buNone/>
              <a:defRPr sz="1050"/>
            </a:lvl6pPr>
            <a:lvl7pPr marL="2879733" indent="0">
              <a:buNone/>
              <a:defRPr sz="1050"/>
            </a:lvl7pPr>
            <a:lvl8pPr marL="3359688" indent="0">
              <a:buNone/>
              <a:defRPr sz="1050"/>
            </a:lvl8pPr>
            <a:lvl9pPr marL="3839642" indent="0">
              <a:buNone/>
              <a:defRPr sz="10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47085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57778" y="201462"/>
            <a:ext cx="9584266" cy="87695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95111" y="1185073"/>
            <a:ext cx="11446933" cy="529931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95111" y="6672697"/>
            <a:ext cx="2743200" cy="383297"/>
          </a:xfrm>
          <a:prstGeom prst="rect">
            <a:avLst/>
          </a:prstGeom>
        </p:spPr>
        <p:txBody>
          <a:bodyPr vert="horz" lIns="91440" tIns="45720" rIns="91440" bIns="45720" rtlCol="0" anchor="ctr"/>
          <a:lstStyle>
            <a:lvl1pPr algn="l">
              <a:defRPr sz="1260">
                <a:solidFill>
                  <a:schemeClr val="tx1">
                    <a:tint val="75000"/>
                  </a:schemeClr>
                </a:solidFill>
              </a:defRPr>
            </a:lvl1pPr>
          </a:lstStyle>
          <a:p>
            <a:fld id="{B61BEF0D-F0BB-DE4B-95CE-6DB70DBA9567}" type="datetimeFigureOut">
              <a:rPr lang="en-US" smtClean="0"/>
              <a:pPr/>
              <a:t>1/23/2018</a:t>
            </a:fld>
            <a:endParaRPr lang="en-US" dirty="0"/>
          </a:p>
        </p:txBody>
      </p:sp>
      <p:sp>
        <p:nvSpPr>
          <p:cNvPr id="5" name="Footer Placeholder 4"/>
          <p:cNvSpPr>
            <a:spLocks noGrp="1"/>
          </p:cNvSpPr>
          <p:nvPr>
            <p:ph type="ftr" sz="quarter" idx="3"/>
          </p:nvPr>
        </p:nvSpPr>
        <p:spPr>
          <a:xfrm>
            <a:off x="3248378" y="6672697"/>
            <a:ext cx="4114800" cy="38329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473248" y="6672697"/>
            <a:ext cx="801511" cy="383297"/>
          </a:xfrm>
          <a:prstGeom prst="rect">
            <a:avLst/>
          </a:prstGeom>
        </p:spPr>
        <p:txBody>
          <a:bodyPr vert="horz" lIns="91440" tIns="45720" rIns="91440" bIns="45720" rtlCol="0" anchor="ctr"/>
          <a:lstStyle>
            <a:lvl1pPr algn="r">
              <a:defRPr sz="126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20443476"/>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Lst>
  <p:txStyles>
    <p:titleStyle>
      <a:lvl1pPr algn="l" defTabSz="959911" rtl="0" eaLnBrk="1" latinLnBrk="0" hangingPunct="1">
        <a:lnSpc>
          <a:spcPct val="90000"/>
        </a:lnSpc>
        <a:spcBef>
          <a:spcPct val="0"/>
        </a:spcBef>
        <a:buNone/>
        <a:defRPr sz="4619" kern="1200">
          <a:solidFill>
            <a:schemeClr val="tx1"/>
          </a:solidFill>
          <a:latin typeface="+mj-lt"/>
          <a:ea typeface="+mj-ea"/>
          <a:cs typeface="+mj-cs"/>
        </a:defRPr>
      </a:lvl1pPr>
    </p:titleStyle>
    <p:bodyStyle>
      <a:lvl1pPr marL="239978" indent="-239978" algn="l" defTabSz="959911" rtl="0" eaLnBrk="1" latinLnBrk="0" hangingPunct="1">
        <a:lnSpc>
          <a:spcPct val="90000"/>
        </a:lnSpc>
        <a:spcBef>
          <a:spcPts val="1050"/>
        </a:spcBef>
        <a:buFont typeface="Arial" panose="020B0604020202020204" pitchFamily="34" charset="0"/>
        <a:buChar char="•"/>
        <a:defRPr sz="2939" kern="1200">
          <a:solidFill>
            <a:schemeClr val="tx1"/>
          </a:solidFill>
          <a:latin typeface="+mn-lt"/>
          <a:ea typeface="+mn-ea"/>
          <a:cs typeface="+mn-cs"/>
        </a:defRPr>
      </a:lvl1pPr>
      <a:lvl2pPr marL="719933" indent="-239978" algn="l" defTabSz="959911" rtl="0" eaLnBrk="1" latinLnBrk="0" hangingPunct="1">
        <a:lnSpc>
          <a:spcPct val="90000"/>
        </a:lnSpc>
        <a:spcBef>
          <a:spcPts val="525"/>
        </a:spcBef>
        <a:buFont typeface="Arial" panose="020B0604020202020204" pitchFamily="34" charset="0"/>
        <a:buChar char="•"/>
        <a:defRPr sz="2520" kern="1200">
          <a:solidFill>
            <a:schemeClr val="tx1"/>
          </a:solidFill>
          <a:latin typeface="+mn-lt"/>
          <a:ea typeface="+mn-ea"/>
          <a:cs typeface="+mn-cs"/>
        </a:defRPr>
      </a:lvl2pPr>
      <a:lvl3pPr marL="1199889" indent="-239978" algn="l" defTabSz="959911" rtl="0" eaLnBrk="1" latinLnBrk="0" hangingPunct="1">
        <a:lnSpc>
          <a:spcPct val="90000"/>
        </a:lnSpc>
        <a:spcBef>
          <a:spcPts val="525"/>
        </a:spcBef>
        <a:buFont typeface="Arial" panose="020B0604020202020204" pitchFamily="34" charset="0"/>
        <a:buChar char="•"/>
        <a:defRPr sz="2100" kern="1200">
          <a:solidFill>
            <a:schemeClr val="tx1"/>
          </a:solidFill>
          <a:latin typeface="+mn-lt"/>
          <a:ea typeface="+mn-ea"/>
          <a:cs typeface="+mn-cs"/>
        </a:defRPr>
      </a:lvl3pPr>
      <a:lvl4pPr marL="1679844" indent="-239978" algn="l" defTabSz="959911"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4pPr>
      <a:lvl5pPr marL="2159800" indent="-239978" algn="l" defTabSz="959911"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5pPr>
      <a:lvl6pPr marL="2639755" indent="-239978" algn="l" defTabSz="959911"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6pPr>
      <a:lvl7pPr marL="3119710" indent="-239978" algn="l" defTabSz="959911"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7pPr>
      <a:lvl8pPr marL="3599666" indent="-239978" algn="l" defTabSz="959911"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8pPr>
      <a:lvl9pPr marL="4079620" indent="-239978" algn="l" defTabSz="959911"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9pPr>
    </p:bodyStyle>
    <p:otherStyle>
      <a:defPPr>
        <a:defRPr lang="en-US"/>
      </a:defPPr>
      <a:lvl1pPr marL="0" algn="l" defTabSz="959911" rtl="0" eaLnBrk="1" latinLnBrk="0" hangingPunct="1">
        <a:defRPr sz="1890" kern="1200">
          <a:solidFill>
            <a:schemeClr val="tx1"/>
          </a:solidFill>
          <a:latin typeface="+mn-lt"/>
          <a:ea typeface="+mn-ea"/>
          <a:cs typeface="+mn-cs"/>
        </a:defRPr>
      </a:lvl1pPr>
      <a:lvl2pPr marL="479956" algn="l" defTabSz="959911" rtl="0" eaLnBrk="1" latinLnBrk="0" hangingPunct="1">
        <a:defRPr sz="1890" kern="1200">
          <a:solidFill>
            <a:schemeClr val="tx1"/>
          </a:solidFill>
          <a:latin typeface="+mn-lt"/>
          <a:ea typeface="+mn-ea"/>
          <a:cs typeface="+mn-cs"/>
        </a:defRPr>
      </a:lvl2pPr>
      <a:lvl3pPr marL="959911" algn="l" defTabSz="959911" rtl="0" eaLnBrk="1" latinLnBrk="0" hangingPunct="1">
        <a:defRPr sz="1890" kern="1200">
          <a:solidFill>
            <a:schemeClr val="tx1"/>
          </a:solidFill>
          <a:latin typeface="+mn-lt"/>
          <a:ea typeface="+mn-ea"/>
          <a:cs typeface="+mn-cs"/>
        </a:defRPr>
      </a:lvl3pPr>
      <a:lvl4pPr marL="1439867" algn="l" defTabSz="959911" rtl="0" eaLnBrk="1" latinLnBrk="0" hangingPunct="1">
        <a:defRPr sz="1890" kern="1200">
          <a:solidFill>
            <a:schemeClr val="tx1"/>
          </a:solidFill>
          <a:latin typeface="+mn-lt"/>
          <a:ea typeface="+mn-ea"/>
          <a:cs typeface="+mn-cs"/>
        </a:defRPr>
      </a:lvl4pPr>
      <a:lvl5pPr marL="1919822" algn="l" defTabSz="959911" rtl="0" eaLnBrk="1" latinLnBrk="0" hangingPunct="1">
        <a:defRPr sz="1890" kern="1200">
          <a:solidFill>
            <a:schemeClr val="tx1"/>
          </a:solidFill>
          <a:latin typeface="+mn-lt"/>
          <a:ea typeface="+mn-ea"/>
          <a:cs typeface="+mn-cs"/>
        </a:defRPr>
      </a:lvl5pPr>
      <a:lvl6pPr marL="2399778" algn="l" defTabSz="959911" rtl="0" eaLnBrk="1" latinLnBrk="0" hangingPunct="1">
        <a:defRPr sz="1890" kern="1200">
          <a:solidFill>
            <a:schemeClr val="tx1"/>
          </a:solidFill>
          <a:latin typeface="+mn-lt"/>
          <a:ea typeface="+mn-ea"/>
          <a:cs typeface="+mn-cs"/>
        </a:defRPr>
      </a:lvl6pPr>
      <a:lvl7pPr marL="2879733" algn="l" defTabSz="959911" rtl="0" eaLnBrk="1" latinLnBrk="0" hangingPunct="1">
        <a:defRPr sz="1890" kern="1200">
          <a:solidFill>
            <a:schemeClr val="tx1"/>
          </a:solidFill>
          <a:latin typeface="+mn-lt"/>
          <a:ea typeface="+mn-ea"/>
          <a:cs typeface="+mn-cs"/>
        </a:defRPr>
      </a:lvl7pPr>
      <a:lvl8pPr marL="3359688" algn="l" defTabSz="959911" rtl="0" eaLnBrk="1" latinLnBrk="0" hangingPunct="1">
        <a:defRPr sz="1890" kern="1200">
          <a:solidFill>
            <a:schemeClr val="tx1"/>
          </a:solidFill>
          <a:latin typeface="+mn-lt"/>
          <a:ea typeface="+mn-ea"/>
          <a:cs typeface="+mn-cs"/>
        </a:defRPr>
      </a:lvl8pPr>
      <a:lvl9pPr marL="3839642" algn="l" defTabSz="959911" rtl="0" eaLnBrk="1" latinLnBrk="0" hangingPunct="1">
        <a:defRPr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29022" y="2071688"/>
            <a:ext cx="7558086" cy="1612961"/>
          </a:xfrm>
        </p:spPr>
        <p:txBody>
          <a:bodyPr>
            <a:normAutofit/>
          </a:bodyPr>
          <a:lstStyle/>
          <a:p>
            <a:pPr algn="ctr"/>
            <a:r>
              <a:rPr lang="id-ID" sz="4000" b="1" dirty="0" smtClean="0">
                <a:solidFill>
                  <a:srgbClr val="FFFF00"/>
                </a:solidFill>
                <a:latin typeface="Arial Black" panose="020B0A04020102020204" pitchFamily="34" charset="0"/>
              </a:rPr>
              <a:t>PROYEK II</a:t>
            </a:r>
            <a:endParaRPr lang="id-ID" sz="3200" b="1" dirty="0">
              <a:solidFill>
                <a:srgbClr val="FFFF00"/>
              </a:solidFill>
            </a:endParaRPr>
          </a:p>
        </p:txBody>
      </p:sp>
      <p:sp>
        <p:nvSpPr>
          <p:cNvPr id="3" name="Subtitle 2"/>
          <p:cNvSpPr>
            <a:spLocks noGrp="1"/>
          </p:cNvSpPr>
          <p:nvPr>
            <p:ph type="subTitle" idx="1"/>
          </p:nvPr>
        </p:nvSpPr>
        <p:spPr/>
        <p:txBody>
          <a:bodyPr>
            <a:normAutofit/>
          </a:bodyPr>
          <a:lstStyle/>
          <a:p>
            <a:pPr algn="ctr"/>
            <a:r>
              <a:rPr lang="id-ID" dirty="0" smtClean="0">
                <a:ln w="0"/>
                <a:effectLst>
                  <a:outerShdw blurRad="38100" dist="19050" dir="2700000" algn="tl" rotWithShape="0">
                    <a:schemeClr val="dk1">
                      <a:alpha val="40000"/>
                    </a:schemeClr>
                  </a:outerShdw>
                </a:effectLst>
              </a:rPr>
              <a:t>Perumusan Masalah, Penetapan Tujuan, &amp; Batasan Masalah</a:t>
            </a:r>
            <a:endParaRPr lang="id-ID" dirty="0">
              <a:ln w="0"/>
              <a:effectLst>
                <a:outerShdw blurRad="38100" dist="19050" dir="2700000" algn="tl" rotWithShape="0">
                  <a:schemeClr val="dk1">
                    <a:alpha val="40000"/>
                  </a:schemeClr>
                </a:outerShdw>
              </a:effectLst>
            </a:endParaRPr>
          </a:p>
        </p:txBody>
      </p:sp>
      <p:sp>
        <p:nvSpPr>
          <p:cNvPr id="4" name="TextBox 3"/>
          <p:cNvSpPr txBox="1"/>
          <p:nvPr/>
        </p:nvSpPr>
        <p:spPr>
          <a:xfrm>
            <a:off x="203199" y="6587067"/>
            <a:ext cx="1391984" cy="369332"/>
          </a:xfrm>
          <a:prstGeom prst="rect">
            <a:avLst/>
          </a:prstGeom>
          <a:noFill/>
        </p:spPr>
        <p:txBody>
          <a:bodyPr wrap="none" rtlCol="0">
            <a:spAutoFit/>
          </a:bodyPr>
          <a:lstStyle/>
          <a:p>
            <a:r>
              <a:rPr lang="id-ID" dirty="0" smtClean="0">
                <a:solidFill>
                  <a:srgbClr val="FFFF00"/>
                </a:solidFill>
              </a:rPr>
              <a:t>Tim Proyek II</a:t>
            </a:r>
            <a:endParaRPr lang="id-ID" dirty="0">
              <a:solidFill>
                <a:srgbClr val="FFFF00"/>
              </a:solidFill>
            </a:endParaRPr>
          </a:p>
        </p:txBody>
      </p:sp>
    </p:spTree>
    <p:extLst>
      <p:ext uri="{BB962C8B-B14F-4D97-AF65-F5344CB8AC3E}">
        <p14:creationId xmlns:p14="http://schemas.microsoft.com/office/powerpoint/2010/main" val="6887660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CONTOH TUJUAN PENELITIAN</a:t>
            </a:r>
            <a:endParaRPr lang="id-ID" b="1" dirty="0"/>
          </a:p>
        </p:txBody>
      </p:sp>
      <p:sp>
        <p:nvSpPr>
          <p:cNvPr id="3" name="Content Placeholder 2"/>
          <p:cNvSpPr>
            <a:spLocks noGrp="1"/>
          </p:cNvSpPr>
          <p:nvPr>
            <p:ph idx="1"/>
          </p:nvPr>
        </p:nvSpPr>
        <p:spPr/>
        <p:txBody>
          <a:bodyPr/>
          <a:lstStyle/>
          <a:p>
            <a:pPr marL="0" indent="0">
              <a:buNone/>
            </a:pPr>
            <a:endParaRPr lang="id-ID" dirty="0"/>
          </a:p>
          <a:p>
            <a:endParaRPr lang="id-ID" dirty="0"/>
          </a:p>
        </p:txBody>
      </p:sp>
      <p:graphicFrame>
        <p:nvGraphicFramePr>
          <p:cNvPr id="4" name="Table 3"/>
          <p:cNvGraphicFramePr>
            <a:graphicFrameLocks noGrp="1"/>
          </p:cNvGraphicFramePr>
          <p:nvPr>
            <p:extLst>
              <p:ext uri="{D42A27DB-BD31-4B8C-83A1-F6EECF244321}">
                <p14:modId xmlns:p14="http://schemas.microsoft.com/office/powerpoint/2010/main" val="3776365319"/>
              </p:ext>
            </p:extLst>
          </p:nvPr>
        </p:nvGraphicFramePr>
        <p:xfrm>
          <a:off x="200377" y="1846569"/>
          <a:ext cx="11836400" cy="3976317"/>
        </p:xfrm>
        <a:graphic>
          <a:graphicData uri="http://schemas.openxmlformats.org/drawingml/2006/table">
            <a:tbl>
              <a:tblPr firstRow="1" bandRow="1">
                <a:tableStyleId>{5C22544A-7EE6-4342-B048-85BDC9FD1C3A}</a:tableStyleId>
              </a:tblPr>
              <a:tblGrid>
                <a:gridCol w="5918200">
                  <a:extLst>
                    <a:ext uri="{9D8B030D-6E8A-4147-A177-3AD203B41FA5}">
                      <a16:colId xmlns:a16="http://schemas.microsoft.com/office/drawing/2014/main" val="2473214765"/>
                    </a:ext>
                  </a:extLst>
                </a:gridCol>
                <a:gridCol w="5918200">
                  <a:extLst>
                    <a:ext uri="{9D8B030D-6E8A-4147-A177-3AD203B41FA5}">
                      <a16:colId xmlns:a16="http://schemas.microsoft.com/office/drawing/2014/main" val="2627230727"/>
                    </a:ext>
                  </a:extLst>
                </a:gridCol>
              </a:tblGrid>
              <a:tr h="532077">
                <a:tc>
                  <a:txBody>
                    <a:bodyPr/>
                    <a:lstStyle/>
                    <a:p>
                      <a:pPr algn="ctr"/>
                      <a:r>
                        <a:rPr lang="id-ID" sz="2000" dirty="0" smtClean="0">
                          <a:solidFill>
                            <a:schemeClr val="tx1"/>
                          </a:solidFill>
                        </a:rPr>
                        <a:t>RUMUSAN</a:t>
                      </a:r>
                      <a:r>
                        <a:rPr lang="id-ID" sz="2000" baseline="0" dirty="0" smtClean="0">
                          <a:solidFill>
                            <a:schemeClr val="tx1"/>
                          </a:solidFill>
                        </a:rPr>
                        <a:t> MASALAH</a:t>
                      </a:r>
                      <a:endParaRPr lang="id-ID" sz="2000" dirty="0">
                        <a:solidFill>
                          <a:schemeClr val="tx1"/>
                        </a:solidFill>
                      </a:endParaRPr>
                    </a:p>
                  </a:txBody>
                  <a:tcPr anchor="ctr"/>
                </a:tc>
                <a:tc>
                  <a:txBody>
                    <a:bodyPr/>
                    <a:lstStyle/>
                    <a:p>
                      <a:pPr algn="ctr"/>
                      <a:r>
                        <a:rPr lang="id-ID" sz="2000" dirty="0" smtClean="0">
                          <a:solidFill>
                            <a:schemeClr val="tx1"/>
                          </a:solidFill>
                        </a:rPr>
                        <a:t>TUJUAN PENELITIAN</a:t>
                      </a:r>
                      <a:endParaRPr lang="id-ID" sz="2000" dirty="0">
                        <a:solidFill>
                          <a:schemeClr val="tx1"/>
                        </a:solidFill>
                      </a:endParaRPr>
                    </a:p>
                  </a:txBody>
                  <a:tcPr anchor="ctr"/>
                </a:tc>
                <a:extLst>
                  <a:ext uri="{0D108BD9-81ED-4DB2-BD59-A6C34878D82A}">
                    <a16:rowId xmlns:a16="http://schemas.microsoft.com/office/drawing/2014/main" val="3274482144"/>
                  </a:ext>
                </a:extLst>
              </a:tr>
              <a:tr h="1925505">
                <a:tc>
                  <a:txBody>
                    <a:bodyPr/>
                    <a:lstStyle/>
                    <a:p>
                      <a:pPr marL="541338" lvl="0" indent="-457200">
                        <a:buFont typeface="+mj-lt"/>
                        <a:buAutoNum type="arabicPeriod"/>
                      </a:pPr>
                      <a:r>
                        <a:rPr lang="id-ID" sz="2000" dirty="0" smtClean="0"/>
                        <a:t>Seberapa tinggi </a:t>
                      </a:r>
                      <a:r>
                        <a:rPr lang="id-ID" sz="2000" u="sng" dirty="0" smtClean="0"/>
                        <a:t>produktivitas</a:t>
                      </a:r>
                      <a:r>
                        <a:rPr lang="id-ID" sz="2000" dirty="0" smtClean="0"/>
                        <a:t> kerja karyawan PT X?</a:t>
                      </a:r>
                    </a:p>
                    <a:p>
                      <a:pPr marL="541338" lvl="0" indent="-457200">
                        <a:buFont typeface="+mj-lt"/>
                        <a:buAutoNum type="arabicPeriod"/>
                      </a:pPr>
                      <a:r>
                        <a:rPr lang="id-ID" sz="2000" dirty="0" smtClean="0"/>
                        <a:t>Seberapa tinggi </a:t>
                      </a:r>
                      <a:r>
                        <a:rPr lang="id-ID" sz="2000" u="sng" dirty="0" smtClean="0"/>
                        <a:t>penjualan</a:t>
                      </a:r>
                      <a:r>
                        <a:rPr lang="id-ID" sz="2000" dirty="0" smtClean="0"/>
                        <a:t> dan </a:t>
                      </a:r>
                      <a:r>
                        <a:rPr lang="id-ID" sz="2000" u="sng" dirty="0" smtClean="0"/>
                        <a:t>keuntungan</a:t>
                      </a:r>
                      <a:r>
                        <a:rPr lang="id-ID" sz="2000" dirty="0" smtClean="0"/>
                        <a:t> PT X dari tahun 2000 s.d. 2014?</a:t>
                      </a:r>
                    </a:p>
                    <a:p>
                      <a:pPr marL="541338" lvl="0" indent="-457200">
                        <a:buFont typeface="+mj-lt"/>
                        <a:buAutoNum type="arabicPeriod"/>
                      </a:pPr>
                      <a:endParaRPr lang="id-ID" sz="2000" dirty="0" smtClean="0"/>
                    </a:p>
                    <a:p>
                      <a:pPr marL="541338" lvl="0" indent="-457200">
                        <a:buFont typeface="+mj-lt"/>
                        <a:buAutoNum type="arabicPeriod"/>
                      </a:pPr>
                      <a:r>
                        <a:rPr lang="id-ID" sz="2000" dirty="0" smtClean="0"/>
                        <a:t>Adakah perbedaan </a:t>
                      </a:r>
                      <a:r>
                        <a:rPr lang="id-ID" sz="2000" u="sng" dirty="0" smtClean="0"/>
                        <a:t>produktifitas kerja</a:t>
                      </a:r>
                      <a:r>
                        <a:rPr lang="id-ID" sz="2000" dirty="0" smtClean="0"/>
                        <a:t> antara </a:t>
                      </a:r>
                      <a:r>
                        <a:rPr lang="id-ID" sz="2000" u="sng" dirty="0" smtClean="0"/>
                        <a:t>PNS</a:t>
                      </a:r>
                      <a:r>
                        <a:rPr lang="id-ID" sz="2000" dirty="0" smtClean="0"/>
                        <a:t>, </a:t>
                      </a:r>
                      <a:r>
                        <a:rPr lang="id-ID" sz="2000" u="sng" dirty="0" smtClean="0"/>
                        <a:t>BUMN</a:t>
                      </a:r>
                      <a:r>
                        <a:rPr lang="id-ID" sz="2000" dirty="0" smtClean="0"/>
                        <a:t>, dan </a:t>
                      </a:r>
                      <a:r>
                        <a:rPr lang="id-ID" sz="2000" u="sng" dirty="0" smtClean="0"/>
                        <a:t>Swasta</a:t>
                      </a:r>
                      <a:r>
                        <a:rPr lang="id-ID" sz="2000" dirty="0" smtClean="0"/>
                        <a:t>? (1 variabel 3 sampel)</a:t>
                      </a:r>
                    </a:p>
                    <a:p>
                      <a:pPr marL="541338" lvl="0" indent="-457200">
                        <a:buFont typeface="+mj-lt"/>
                        <a:buAutoNum type="arabicPeriod"/>
                      </a:pPr>
                      <a:endParaRPr lang="id-ID" sz="2000" dirty="0" smtClean="0"/>
                    </a:p>
                    <a:p>
                      <a:pPr marL="541338" lvl="0" indent="-457200">
                        <a:buFont typeface="+mj-lt"/>
                        <a:buAutoNum type="arabicPeriod"/>
                      </a:pPr>
                      <a:r>
                        <a:rPr lang="id-ID" sz="2000" dirty="0" smtClean="0"/>
                        <a:t>Adakah pengaruh </a:t>
                      </a:r>
                      <a:r>
                        <a:rPr lang="id-ID" sz="2000" u="sng" dirty="0" smtClean="0"/>
                        <a:t>sistem penggajian</a:t>
                      </a:r>
                      <a:r>
                        <a:rPr lang="id-ID" sz="2000" dirty="0" smtClean="0"/>
                        <a:t> terhadap </a:t>
                      </a:r>
                      <a:r>
                        <a:rPr lang="id-ID" sz="2000" u="sng" dirty="0" smtClean="0"/>
                        <a:t>prestasi kerja</a:t>
                      </a:r>
                      <a:r>
                        <a:rPr lang="id-ID" sz="2000" dirty="0" smtClean="0"/>
                        <a:t>?</a:t>
                      </a:r>
                    </a:p>
                    <a:p>
                      <a:endParaRPr lang="id-ID" sz="2000" dirty="0"/>
                    </a:p>
                  </a:txBody>
                  <a:tcPr/>
                </a:tc>
                <a:tc>
                  <a:txBody>
                    <a:bodyPr/>
                    <a:lstStyle/>
                    <a:p>
                      <a:pPr marL="457200" indent="-457200">
                        <a:buFont typeface="+mj-lt"/>
                        <a:buAutoNum type="arabicPeriod"/>
                      </a:pPr>
                      <a:r>
                        <a:rPr lang="id-ID" sz="2000" dirty="0" smtClean="0"/>
                        <a:t>Penelitian ini bertujuan untuk mengetahui tingkat </a:t>
                      </a:r>
                      <a:r>
                        <a:rPr lang="id-ID" sz="2000" u="sng" dirty="0" smtClean="0"/>
                        <a:t>produktivitas</a:t>
                      </a:r>
                      <a:r>
                        <a:rPr lang="id-ID" sz="2000" dirty="0" smtClean="0"/>
                        <a:t> kerja karyawan PT X</a:t>
                      </a:r>
                    </a:p>
                    <a:p>
                      <a:pPr marL="457200" indent="-457200">
                        <a:buFont typeface="+mj-lt"/>
                        <a:buAutoNum type="arabicPeriod"/>
                      </a:pPr>
                      <a:r>
                        <a:rPr lang="id-ID" sz="2000" dirty="0" smtClean="0"/>
                        <a:t>Penelitian ini bertujuan untuk mengetahui volume </a:t>
                      </a:r>
                      <a:r>
                        <a:rPr lang="id-ID" sz="2000" u="sng" dirty="0" smtClean="0"/>
                        <a:t>penjualan</a:t>
                      </a:r>
                      <a:r>
                        <a:rPr lang="id-ID" sz="2000" dirty="0" smtClean="0"/>
                        <a:t> dan </a:t>
                      </a:r>
                      <a:r>
                        <a:rPr lang="id-ID" sz="2000" u="sng" dirty="0" smtClean="0"/>
                        <a:t>keuntungan</a:t>
                      </a:r>
                      <a:r>
                        <a:rPr lang="id-ID" sz="2000" dirty="0" smtClean="0"/>
                        <a:t> PT X dari tahun 2000 s.d. 2014?</a:t>
                      </a:r>
                    </a:p>
                    <a:p>
                      <a:pPr marL="457200" indent="-457200">
                        <a:buFont typeface="+mj-lt"/>
                        <a:buAutoNum type="arabicPeriod"/>
                      </a:pPr>
                      <a:r>
                        <a:rPr lang="id-ID" sz="2000" dirty="0" smtClean="0"/>
                        <a:t>Penelitian ini bertujuan untuk mengetahui  perbedaan </a:t>
                      </a:r>
                      <a:r>
                        <a:rPr lang="id-ID" sz="2000" u="sng" dirty="0" smtClean="0"/>
                        <a:t>produktifitas kerja</a:t>
                      </a:r>
                      <a:r>
                        <a:rPr lang="id-ID" sz="2000" dirty="0" smtClean="0"/>
                        <a:t> antara </a:t>
                      </a:r>
                      <a:r>
                        <a:rPr lang="id-ID" sz="2000" u="sng" dirty="0" smtClean="0"/>
                        <a:t>PNS</a:t>
                      </a:r>
                      <a:r>
                        <a:rPr lang="id-ID" sz="2000" dirty="0" smtClean="0"/>
                        <a:t>, </a:t>
                      </a:r>
                      <a:r>
                        <a:rPr lang="id-ID" sz="2000" u="sng" dirty="0" smtClean="0"/>
                        <a:t>BUMN</a:t>
                      </a:r>
                      <a:r>
                        <a:rPr lang="id-ID" sz="2000" dirty="0" smtClean="0"/>
                        <a:t>, dan </a:t>
                      </a:r>
                      <a:r>
                        <a:rPr lang="id-ID" sz="2000" u="sng" dirty="0" smtClean="0"/>
                        <a:t>Swasta</a:t>
                      </a:r>
                      <a:endParaRPr lang="id-ID" sz="2000" dirty="0" smtClean="0"/>
                    </a:p>
                    <a:p>
                      <a:pPr marL="457200" indent="-457200">
                        <a:buFont typeface="+mj-lt"/>
                        <a:buAutoNum type="arabicPeriod"/>
                      </a:pPr>
                      <a:r>
                        <a:rPr lang="id-ID" sz="2000" dirty="0" smtClean="0"/>
                        <a:t>Penelitian ini bertujuan untuk mengetahui  pengaruh </a:t>
                      </a:r>
                      <a:r>
                        <a:rPr lang="id-ID" sz="2000" u="sng" dirty="0" smtClean="0"/>
                        <a:t>sistem penggajian</a:t>
                      </a:r>
                      <a:r>
                        <a:rPr lang="id-ID" sz="2000" dirty="0" smtClean="0"/>
                        <a:t> terhadap </a:t>
                      </a:r>
                      <a:r>
                        <a:rPr lang="id-ID" sz="2000" u="sng" dirty="0" smtClean="0"/>
                        <a:t>prestasi kerja</a:t>
                      </a:r>
                      <a:endParaRPr lang="id-ID" sz="2000" dirty="0" smtClean="0"/>
                    </a:p>
                  </a:txBody>
                  <a:tcPr/>
                </a:tc>
                <a:extLst>
                  <a:ext uri="{0D108BD9-81ED-4DB2-BD59-A6C34878D82A}">
                    <a16:rowId xmlns:a16="http://schemas.microsoft.com/office/drawing/2014/main" val="3901072757"/>
                  </a:ext>
                </a:extLst>
              </a:tr>
            </a:tbl>
          </a:graphicData>
        </a:graphic>
      </p:graphicFrame>
    </p:spTree>
    <p:extLst>
      <p:ext uri="{BB962C8B-B14F-4D97-AF65-F5344CB8AC3E}">
        <p14:creationId xmlns:p14="http://schemas.microsoft.com/office/powerpoint/2010/main" val="24419943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BATASAN MASALAH</a:t>
            </a:r>
            <a:endParaRPr lang="id-ID" b="1" dirty="0"/>
          </a:p>
        </p:txBody>
      </p:sp>
      <p:sp>
        <p:nvSpPr>
          <p:cNvPr id="3" name="Content Placeholder 2"/>
          <p:cNvSpPr>
            <a:spLocks noGrp="1"/>
          </p:cNvSpPr>
          <p:nvPr>
            <p:ph idx="1"/>
          </p:nvPr>
        </p:nvSpPr>
        <p:spPr/>
        <p:txBody>
          <a:bodyPr>
            <a:normAutofit/>
          </a:bodyPr>
          <a:lstStyle/>
          <a:p>
            <a:pPr marL="0" indent="0">
              <a:buNone/>
            </a:pPr>
            <a:r>
              <a:rPr lang="id-ID" dirty="0"/>
              <a:t>Batasan masalah adalah ruang lingkup masalah atau upaya membatasi ruang lingkup masalah yang terlalu luas atau lebar sehingga penelitian itu lebih </a:t>
            </a:r>
            <a:r>
              <a:rPr lang="id-ID" dirty="0" smtClean="0"/>
              <a:t>fokus. </a:t>
            </a:r>
          </a:p>
          <a:p>
            <a:pPr marL="0" indent="0">
              <a:buNone/>
            </a:pPr>
            <a:r>
              <a:rPr lang="id-ID" dirty="0" smtClean="0"/>
              <a:t>Dalam arti </a:t>
            </a:r>
            <a:r>
              <a:rPr lang="id-ID" dirty="0"/>
              <a:t>kata lain </a:t>
            </a:r>
            <a:r>
              <a:rPr lang="id-ID" dirty="0" smtClean="0"/>
              <a:t>batasan masalah menegaskan </a:t>
            </a:r>
            <a:r>
              <a:rPr lang="id-ID" dirty="0"/>
              <a:t>atau memperjelas apa yang menjadi masalah. </a:t>
            </a:r>
          </a:p>
          <a:p>
            <a:pPr marL="0" indent="0">
              <a:buNone/>
            </a:pPr>
            <a:r>
              <a:rPr lang="id-ID" dirty="0" smtClean="0"/>
              <a:t>Tujuan pembatasan masalah : agar </a:t>
            </a:r>
            <a:r>
              <a:rPr lang="id-ID" dirty="0"/>
              <a:t>pembahasannya tidak terlalu luas kepada aspek-aspek yang </a:t>
            </a:r>
            <a:r>
              <a:rPr lang="id-ID" dirty="0" smtClean="0"/>
              <a:t>jauh atau tidak relevan, sehingga </a:t>
            </a:r>
            <a:r>
              <a:rPr lang="id-ID" dirty="0"/>
              <a:t>penelitian </a:t>
            </a:r>
            <a:r>
              <a:rPr lang="id-ID" dirty="0" smtClean="0"/>
              <a:t>yang dilakukan bisa </a:t>
            </a:r>
            <a:r>
              <a:rPr lang="id-ID" dirty="0"/>
              <a:t>lebih </a:t>
            </a:r>
            <a:r>
              <a:rPr lang="id-ID" dirty="0" smtClean="0"/>
              <a:t>fokus. </a:t>
            </a:r>
          </a:p>
        </p:txBody>
      </p:sp>
    </p:spTree>
    <p:extLst>
      <p:ext uri="{BB962C8B-B14F-4D97-AF65-F5344CB8AC3E}">
        <p14:creationId xmlns:p14="http://schemas.microsoft.com/office/powerpoint/2010/main" val="21628570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DEFINISI OPERASIONAL</a:t>
            </a:r>
            <a:endParaRPr lang="id-ID" b="1"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id-ID" dirty="0" smtClean="0"/>
              <a:t>Memberikan informasi tentang </a:t>
            </a:r>
            <a:r>
              <a:rPr lang="id-ID" dirty="0"/>
              <a:t>bagaimana caranya mengukur variabel. </a:t>
            </a:r>
            <a:endParaRPr lang="id-ID" dirty="0" smtClean="0"/>
          </a:p>
          <a:p>
            <a:pPr marL="514350" indent="-514350">
              <a:buFont typeface="+mj-lt"/>
              <a:buAutoNum type="arabicPeriod"/>
            </a:pPr>
            <a:r>
              <a:rPr lang="id-ID" dirty="0" smtClean="0"/>
              <a:t>Merupakan Informasi ilmiah </a:t>
            </a:r>
            <a:r>
              <a:rPr lang="id-ID" dirty="0"/>
              <a:t>yang sangat membantu peneliti lain yang ingin melakukan penelitian dengan menggunakan variabel yang sama. Karena berdasarkan informasi itu, ia akan mengetahui bagaimana caranya melakukan pengukuran terhadap variabel yang dibangun berdasarkan konsep yang sama. Dengan demikian ia dapat menentukan apakah tetap menggunakan prosedur pengukuran yang sama atau diperlukan pengukuran yang baru</a:t>
            </a:r>
            <a:r>
              <a:rPr lang="id-ID" dirty="0" smtClean="0"/>
              <a:t>.</a:t>
            </a:r>
          </a:p>
          <a:p>
            <a:pPr marL="514350" indent="-514350">
              <a:buFont typeface="+mj-lt"/>
              <a:buAutoNum type="arabicPeriod"/>
            </a:pPr>
            <a:r>
              <a:rPr lang="id-ID" dirty="0" smtClean="0"/>
              <a:t>Definisi </a:t>
            </a:r>
            <a:r>
              <a:rPr lang="id-ID" dirty="0"/>
              <a:t>Operasional) boleh merujuk pada kepustakaan</a:t>
            </a:r>
            <a:r>
              <a:rPr lang="id-ID" dirty="0" smtClean="0"/>
              <a:t>.</a:t>
            </a:r>
          </a:p>
          <a:p>
            <a:pPr marL="514350" indent="-514350">
              <a:buFont typeface="+mj-lt"/>
              <a:buAutoNum type="arabicPeriod"/>
            </a:pPr>
            <a:r>
              <a:rPr lang="en-US" dirty="0" err="1" smtClean="0"/>
              <a:t>Definisi</a:t>
            </a:r>
            <a:r>
              <a:rPr lang="en-US" dirty="0" smtClean="0"/>
              <a:t> </a:t>
            </a:r>
            <a:r>
              <a:rPr lang="en-US" dirty="0" err="1"/>
              <a:t>operasional</a:t>
            </a:r>
            <a:r>
              <a:rPr lang="en-US" dirty="0"/>
              <a:t> </a:t>
            </a:r>
            <a:r>
              <a:rPr lang="en-US" dirty="0" err="1"/>
              <a:t>menjelaskan</a:t>
            </a:r>
            <a:r>
              <a:rPr lang="en-US" dirty="0"/>
              <a:t> kata </a:t>
            </a:r>
            <a:r>
              <a:rPr lang="en-US" dirty="0" err="1"/>
              <a:t>kunci</a:t>
            </a:r>
            <a:r>
              <a:rPr lang="en-US" dirty="0"/>
              <a:t> yang </a:t>
            </a:r>
            <a:r>
              <a:rPr lang="en-US" dirty="0" err="1"/>
              <a:t>dicantumkan</a:t>
            </a:r>
            <a:r>
              <a:rPr lang="en-US" dirty="0"/>
              <a:t> di </a:t>
            </a:r>
            <a:r>
              <a:rPr lang="en-US" dirty="0" err="1"/>
              <a:t>bagian</a:t>
            </a:r>
            <a:r>
              <a:rPr lang="en-US" dirty="0"/>
              <a:t> </a:t>
            </a:r>
            <a:r>
              <a:rPr lang="en-US" dirty="0" err="1"/>
              <a:t>abstrak</a:t>
            </a:r>
            <a:r>
              <a:rPr lang="en-US" dirty="0"/>
              <a:t> </a:t>
            </a:r>
            <a:r>
              <a:rPr lang="en-US" dirty="0" err="1"/>
              <a:t>dan</a:t>
            </a:r>
            <a:r>
              <a:rPr lang="en-US" dirty="0"/>
              <a:t> </a:t>
            </a:r>
            <a:r>
              <a:rPr lang="en-US" dirty="0" err="1"/>
              <a:t>menjelaskan</a:t>
            </a:r>
            <a:r>
              <a:rPr lang="en-US" dirty="0"/>
              <a:t> kata inti </a:t>
            </a:r>
            <a:r>
              <a:rPr lang="en-US" dirty="0" err="1"/>
              <a:t>pada</a:t>
            </a:r>
            <a:r>
              <a:rPr lang="en-US" dirty="0"/>
              <a:t> </a:t>
            </a:r>
            <a:r>
              <a:rPr lang="en-US" dirty="0" err="1"/>
              <a:t>bagian</a:t>
            </a:r>
            <a:r>
              <a:rPr lang="en-US" dirty="0"/>
              <a:t> </a:t>
            </a:r>
            <a:r>
              <a:rPr lang="en-US" dirty="0" err="1"/>
              <a:t>judul</a:t>
            </a:r>
            <a:r>
              <a:rPr lang="en-US" dirty="0"/>
              <a:t> </a:t>
            </a:r>
            <a:r>
              <a:rPr lang="en-US" dirty="0" err="1"/>
              <a:t>Proyek</a:t>
            </a:r>
            <a:r>
              <a:rPr lang="en-US" dirty="0"/>
              <a:t> </a:t>
            </a:r>
            <a:r>
              <a:rPr lang="en-US" dirty="0" err="1"/>
              <a:t>Akhir</a:t>
            </a:r>
            <a:r>
              <a:rPr lang="en-US" dirty="0"/>
              <a:t>. </a:t>
            </a:r>
            <a:r>
              <a:rPr lang="en-US" dirty="0" err="1"/>
              <a:t>Definisi</a:t>
            </a:r>
            <a:r>
              <a:rPr lang="en-US" dirty="0"/>
              <a:t> </a:t>
            </a:r>
            <a:r>
              <a:rPr lang="en-US" dirty="0" err="1"/>
              <a:t>operasional</a:t>
            </a:r>
            <a:r>
              <a:rPr lang="en-US" dirty="0"/>
              <a:t> </a:t>
            </a:r>
            <a:r>
              <a:rPr lang="en-US" dirty="0" err="1"/>
              <a:t>bukan</a:t>
            </a:r>
            <a:r>
              <a:rPr lang="en-US" dirty="0"/>
              <a:t> </a:t>
            </a:r>
            <a:r>
              <a:rPr lang="en-US" dirty="0" err="1"/>
              <a:t>merupakan</a:t>
            </a:r>
            <a:r>
              <a:rPr lang="en-US" dirty="0"/>
              <a:t> </a:t>
            </a:r>
            <a:r>
              <a:rPr lang="en-US" dirty="0" err="1"/>
              <a:t>definisi</a:t>
            </a:r>
            <a:r>
              <a:rPr lang="en-US" dirty="0"/>
              <a:t> </a:t>
            </a:r>
            <a:r>
              <a:rPr lang="en-US" dirty="0" err="1"/>
              <a:t>istilah</a:t>
            </a:r>
            <a:r>
              <a:rPr lang="en-US" dirty="0"/>
              <a:t>, </a:t>
            </a:r>
            <a:r>
              <a:rPr lang="en-US" dirty="0" err="1"/>
              <a:t>dapat</a:t>
            </a:r>
            <a:r>
              <a:rPr lang="en-US" dirty="0"/>
              <a:t> </a:t>
            </a:r>
            <a:r>
              <a:rPr lang="en-US" dirty="0" err="1"/>
              <a:t>dibuat</a:t>
            </a:r>
            <a:r>
              <a:rPr lang="en-US" dirty="0"/>
              <a:t> </a:t>
            </a:r>
            <a:r>
              <a:rPr lang="en-US" dirty="0" err="1"/>
              <a:t>dalam</a:t>
            </a:r>
            <a:r>
              <a:rPr lang="en-US" dirty="0"/>
              <a:t> </a:t>
            </a:r>
            <a:r>
              <a:rPr lang="en-US" dirty="0" err="1"/>
              <a:t>bentuk</a:t>
            </a:r>
            <a:r>
              <a:rPr lang="en-US" dirty="0"/>
              <a:t> </a:t>
            </a:r>
            <a:r>
              <a:rPr lang="en-US" dirty="0" err="1"/>
              <a:t>rincian</a:t>
            </a:r>
            <a:r>
              <a:rPr lang="en-US" dirty="0"/>
              <a:t> (</a:t>
            </a:r>
            <a:r>
              <a:rPr lang="en-US" i="1" dirty="0"/>
              <a:t>numbering</a:t>
            </a:r>
            <a:r>
              <a:rPr lang="en-US" dirty="0"/>
              <a:t>) </a:t>
            </a:r>
            <a:r>
              <a:rPr lang="en-US" dirty="0" err="1"/>
              <a:t>atau</a:t>
            </a:r>
            <a:r>
              <a:rPr lang="en-US" dirty="0"/>
              <a:t> </a:t>
            </a:r>
            <a:r>
              <a:rPr lang="en-US" dirty="0" err="1"/>
              <a:t>paragraf</a:t>
            </a:r>
            <a:r>
              <a:rPr lang="en-US" dirty="0"/>
              <a:t>. </a:t>
            </a:r>
            <a:r>
              <a:rPr lang="id-ID" dirty="0"/>
              <a:t> </a:t>
            </a:r>
          </a:p>
          <a:p>
            <a:pPr marL="0" indent="0">
              <a:buNone/>
            </a:pPr>
            <a:endParaRPr lang="id-ID" dirty="0"/>
          </a:p>
        </p:txBody>
      </p:sp>
    </p:spTree>
    <p:extLst>
      <p:ext uri="{BB962C8B-B14F-4D97-AF65-F5344CB8AC3E}">
        <p14:creationId xmlns:p14="http://schemas.microsoft.com/office/powerpoint/2010/main" val="30053328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CONTOH DEFINISI OPERASIONAL</a:t>
            </a:r>
            <a:endParaRPr lang="id-ID"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83514133"/>
              </p:ext>
            </p:extLst>
          </p:nvPr>
        </p:nvGraphicFramePr>
        <p:xfrm>
          <a:off x="395288" y="1185863"/>
          <a:ext cx="11447462" cy="2282952"/>
        </p:xfrm>
        <a:graphic>
          <a:graphicData uri="http://schemas.openxmlformats.org/drawingml/2006/table">
            <a:tbl>
              <a:tblPr firstRow="1" bandRow="1">
                <a:tableStyleId>{5C22544A-7EE6-4342-B048-85BDC9FD1C3A}</a:tableStyleId>
              </a:tblPr>
              <a:tblGrid>
                <a:gridCol w="2076979">
                  <a:extLst>
                    <a:ext uri="{9D8B030D-6E8A-4147-A177-3AD203B41FA5}">
                      <a16:colId xmlns:a16="http://schemas.microsoft.com/office/drawing/2014/main" val="3523858913"/>
                    </a:ext>
                  </a:extLst>
                </a:gridCol>
                <a:gridCol w="9370483">
                  <a:extLst>
                    <a:ext uri="{9D8B030D-6E8A-4147-A177-3AD203B41FA5}">
                      <a16:colId xmlns:a16="http://schemas.microsoft.com/office/drawing/2014/main" val="2858369296"/>
                    </a:ext>
                  </a:extLst>
                </a:gridCol>
              </a:tblGrid>
              <a:tr h="370840">
                <a:tc>
                  <a:txBody>
                    <a:bodyPr/>
                    <a:lstStyle/>
                    <a:p>
                      <a:pPr algn="ctr">
                        <a:lnSpc>
                          <a:spcPct val="150000"/>
                        </a:lnSpc>
                      </a:pPr>
                      <a:r>
                        <a:rPr lang="id-ID" sz="2000" dirty="0" smtClean="0"/>
                        <a:t>VARIABEL</a:t>
                      </a:r>
                      <a:endParaRPr lang="id-ID" sz="2000" dirty="0"/>
                    </a:p>
                  </a:txBody>
                  <a:tcPr anchor="ctr"/>
                </a:tc>
                <a:tc>
                  <a:txBody>
                    <a:bodyPr/>
                    <a:lstStyle/>
                    <a:p>
                      <a:pPr algn="ctr">
                        <a:lnSpc>
                          <a:spcPct val="150000"/>
                        </a:lnSpc>
                      </a:pPr>
                      <a:r>
                        <a:rPr lang="id-ID" sz="2000" dirty="0" smtClean="0"/>
                        <a:t>DEFINISI OPERASIONAL</a:t>
                      </a:r>
                      <a:endParaRPr lang="id-ID" sz="2000" dirty="0"/>
                    </a:p>
                  </a:txBody>
                  <a:tcPr anchor="ctr"/>
                </a:tc>
                <a:extLst>
                  <a:ext uri="{0D108BD9-81ED-4DB2-BD59-A6C34878D82A}">
                    <a16:rowId xmlns:a16="http://schemas.microsoft.com/office/drawing/2014/main" val="2235855691"/>
                  </a:ext>
                </a:extLst>
              </a:tr>
              <a:tr h="370840">
                <a:tc>
                  <a:txBody>
                    <a:bodyPr/>
                    <a:lstStyle/>
                    <a:p>
                      <a:pPr>
                        <a:lnSpc>
                          <a:spcPct val="150000"/>
                        </a:lnSpc>
                      </a:pPr>
                      <a:r>
                        <a:rPr lang="id-ID" sz="2000">
                          <a:effectLst/>
                        </a:rPr>
                        <a:t>Umur</a:t>
                      </a:r>
                      <a:endParaRPr lang="id-ID" sz="2000"/>
                    </a:p>
                  </a:txBody>
                  <a:tcPr marL="0" marR="0" marT="0" marB="0"/>
                </a:tc>
                <a:tc>
                  <a:txBody>
                    <a:bodyPr/>
                    <a:lstStyle/>
                    <a:p>
                      <a:pPr>
                        <a:lnSpc>
                          <a:spcPct val="150000"/>
                        </a:lnSpc>
                      </a:pPr>
                      <a:r>
                        <a:rPr lang="id-ID" sz="2000">
                          <a:effectLst/>
                        </a:rPr>
                        <a:t>Umur responden yang dihitung sejak tanggal lahir sampai dengan waktu penelitian yang dinyatakan dalam tahun</a:t>
                      </a:r>
                      <a:endParaRPr lang="id-ID" sz="2000"/>
                    </a:p>
                  </a:txBody>
                  <a:tcPr marL="0" marR="0" marT="0" marB="0"/>
                </a:tc>
                <a:extLst>
                  <a:ext uri="{0D108BD9-81ED-4DB2-BD59-A6C34878D82A}">
                    <a16:rowId xmlns:a16="http://schemas.microsoft.com/office/drawing/2014/main" val="4201418704"/>
                  </a:ext>
                </a:extLst>
              </a:tr>
              <a:tr h="370840">
                <a:tc>
                  <a:txBody>
                    <a:bodyPr/>
                    <a:lstStyle/>
                    <a:p>
                      <a:pPr>
                        <a:lnSpc>
                          <a:spcPct val="150000"/>
                        </a:lnSpc>
                      </a:pPr>
                      <a:r>
                        <a:rPr lang="id-ID" sz="2000" dirty="0">
                          <a:effectLst/>
                        </a:rPr>
                        <a:t>Stres</a:t>
                      </a:r>
                      <a:endParaRPr lang="id-ID" sz="2000" dirty="0"/>
                    </a:p>
                  </a:txBody>
                  <a:tcPr marL="0" marR="0" marT="0" marB="0"/>
                </a:tc>
                <a:tc>
                  <a:txBody>
                    <a:bodyPr/>
                    <a:lstStyle/>
                    <a:p>
                      <a:pPr>
                        <a:lnSpc>
                          <a:spcPct val="150000"/>
                        </a:lnSpc>
                      </a:pPr>
                      <a:r>
                        <a:rPr lang="id-ID" sz="2000" dirty="0">
                          <a:effectLst/>
                        </a:rPr>
                        <a:t>Respon dari kondisi yang terjadi ketika individu merasa tertekan karena ketidakmampuannya menyesuaikan diri dengan tuntutan yang diberikan </a:t>
                      </a:r>
                      <a:r>
                        <a:rPr lang="id-ID" sz="2000" dirty="0" smtClean="0">
                          <a:effectLst/>
                        </a:rPr>
                        <a:t>kepadanya</a:t>
                      </a:r>
                      <a:endParaRPr lang="id-ID" sz="2000" dirty="0"/>
                    </a:p>
                  </a:txBody>
                  <a:tcPr marL="0" marR="0" marT="0" marB="0"/>
                </a:tc>
                <a:extLst>
                  <a:ext uri="{0D108BD9-81ED-4DB2-BD59-A6C34878D82A}">
                    <a16:rowId xmlns:a16="http://schemas.microsoft.com/office/drawing/2014/main" val="671772404"/>
                  </a:ext>
                </a:extLst>
              </a:tr>
            </a:tbl>
          </a:graphicData>
        </a:graphic>
      </p:graphicFrame>
    </p:spTree>
    <p:extLst>
      <p:ext uri="{BB962C8B-B14F-4D97-AF65-F5344CB8AC3E}">
        <p14:creationId xmlns:p14="http://schemas.microsoft.com/office/powerpoint/2010/main" val="8182026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METODE PENGERJAAN</a:t>
            </a:r>
            <a:endParaRPr lang="id-ID" b="1" dirty="0"/>
          </a:p>
        </p:txBody>
      </p:sp>
      <p:sp>
        <p:nvSpPr>
          <p:cNvPr id="3" name="Content Placeholder 2"/>
          <p:cNvSpPr>
            <a:spLocks noGrp="1"/>
          </p:cNvSpPr>
          <p:nvPr>
            <p:ph idx="1"/>
          </p:nvPr>
        </p:nvSpPr>
        <p:spPr/>
        <p:txBody>
          <a:bodyPr/>
          <a:lstStyle/>
          <a:p>
            <a:r>
              <a:rPr lang="en-US" dirty="0" err="1"/>
              <a:t>Memuat</a:t>
            </a:r>
            <a:r>
              <a:rPr lang="en-US" dirty="0"/>
              <a:t> </a:t>
            </a:r>
            <a:r>
              <a:rPr lang="en-US" dirty="0" err="1"/>
              <a:t>tentang</a:t>
            </a:r>
            <a:r>
              <a:rPr lang="en-US" dirty="0"/>
              <a:t> </a:t>
            </a:r>
            <a:r>
              <a:rPr lang="en-US" dirty="0" err="1"/>
              <a:t>metodologi</a:t>
            </a:r>
            <a:r>
              <a:rPr lang="en-US" dirty="0"/>
              <a:t> yang </a:t>
            </a:r>
            <a:r>
              <a:rPr lang="en-US" dirty="0" err="1"/>
              <a:t>digunakan</a:t>
            </a:r>
            <a:r>
              <a:rPr lang="en-US" dirty="0"/>
              <a:t> </a:t>
            </a:r>
            <a:r>
              <a:rPr lang="en-US" dirty="0" err="1"/>
              <a:t>dan</a:t>
            </a:r>
            <a:r>
              <a:rPr lang="en-US" dirty="0"/>
              <a:t> model </a:t>
            </a:r>
            <a:r>
              <a:rPr lang="en-US" dirty="0" err="1"/>
              <a:t>pengembangan</a:t>
            </a:r>
            <a:r>
              <a:rPr lang="en-US" dirty="0"/>
              <a:t> yang </a:t>
            </a:r>
            <a:r>
              <a:rPr lang="en-US" dirty="0" err="1"/>
              <a:t>digunakan</a:t>
            </a:r>
            <a:r>
              <a:rPr lang="en-US" dirty="0"/>
              <a:t> </a:t>
            </a:r>
            <a:r>
              <a:rPr lang="en-US" dirty="0" err="1"/>
              <a:t>dalam</a:t>
            </a:r>
            <a:r>
              <a:rPr lang="en-US" dirty="0"/>
              <a:t> </a:t>
            </a:r>
            <a:r>
              <a:rPr lang="en-US" dirty="0" err="1"/>
              <a:t>membangun</a:t>
            </a:r>
            <a:r>
              <a:rPr lang="en-US" dirty="0"/>
              <a:t> </a:t>
            </a:r>
            <a:r>
              <a:rPr lang="en-US" dirty="0" err="1"/>
              <a:t>produk</a:t>
            </a:r>
            <a:r>
              <a:rPr lang="en-US" dirty="0"/>
              <a:t>. </a:t>
            </a:r>
            <a:r>
              <a:rPr lang="en-US" dirty="0" err="1"/>
              <a:t>Contoh</a:t>
            </a:r>
            <a:r>
              <a:rPr lang="en-US" dirty="0"/>
              <a:t> </a:t>
            </a:r>
            <a:r>
              <a:rPr lang="en-US" dirty="0" err="1"/>
              <a:t>metodologi</a:t>
            </a:r>
            <a:r>
              <a:rPr lang="en-US" dirty="0"/>
              <a:t> </a:t>
            </a:r>
            <a:r>
              <a:rPr lang="en-US" dirty="0" err="1"/>
              <a:t>adalah</a:t>
            </a:r>
            <a:r>
              <a:rPr lang="en-US" dirty="0"/>
              <a:t> </a:t>
            </a:r>
            <a:r>
              <a:rPr lang="en-US" dirty="0" err="1"/>
              <a:t>metodologi</a:t>
            </a:r>
            <a:r>
              <a:rPr lang="en-US" dirty="0"/>
              <a:t> </a:t>
            </a:r>
            <a:r>
              <a:rPr lang="en-US" dirty="0" err="1"/>
              <a:t>terstruktur</a:t>
            </a:r>
            <a:r>
              <a:rPr lang="en-US" dirty="0"/>
              <a:t>, </a:t>
            </a:r>
            <a:r>
              <a:rPr lang="en-US" dirty="0" err="1"/>
              <a:t>metodologi</a:t>
            </a:r>
            <a:r>
              <a:rPr lang="en-US" dirty="0"/>
              <a:t> </a:t>
            </a:r>
            <a:r>
              <a:rPr lang="en-US" dirty="0" err="1"/>
              <a:t>berbasis</a:t>
            </a:r>
            <a:r>
              <a:rPr lang="en-US" dirty="0"/>
              <a:t> </a:t>
            </a:r>
            <a:r>
              <a:rPr lang="en-US" dirty="0" err="1"/>
              <a:t>objek</a:t>
            </a:r>
            <a:r>
              <a:rPr lang="en-US" dirty="0"/>
              <a:t> </a:t>
            </a:r>
            <a:r>
              <a:rPr lang="en-US" dirty="0" err="1"/>
              <a:t>dan</a:t>
            </a:r>
            <a:r>
              <a:rPr lang="en-US" dirty="0"/>
              <a:t> </a:t>
            </a:r>
            <a:r>
              <a:rPr lang="en-US" dirty="0" err="1"/>
              <a:t>lainnya</a:t>
            </a:r>
            <a:r>
              <a:rPr lang="en-US" dirty="0"/>
              <a:t>. </a:t>
            </a:r>
            <a:r>
              <a:rPr lang="en-US" dirty="0" err="1"/>
              <a:t>Contoh</a:t>
            </a:r>
            <a:r>
              <a:rPr lang="en-US" dirty="0"/>
              <a:t> model </a:t>
            </a:r>
            <a:r>
              <a:rPr lang="en-US" dirty="0" err="1"/>
              <a:t>pengembangan</a:t>
            </a:r>
            <a:r>
              <a:rPr lang="en-US" dirty="0"/>
              <a:t> </a:t>
            </a:r>
            <a:r>
              <a:rPr lang="en-US" dirty="0" err="1"/>
              <a:t>produk</a:t>
            </a:r>
            <a:r>
              <a:rPr lang="en-US" dirty="0"/>
              <a:t> </a:t>
            </a:r>
            <a:r>
              <a:rPr lang="en-US" dirty="0" err="1"/>
              <a:t>adalah</a:t>
            </a:r>
            <a:r>
              <a:rPr lang="en-US" dirty="0"/>
              <a:t> </a:t>
            </a:r>
            <a:r>
              <a:rPr lang="en-US" i="1" dirty="0"/>
              <a:t>waterfall, linear sequential, spiral</a:t>
            </a:r>
            <a:r>
              <a:rPr lang="en-US" dirty="0"/>
              <a:t>, RAD, </a:t>
            </a:r>
            <a:r>
              <a:rPr lang="en-US" dirty="0" err="1"/>
              <a:t>dan</a:t>
            </a:r>
            <a:r>
              <a:rPr lang="en-US" dirty="0"/>
              <a:t> </a:t>
            </a:r>
            <a:r>
              <a:rPr lang="en-US" dirty="0" err="1"/>
              <a:t>lainnya</a:t>
            </a:r>
            <a:r>
              <a:rPr lang="en-US" dirty="0"/>
              <a:t>.  </a:t>
            </a:r>
            <a:r>
              <a:rPr lang="en-US" dirty="0" err="1"/>
              <a:t>Pada</a:t>
            </a:r>
            <a:r>
              <a:rPr lang="en-US" dirty="0"/>
              <a:t> </a:t>
            </a:r>
            <a:r>
              <a:rPr lang="en-US" dirty="0" err="1"/>
              <a:t>masing-masing</a:t>
            </a:r>
            <a:r>
              <a:rPr lang="en-US" dirty="0"/>
              <a:t> </a:t>
            </a:r>
            <a:r>
              <a:rPr lang="en-US" dirty="0" err="1"/>
              <a:t>tahapan</a:t>
            </a:r>
            <a:r>
              <a:rPr lang="en-US" dirty="0"/>
              <a:t> model </a:t>
            </a:r>
            <a:r>
              <a:rPr lang="en-US" dirty="0" err="1"/>
              <a:t>pengembangan</a:t>
            </a:r>
            <a:r>
              <a:rPr lang="en-US" dirty="0"/>
              <a:t>, </a:t>
            </a:r>
            <a:r>
              <a:rPr lang="en-US" dirty="0" err="1"/>
              <a:t>penulis</a:t>
            </a:r>
            <a:r>
              <a:rPr lang="en-US" dirty="0"/>
              <a:t> </a:t>
            </a:r>
            <a:r>
              <a:rPr lang="en-US" dirty="0" err="1"/>
              <a:t>menjelaskan</a:t>
            </a:r>
            <a:r>
              <a:rPr lang="en-US" dirty="0"/>
              <a:t> </a:t>
            </a:r>
            <a:r>
              <a:rPr lang="en-US" dirty="0" err="1"/>
              <a:t>hal-hal</a:t>
            </a:r>
            <a:r>
              <a:rPr lang="en-US" dirty="0"/>
              <a:t> yang </a:t>
            </a:r>
            <a:r>
              <a:rPr lang="en-US" dirty="0" err="1"/>
              <a:t>dilakukan</a:t>
            </a:r>
            <a:r>
              <a:rPr lang="en-US" dirty="0"/>
              <a:t> </a:t>
            </a:r>
            <a:r>
              <a:rPr lang="en-US" dirty="0" err="1"/>
              <a:t>dan</a:t>
            </a:r>
            <a:r>
              <a:rPr lang="en-US" dirty="0"/>
              <a:t> </a:t>
            </a:r>
            <a:r>
              <a:rPr lang="en-US" i="1" dirty="0"/>
              <a:t>tools</a:t>
            </a:r>
            <a:r>
              <a:rPr lang="en-US" dirty="0"/>
              <a:t> </a:t>
            </a:r>
            <a:r>
              <a:rPr lang="en-US" dirty="0" err="1"/>
              <a:t>apa</a:t>
            </a:r>
            <a:r>
              <a:rPr lang="en-US" dirty="0"/>
              <a:t> yang </a:t>
            </a:r>
            <a:r>
              <a:rPr lang="en-US" dirty="0" err="1"/>
              <a:t>digunakan</a:t>
            </a:r>
            <a:r>
              <a:rPr lang="en-US" dirty="0"/>
              <a:t> (</a:t>
            </a:r>
            <a:r>
              <a:rPr lang="en-US" dirty="0" err="1"/>
              <a:t>bila</a:t>
            </a:r>
            <a:r>
              <a:rPr lang="en-US" dirty="0"/>
              <a:t> </a:t>
            </a:r>
            <a:r>
              <a:rPr lang="en-US" dirty="0" err="1"/>
              <a:t>menggunakan</a:t>
            </a:r>
            <a:r>
              <a:rPr lang="en-US" dirty="0"/>
              <a:t> </a:t>
            </a:r>
            <a:r>
              <a:rPr lang="en-US" i="1" dirty="0"/>
              <a:t>tools</a:t>
            </a:r>
            <a:r>
              <a:rPr lang="en-US" dirty="0"/>
              <a:t> </a:t>
            </a:r>
            <a:r>
              <a:rPr lang="en-US" dirty="0" err="1"/>
              <a:t>tertentu</a:t>
            </a:r>
            <a:r>
              <a:rPr lang="en-US" dirty="0"/>
              <a:t>). </a:t>
            </a:r>
            <a:endParaRPr lang="id-ID" dirty="0"/>
          </a:p>
          <a:p>
            <a:r>
              <a:rPr lang="en-US" dirty="0"/>
              <a:t> </a:t>
            </a:r>
            <a:r>
              <a:rPr lang="en-US" dirty="0" err="1"/>
              <a:t>Apabila</a:t>
            </a:r>
            <a:r>
              <a:rPr lang="en-US" dirty="0"/>
              <a:t> </a:t>
            </a:r>
            <a:r>
              <a:rPr lang="en-US" dirty="0" err="1"/>
              <a:t>tidak</a:t>
            </a:r>
            <a:r>
              <a:rPr lang="en-US" dirty="0"/>
              <a:t> </a:t>
            </a:r>
            <a:r>
              <a:rPr lang="en-US" dirty="0" err="1"/>
              <a:t>diperlukan</a:t>
            </a:r>
            <a:r>
              <a:rPr lang="en-US" dirty="0"/>
              <a:t>, </a:t>
            </a:r>
            <a:r>
              <a:rPr lang="en-US" dirty="0" err="1"/>
              <a:t>gambar</a:t>
            </a:r>
            <a:r>
              <a:rPr lang="en-US" dirty="0"/>
              <a:t> </a:t>
            </a:r>
            <a:r>
              <a:rPr lang="en-US" dirty="0" err="1"/>
              <a:t>tahapan</a:t>
            </a:r>
            <a:r>
              <a:rPr lang="en-US" dirty="0"/>
              <a:t> model </a:t>
            </a:r>
            <a:r>
              <a:rPr lang="en-US" dirty="0" err="1"/>
              <a:t>pengembangan</a:t>
            </a:r>
            <a:r>
              <a:rPr lang="en-US" dirty="0"/>
              <a:t> </a:t>
            </a:r>
            <a:r>
              <a:rPr lang="en-US" dirty="0" err="1"/>
              <a:t>produk</a:t>
            </a:r>
            <a:r>
              <a:rPr lang="en-US" dirty="0"/>
              <a:t> </a:t>
            </a:r>
            <a:r>
              <a:rPr lang="en-US" dirty="0" err="1"/>
              <a:t>tidak</a:t>
            </a:r>
            <a:r>
              <a:rPr lang="en-US" dirty="0"/>
              <a:t> </a:t>
            </a:r>
            <a:r>
              <a:rPr lang="en-US" dirty="0" err="1"/>
              <a:t>perlu</a:t>
            </a:r>
            <a:r>
              <a:rPr lang="en-US" dirty="0"/>
              <a:t> </a:t>
            </a:r>
            <a:r>
              <a:rPr lang="en-US" dirty="0" err="1"/>
              <a:t>digambarkan</a:t>
            </a:r>
            <a:r>
              <a:rPr lang="en-US" dirty="0"/>
              <a:t>. </a:t>
            </a:r>
            <a:r>
              <a:rPr lang="en-US" dirty="0" err="1"/>
              <a:t>Teori</a:t>
            </a:r>
            <a:r>
              <a:rPr lang="en-US" dirty="0"/>
              <a:t> </a:t>
            </a:r>
            <a:r>
              <a:rPr lang="en-US" dirty="0" err="1"/>
              <a:t>dan</a:t>
            </a:r>
            <a:r>
              <a:rPr lang="en-US" dirty="0"/>
              <a:t> </a:t>
            </a:r>
            <a:r>
              <a:rPr lang="en-US" dirty="0" err="1"/>
              <a:t>gambar</a:t>
            </a:r>
            <a:r>
              <a:rPr lang="en-US" dirty="0"/>
              <a:t> </a:t>
            </a:r>
            <a:r>
              <a:rPr lang="en-US" dirty="0" err="1"/>
              <a:t>mengenai</a:t>
            </a:r>
            <a:r>
              <a:rPr lang="en-US" dirty="0"/>
              <a:t> </a:t>
            </a:r>
            <a:r>
              <a:rPr lang="en-US" i="1" dirty="0"/>
              <a:t>waterfall, linear sequential</a:t>
            </a:r>
            <a:r>
              <a:rPr lang="en-US" dirty="0"/>
              <a:t>, </a:t>
            </a:r>
            <a:r>
              <a:rPr lang="en-US" dirty="0" err="1"/>
              <a:t>dan</a:t>
            </a:r>
            <a:r>
              <a:rPr lang="en-US" dirty="0"/>
              <a:t> </a:t>
            </a:r>
            <a:r>
              <a:rPr lang="en-US" dirty="0" err="1"/>
              <a:t>lainnya</a:t>
            </a:r>
            <a:r>
              <a:rPr lang="en-US" dirty="0"/>
              <a:t> </a:t>
            </a:r>
            <a:r>
              <a:rPr lang="en-US" dirty="0" err="1"/>
              <a:t>secara</a:t>
            </a:r>
            <a:r>
              <a:rPr lang="en-US" dirty="0"/>
              <a:t> </a:t>
            </a:r>
            <a:r>
              <a:rPr lang="en-US" dirty="0" err="1"/>
              <a:t>lengkap</a:t>
            </a:r>
            <a:r>
              <a:rPr lang="en-US" dirty="0"/>
              <a:t> </a:t>
            </a:r>
            <a:r>
              <a:rPr lang="en-US" dirty="0" err="1"/>
              <a:t>dan</a:t>
            </a:r>
            <a:r>
              <a:rPr lang="en-US" dirty="0"/>
              <a:t> formal </a:t>
            </a:r>
            <a:r>
              <a:rPr lang="en-US" dirty="0" err="1"/>
              <a:t>dijelaskan</a:t>
            </a:r>
            <a:r>
              <a:rPr lang="en-US" dirty="0"/>
              <a:t> di Bab 2 </a:t>
            </a:r>
            <a:r>
              <a:rPr lang="en-US" dirty="0" err="1"/>
              <a:t>Tinjauan</a:t>
            </a:r>
            <a:r>
              <a:rPr lang="en-US" dirty="0"/>
              <a:t> </a:t>
            </a:r>
            <a:r>
              <a:rPr lang="en-US" dirty="0" err="1"/>
              <a:t>Pustaka</a:t>
            </a:r>
            <a:r>
              <a:rPr lang="en-US" dirty="0"/>
              <a:t>.</a:t>
            </a:r>
            <a:endParaRPr lang="id-ID" dirty="0"/>
          </a:p>
          <a:p>
            <a:endParaRPr lang="id-ID" dirty="0"/>
          </a:p>
        </p:txBody>
      </p:sp>
    </p:spTree>
    <p:extLst>
      <p:ext uri="{BB962C8B-B14F-4D97-AF65-F5344CB8AC3E}">
        <p14:creationId xmlns:p14="http://schemas.microsoft.com/office/powerpoint/2010/main" val="121529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Tugas Untuk Pertemuan Berikutnya</a:t>
            </a:r>
            <a:endParaRPr lang="id-ID" dirty="0"/>
          </a:p>
        </p:txBody>
      </p:sp>
      <p:sp>
        <p:nvSpPr>
          <p:cNvPr id="3" name="Content Placeholder 2"/>
          <p:cNvSpPr>
            <a:spLocks noGrp="1"/>
          </p:cNvSpPr>
          <p:nvPr>
            <p:ph idx="1"/>
          </p:nvPr>
        </p:nvSpPr>
        <p:spPr/>
        <p:txBody>
          <a:bodyPr/>
          <a:lstStyle/>
          <a:p>
            <a:r>
              <a:rPr lang="id-ID" dirty="0" smtClean="0"/>
              <a:t>Setiap mahasiswa harus merevisi BAB 1 masing-masing sesuai arahan dan contoh yang telah </a:t>
            </a:r>
            <a:r>
              <a:rPr lang="id-ID" dirty="0" smtClean="0"/>
              <a:t>diberikan</a:t>
            </a:r>
            <a:r>
              <a:rPr lang="id-ID" dirty="0"/>
              <a:t> </a:t>
            </a:r>
            <a:r>
              <a:rPr lang="id-ID" dirty="0" smtClean="0"/>
              <a:t>serta template Buku PA.</a:t>
            </a:r>
            <a:endParaRPr lang="id-ID" dirty="0" smtClean="0"/>
          </a:p>
          <a:p>
            <a:endParaRPr lang="id-ID" dirty="0"/>
          </a:p>
        </p:txBody>
      </p:sp>
    </p:spTree>
    <p:extLst>
      <p:ext uri="{BB962C8B-B14F-4D97-AF65-F5344CB8AC3E}">
        <p14:creationId xmlns:p14="http://schemas.microsoft.com/office/powerpoint/2010/main" val="3526408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Referensi</a:t>
            </a:r>
            <a:endParaRPr lang="id-ID" dirty="0"/>
          </a:p>
        </p:txBody>
      </p:sp>
      <p:sp>
        <p:nvSpPr>
          <p:cNvPr id="3" name="Content Placeholder 2"/>
          <p:cNvSpPr>
            <a:spLocks noGrp="1"/>
          </p:cNvSpPr>
          <p:nvPr>
            <p:ph idx="1"/>
          </p:nvPr>
        </p:nvSpPr>
        <p:spPr/>
        <p:txBody>
          <a:bodyPr>
            <a:normAutofit lnSpcReduction="10000"/>
          </a:bodyPr>
          <a:lstStyle/>
          <a:p>
            <a:r>
              <a:rPr lang="en-US" dirty="0" err="1"/>
              <a:t>Kerlinger</a:t>
            </a:r>
            <a:r>
              <a:rPr lang="en-US" dirty="0"/>
              <a:t> FN. Foundation of Behavioral Research. 2 </a:t>
            </a:r>
            <a:r>
              <a:rPr lang="en-US" dirty="0" err="1"/>
              <a:t>nd</a:t>
            </a:r>
            <a:r>
              <a:rPr lang="en-US" dirty="0"/>
              <a:t> ed. New York, Holt, Rinehart, and Winston </a:t>
            </a:r>
            <a:r>
              <a:rPr lang="en-US" dirty="0" err="1"/>
              <a:t>Inc</a:t>
            </a:r>
            <a:r>
              <a:rPr lang="en-US" dirty="0"/>
              <a:t>; 1973</a:t>
            </a:r>
          </a:p>
          <a:p>
            <a:r>
              <a:rPr lang="en-US" dirty="0"/>
              <a:t>Kumar R, Research Methodology A Step by Step Guide For </a:t>
            </a:r>
            <a:r>
              <a:rPr lang="en-US" dirty="0" err="1"/>
              <a:t>Beginers</a:t>
            </a:r>
            <a:r>
              <a:rPr lang="en-US" dirty="0"/>
              <a:t>, SAGE Publication, </a:t>
            </a:r>
            <a:r>
              <a:rPr lang="en-US" dirty="0" smtClean="0"/>
              <a:t>1999</a:t>
            </a:r>
            <a:endParaRPr lang="id-ID" dirty="0" smtClean="0"/>
          </a:p>
          <a:p>
            <a:r>
              <a:rPr lang="id-ID" dirty="0"/>
              <a:t>Cholid Narbuko, dkk. 2008. Metodologi Penelitian. Jakarta: Bumi Aksara.</a:t>
            </a:r>
          </a:p>
          <a:p>
            <a:r>
              <a:rPr lang="id-ID" dirty="0"/>
              <a:t>Hartono. 2011. Metodologi Penelitian. Pekanbaru: Zanafa Publishing.</a:t>
            </a:r>
          </a:p>
          <a:p>
            <a:r>
              <a:rPr lang="id-ID" dirty="0"/>
              <a:t>M. Iqbal Hasan, 2002. Metodologi Penelitian. Ghalia Indonesia.</a:t>
            </a:r>
          </a:p>
          <a:p>
            <a:r>
              <a:rPr lang="id-ID" dirty="0"/>
              <a:t>Sukandarrumidi. 2002. . Metodologi Penelitian. Yoghyakarta: Gadjah Mada Univercity Press</a:t>
            </a:r>
            <a:r>
              <a:rPr lang="id-ID" dirty="0" smtClean="0"/>
              <a:t>.</a:t>
            </a:r>
          </a:p>
          <a:p>
            <a:r>
              <a:rPr lang="id-ID" dirty="0"/>
              <a:t>Saifuddin Azwar. 2007. Metode Penelitian. Pustaka Pelajar. Yogyakarta. Hal. 72-76)</a:t>
            </a:r>
            <a:endParaRPr lang="id-ID" dirty="0"/>
          </a:p>
        </p:txBody>
      </p:sp>
    </p:spTree>
    <p:extLst>
      <p:ext uri="{BB962C8B-B14F-4D97-AF65-F5344CB8AC3E}">
        <p14:creationId xmlns:p14="http://schemas.microsoft.com/office/powerpoint/2010/main" val="2952019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Evaluasi Tugas pada Pertemuan ke-2</a:t>
            </a:r>
            <a:endParaRPr lang="id-ID" b="1" dirty="0"/>
          </a:p>
        </p:txBody>
      </p:sp>
      <p:sp>
        <p:nvSpPr>
          <p:cNvPr id="3" name="Content Placeholder 2"/>
          <p:cNvSpPr>
            <a:spLocks noGrp="1"/>
          </p:cNvSpPr>
          <p:nvPr>
            <p:ph idx="1"/>
          </p:nvPr>
        </p:nvSpPr>
        <p:spPr/>
        <p:txBody>
          <a:bodyPr>
            <a:normAutofit/>
          </a:bodyPr>
          <a:lstStyle/>
          <a:p>
            <a:r>
              <a:rPr lang="id-ID" dirty="0" smtClean="0"/>
              <a:t>Pastikan setiap mahasiswa telah membuat BAB 1</a:t>
            </a:r>
          </a:p>
          <a:p>
            <a:r>
              <a:rPr lang="id-ID" dirty="0" smtClean="0"/>
              <a:t>Lakukan diskusi/pembahasan terhadap BAB 1 yang telah disusun oleh mahasiswa (bahaslah BAB 1 yang disusun oleh 5-10 orang mahasiswa sebagai contoh)</a:t>
            </a:r>
          </a:p>
          <a:p>
            <a:endParaRPr lang="id-ID" dirty="0" smtClean="0"/>
          </a:p>
        </p:txBody>
      </p:sp>
    </p:spTree>
    <p:extLst>
      <p:ext uri="{BB962C8B-B14F-4D97-AF65-F5344CB8AC3E}">
        <p14:creationId xmlns:p14="http://schemas.microsoft.com/office/powerpoint/2010/main" val="2116338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Masalah Penelitian</a:t>
            </a:r>
            <a:endParaRPr lang="id-ID" dirty="0"/>
          </a:p>
        </p:txBody>
      </p:sp>
      <p:sp>
        <p:nvSpPr>
          <p:cNvPr id="3" name="Content Placeholder 2"/>
          <p:cNvSpPr>
            <a:spLocks noGrp="1"/>
          </p:cNvSpPr>
          <p:nvPr>
            <p:ph idx="1"/>
          </p:nvPr>
        </p:nvSpPr>
        <p:spPr/>
        <p:txBody>
          <a:bodyPr/>
          <a:lstStyle/>
          <a:p>
            <a:r>
              <a:rPr lang="id-ID" dirty="0"/>
              <a:t>Untuk masalah penelitian, Kerlinger (1973) dan Rossi (1993) mendefinisikan masalah sebagai hubungan antara 2 variabel atau lebih (atau hubungan antara 2 fakta atau lebih). </a:t>
            </a:r>
            <a:endParaRPr lang="id-ID" dirty="0" smtClean="0"/>
          </a:p>
          <a:p>
            <a:r>
              <a:rPr lang="id-ID" dirty="0"/>
              <a:t>Menurut Kerlinger (1973), masalah penelitian seharusnya dirumuskan dalam suatu kalimat interogratif dan terdapat 3 ciri bagi perumusan masalah yang baik: </a:t>
            </a:r>
          </a:p>
          <a:p>
            <a:pPr marL="479955" lvl="1" indent="0">
              <a:buNone/>
            </a:pPr>
            <a:r>
              <a:rPr lang="id-ID" dirty="0"/>
              <a:t>(1) menanyakan hubungan antara 2 variabel atau lebih; </a:t>
            </a:r>
          </a:p>
          <a:p>
            <a:pPr marL="479955" lvl="1" indent="0">
              <a:buNone/>
            </a:pPr>
            <a:r>
              <a:rPr lang="es-ES" dirty="0"/>
              <a:t>(2) </a:t>
            </a:r>
            <a:r>
              <a:rPr lang="es-ES" dirty="0" err="1"/>
              <a:t>diungkapkan</a:t>
            </a:r>
            <a:r>
              <a:rPr lang="es-ES" dirty="0"/>
              <a:t> secara </a:t>
            </a:r>
            <a:r>
              <a:rPr lang="es-ES" dirty="0" err="1"/>
              <a:t>jelas</a:t>
            </a:r>
            <a:r>
              <a:rPr lang="es-ES" dirty="0"/>
              <a:t>; dan </a:t>
            </a:r>
          </a:p>
          <a:p>
            <a:pPr marL="479955" lvl="1" indent="0">
              <a:buNone/>
            </a:pPr>
            <a:r>
              <a:rPr lang="id-ID" dirty="0"/>
              <a:t>(3) mengandung implikasi kemungkinan untuk diuji secara empirik. </a:t>
            </a:r>
          </a:p>
        </p:txBody>
      </p:sp>
    </p:spTree>
    <p:extLst>
      <p:ext uri="{BB962C8B-B14F-4D97-AF65-F5344CB8AC3E}">
        <p14:creationId xmlns:p14="http://schemas.microsoft.com/office/powerpoint/2010/main" val="2858503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Bentuk Rumusan Masalah Penelitian</a:t>
            </a:r>
          </a:p>
        </p:txBody>
      </p:sp>
      <p:sp>
        <p:nvSpPr>
          <p:cNvPr id="3" name="Content Placeholder 2"/>
          <p:cNvSpPr>
            <a:spLocks noGrp="1"/>
          </p:cNvSpPr>
          <p:nvPr>
            <p:ph idx="1"/>
          </p:nvPr>
        </p:nvSpPr>
        <p:spPr/>
        <p:txBody>
          <a:bodyPr>
            <a:normAutofit/>
          </a:bodyPr>
          <a:lstStyle/>
          <a:p>
            <a:pPr marL="0" indent="0">
              <a:buNone/>
            </a:pPr>
            <a:r>
              <a:rPr lang="id-ID" sz="2781" dirty="0" smtClean="0">
                <a:latin typeface="Calibri" panose="020F0502020204030204" pitchFamily="34" charset="0"/>
              </a:rPr>
              <a:t>Bentuk </a:t>
            </a:r>
            <a:r>
              <a:rPr lang="id-ID" sz="2781" dirty="0">
                <a:latin typeface="Calibri" panose="020F0502020204030204" pitchFamily="34" charset="0"/>
              </a:rPr>
              <a:t>masalah </a:t>
            </a:r>
            <a:r>
              <a:rPr lang="id-ID" sz="2781" dirty="0" smtClean="0">
                <a:latin typeface="Calibri" panose="020F0502020204030204" pitchFamily="34" charset="0"/>
              </a:rPr>
              <a:t>penelitian dapat </a:t>
            </a:r>
            <a:r>
              <a:rPr lang="id-ID" sz="2781" dirty="0">
                <a:latin typeface="Calibri" panose="020F0502020204030204" pitchFamily="34" charset="0"/>
              </a:rPr>
              <a:t>dikelompokkan </a:t>
            </a:r>
            <a:r>
              <a:rPr lang="id-ID" sz="2781" dirty="0" smtClean="0">
                <a:latin typeface="Calibri" panose="020F0502020204030204" pitchFamily="34" charset="0"/>
              </a:rPr>
              <a:t>ke dalam </a:t>
            </a:r>
            <a:r>
              <a:rPr lang="id-ID" sz="2781" dirty="0">
                <a:latin typeface="Calibri" panose="020F0502020204030204" pitchFamily="34" charset="0"/>
              </a:rPr>
              <a:t>bentuk masalah:</a:t>
            </a:r>
          </a:p>
          <a:p>
            <a:pPr marL="514350" indent="-514350">
              <a:buFont typeface="+mj-lt"/>
              <a:buAutoNum type="arabicPeriod"/>
            </a:pPr>
            <a:r>
              <a:rPr lang="id-ID" sz="2781" dirty="0">
                <a:latin typeface="Calibri" panose="020F0502020204030204" pitchFamily="34" charset="0"/>
              </a:rPr>
              <a:t>deskriptif</a:t>
            </a:r>
            <a:r>
              <a:rPr lang="id-ID" sz="2781" dirty="0" smtClean="0">
                <a:latin typeface="Calibri" panose="020F0502020204030204" pitchFamily="34" charset="0"/>
              </a:rPr>
              <a:t>, yaitu suatu </a:t>
            </a:r>
            <a:r>
              <a:rPr lang="id-ID" sz="2781" dirty="0">
                <a:latin typeface="Calibri" panose="020F0502020204030204" pitchFamily="34" charset="0"/>
              </a:rPr>
              <a:t>permasalahan </a:t>
            </a:r>
            <a:r>
              <a:rPr lang="id-ID" sz="2781" dirty="0" smtClean="0">
                <a:latin typeface="Calibri" panose="020F0502020204030204" pitchFamily="34" charset="0"/>
              </a:rPr>
              <a:t>yang berkenaan </a:t>
            </a:r>
            <a:r>
              <a:rPr lang="id-ID" sz="2781" dirty="0">
                <a:latin typeface="Calibri" panose="020F0502020204030204" pitchFamily="34" charset="0"/>
              </a:rPr>
              <a:t>dengan </a:t>
            </a:r>
            <a:r>
              <a:rPr lang="id-ID" sz="2781" dirty="0" smtClean="0">
                <a:latin typeface="Calibri" panose="020F0502020204030204" pitchFamily="34" charset="0"/>
              </a:rPr>
              <a:t>pernyataan terhadap </a:t>
            </a:r>
            <a:r>
              <a:rPr lang="id-ID" sz="2781" dirty="0">
                <a:latin typeface="Calibri" panose="020F0502020204030204" pitchFamily="34" charset="0"/>
              </a:rPr>
              <a:t>keberadaan </a:t>
            </a:r>
            <a:r>
              <a:rPr lang="id-ID" sz="2781" dirty="0" smtClean="0">
                <a:latin typeface="Calibri" panose="020F0502020204030204" pitchFamily="34" charset="0"/>
              </a:rPr>
              <a:t>variabel mandiri</a:t>
            </a:r>
            <a:r>
              <a:rPr lang="id-ID" sz="2781" dirty="0">
                <a:latin typeface="Calibri" panose="020F0502020204030204" pitchFamily="34" charset="0"/>
              </a:rPr>
              <a:t>, baik hanya pada </a:t>
            </a:r>
            <a:r>
              <a:rPr lang="id-ID" sz="2781" dirty="0" smtClean="0">
                <a:latin typeface="Calibri" panose="020F0502020204030204" pitchFamily="34" charset="0"/>
              </a:rPr>
              <a:t>satu variabel </a:t>
            </a:r>
            <a:r>
              <a:rPr lang="id-ID" sz="2781" dirty="0">
                <a:latin typeface="Calibri" panose="020F0502020204030204" pitchFamily="34" charset="0"/>
              </a:rPr>
              <a:t>atau lebih (variabel </a:t>
            </a:r>
            <a:r>
              <a:rPr lang="id-ID" sz="2781" dirty="0" smtClean="0">
                <a:latin typeface="Calibri" panose="020F0502020204030204" pitchFamily="34" charset="0"/>
              </a:rPr>
              <a:t>yang berdiri sendiri)</a:t>
            </a:r>
          </a:p>
          <a:p>
            <a:pPr marL="479955" lvl="1" indent="0">
              <a:buNone/>
            </a:pPr>
            <a:r>
              <a:rPr lang="id-ID" sz="2362" dirty="0" smtClean="0">
                <a:latin typeface="Calibri" panose="020F0502020204030204" pitchFamily="34" charset="0"/>
              </a:rPr>
              <a:t>Contoh</a:t>
            </a:r>
            <a:r>
              <a:rPr lang="id-ID" sz="2362" dirty="0">
                <a:latin typeface="Calibri" panose="020F0502020204030204" pitchFamily="34" charset="0"/>
              </a:rPr>
              <a:t>: </a:t>
            </a:r>
            <a:endParaRPr lang="id-ID" sz="2362" dirty="0" smtClean="0">
              <a:latin typeface="Calibri" panose="020F0502020204030204" pitchFamily="34" charset="0"/>
            </a:endParaRPr>
          </a:p>
          <a:p>
            <a:pPr marL="479955" lvl="1" indent="0">
              <a:buNone/>
            </a:pPr>
            <a:r>
              <a:rPr lang="id-ID" sz="2362" dirty="0" smtClean="0">
                <a:latin typeface="Calibri" panose="020F0502020204030204" pitchFamily="34" charset="0"/>
              </a:rPr>
              <a:t>Seberapa tinggi efektivitas </a:t>
            </a:r>
            <a:r>
              <a:rPr lang="id-ID" sz="2362" dirty="0">
                <a:latin typeface="Calibri" panose="020F0502020204030204" pitchFamily="34" charset="0"/>
              </a:rPr>
              <a:t>penggunaan </a:t>
            </a:r>
            <a:r>
              <a:rPr lang="id-ID" sz="2362" dirty="0" smtClean="0">
                <a:latin typeface="Calibri" panose="020F0502020204030204" pitchFamily="34" charset="0"/>
              </a:rPr>
              <a:t>metode diskusi </a:t>
            </a:r>
            <a:r>
              <a:rPr lang="id-ID" sz="2362" dirty="0">
                <a:latin typeface="Calibri" panose="020F0502020204030204" pitchFamily="34" charset="0"/>
              </a:rPr>
              <a:t>dalam pembelajaran?</a:t>
            </a:r>
          </a:p>
          <a:p>
            <a:pPr marL="514350" indent="-514350">
              <a:buFont typeface="+mj-lt"/>
              <a:buAutoNum type="arabicPeriod"/>
            </a:pPr>
            <a:r>
              <a:rPr lang="id-ID" sz="2781" dirty="0" smtClean="0">
                <a:latin typeface="Calibri" panose="020F0502020204030204" pitchFamily="34" charset="0"/>
              </a:rPr>
              <a:t>Komparatif, yaitu suatu </a:t>
            </a:r>
            <a:r>
              <a:rPr lang="id-ID" sz="2781" dirty="0">
                <a:latin typeface="Calibri" panose="020F0502020204030204" pitchFamily="34" charset="0"/>
              </a:rPr>
              <a:t>permasalahan penelitian </a:t>
            </a:r>
            <a:r>
              <a:rPr lang="id-ID" sz="2781" dirty="0" smtClean="0">
                <a:latin typeface="Calibri" panose="020F0502020204030204" pitchFamily="34" charset="0"/>
              </a:rPr>
              <a:t>yang bersifat </a:t>
            </a:r>
            <a:r>
              <a:rPr lang="id-ID" sz="2781" dirty="0">
                <a:latin typeface="Calibri" panose="020F0502020204030204" pitchFamily="34" charset="0"/>
              </a:rPr>
              <a:t>membandingkan </a:t>
            </a:r>
            <a:r>
              <a:rPr lang="id-ID" sz="2781" dirty="0" smtClean="0">
                <a:latin typeface="Calibri" panose="020F0502020204030204" pitchFamily="34" charset="0"/>
              </a:rPr>
              <a:t>keberadaan satu </a:t>
            </a:r>
            <a:r>
              <a:rPr lang="id-ID" sz="2781" dirty="0">
                <a:latin typeface="Calibri" panose="020F0502020204030204" pitchFamily="34" charset="0"/>
              </a:rPr>
              <a:t>variabel atau lebih pada </a:t>
            </a:r>
            <a:r>
              <a:rPr lang="id-ID" sz="2781" dirty="0" smtClean="0">
                <a:latin typeface="Calibri" panose="020F0502020204030204" pitchFamily="34" charset="0"/>
              </a:rPr>
              <a:t>dua atau </a:t>
            </a:r>
            <a:r>
              <a:rPr lang="id-ID" sz="2781" dirty="0">
                <a:latin typeface="Calibri" panose="020F0502020204030204" pitchFamily="34" charset="0"/>
              </a:rPr>
              <a:t>lebih sampel yang berbeda, </a:t>
            </a:r>
            <a:r>
              <a:rPr lang="id-ID" sz="2781" dirty="0" smtClean="0">
                <a:latin typeface="Calibri" panose="020F0502020204030204" pitchFamily="34" charset="0"/>
              </a:rPr>
              <a:t>atau pada </a:t>
            </a:r>
            <a:r>
              <a:rPr lang="id-ID" sz="2781" dirty="0">
                <a:latin typeface="Calibri" panose="020F0502020204030204" pitchFamily="34" charset="0"/>
              </a:rPr>
              <a:t>waktu yang berbeda.</a:t>
            </a:r>
          </a:p>
          <a:p>
            <a:pPr marL="479955" lvl="1" indent="0">
              <a:buNone/>
            </a:pPr>
            <a:r>
              <a:rPr lang="id-ID" sz="2362" dirty="0" smtClean="0">
                <a:latin typeface="Calibri" panose="020F0502020204030204" pitchFamily="34" charset="0"/>
              </a:rPr>
              <a:t>Contoh</a:t>
            </a:r>
            <a:r>
              <a:rPr lang="id-ID" sz="2362" dirty="0">
                <a:latin typeface="Calibri" panose="020F0502020204030204" pitchFamily="34" charset="0"/>
              </a:rPr>
              <a:t>: </a:t>
            </a:r>
            <a:endParaRPr lang="id-ID" sz="2362" dirty="0" smtClean="0">
              <a:latin typeface="Calibri" panose="020F0502020204030204" pitchFamily="34" charset="0"/>
            </a:endParaRPr>
          </a:p>
          <a:p>
            <a:pPr marL="479955" lvl="1" indent="0">
              <a:buNone/>
            </a:pPr>
            <a:r>
              <a:rPr lang="id-ID" sz="2362" dirty="0" smtClean="0">
                <a:latin typeface="Calibri" panose="020F0502020204030204" pitchFamily="34" charset="0"/>
              </a:rPr>
              <a:t>Adakah perbedaan kemampuan dan disiplin kerja antara </a:t>
            </a:r>
            <a:r>
              <a:rPr lang="id-ID" sz="2362" dirty="0">
                <a:latin typeface="Calibri" panose="020F0502020204030204" pitchFamily="34" charset="0"/>
              </a:rPr>
              <a:t>guru sekolah swasta </a:t>
            </a:r>
            <a:r>
              <a:rPr lang="id-ID" sz="2362" dirty="0" smtClean="0">
                <a:latin typeface="Calibri" panose="020F0502020204030204" pitchFamily="34" charset="0"/>
              </a:rPr>
              <a:t>dengan guru </a:t>
            </a:r>
            <a:r>
              <a:rPr lang="id-ID" sz="2362" dirty="0">
                <a:latin typeface="Calibri" panose="020F0502020204030204" pitchFamily="34" charset="0"/>
              </a:rPr>
              <a:t>sekolah negeri</a:t>
            </a:r>
            <a:r>
              <a:rPr lang="id-ID" sz="2362" dirty="0" smtClean="0">
                <a:latin typeface="Calibri" panose="020F0502020204030204" pitchFamily="34" charset="0"/>
              </a:rPr>
              <a:t>? </a:t>
            </a:r>
            <a:endParaRPr lang="id-ID" sz="2362" dirty="0">
              <a:latin typeface="Calibri" panose="020F0502020204030204" pitchFamily="34" charset="0"/>
            </a:endParaRPr>
          </a:p>
        </p:txBody>
      </p:sp>
    </p:spTree>
    <p:extLst>
      <p:ext uri="{BB962C8B-B14F-4D97-AF65-F5344CB8AC3E}">
        <p14:creationId xmlns:p14="http://schemas.microsoft.com/office/powerpoint/2010/main" val="1848983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Bentuk Rumusan Masalah </a:t>
            </a:r>
            <a:r>
              <a:rPr lang="id-ID" b="1" dirty="0" smtClean="0"/>
              <a:t>Penelitian </a:t>
            </a:r>
            <a:r>
              <a:rPr lang="id-ID" sz="2000" b="1" dirty="0" smtClean="0"/>
              <a:t>(2)</a:t>
            </a:r>
            <a:endParaRPr lang="id-ID" b="1" dirty="0"/>
          </a:p>
        </p:txBody>
      </p:sp>
      <p:sp>
        <p:nvSpPr>
          <p:cNvPr id="3" name="Content Placeholder 2"/>
          <p:cNvSpPr>
            <a:spLocks noGrp="1"/>
          </p:cNvSpPr>
          <p:nvPr>
            <p:ph idx="1"/>
          </p:nvPr>
        </p:nvSpPr>
        <p:spPr/>
        <p:txBody>
          <a:bodyPr>
            <a:normAutofit/>
          </a:bodyPr>
          <a:lstStyle/>
          <a:p>
            <a:pPr marL="514350" indent="-514350">
              <a:buFont typeface="+mj-lt"/>
              <a:buAutoNum type="arabicPeriod" startAt="2"/>
            </a:pPr>
            <a:r>
              <a:rPr lang="id-ID" sz="2781" dirty="0" smtClean="0">
                <a:latin typeface="Calibri" panose="020F0502020204030204" pitchFamily="34" charset="0"/>
              </a:rPr>
              <a:t>Asosiatif, yaitu suatu </a:t>
            </a:r>
            <a:r>
              <a:rPr lang="id-ID" sz="2781" dirty="0">
                <a:latin typeface="Calibri" panose="020F0502020204030204" pitchFamily="34" charset="0"/>
              </a:rPr>
              <a:t>permasalahan </a:t>
            </a:r>
            <a:r>
              <a:rPr lang="id-ID" sz="2781" dirty="0" smtClean="0">
                <a:latin typeface="Calibri" panose="020F0502020204030204" pitchFamily="34" charset="0"/>
              </a:rPr>
              <a:t>penelitian yang </a:t>
            </a:r>
            <a:r>
              <a:rPr lang="id-ID" sz="2781" dirty="0">
                <a:latin typeface="Calibri" panose="020F0502020204030204" pitchFamily="34" charset="0"/>
              </a:rPr>
              <a:t>bersifat hubungan </a:t>
            </a:r>
            <a:r>
              <a:rPr lang="id-ID" sz="2781" dirty="0" smtClean="0">
                <a:latin typeface="Calibri" panose="020F0502020204030204" pitchFamily="34" charset="0"/>
              </a:rPr>
              <a:t>antara dua </a:t>
            </a:r>
            <a:r>
              <a:rPr lang="id-ID" sz="2781" dirty="0">
                <a:latin typeface="Calibri" panose="020F0502020204030204" pitchFamily="34" charset="0"/>
              </a:rPr>
              <a:t>variabel atau lebih.</a:t>
            </a:r>
          </a:p>
          <a:p>
            <a:pPr marL="479955" lvl="1" indent="0">
              <a:buNone/>
            </a:pPr>
            <a:r>
              <a:rPr lang="id-ID" sz="2362" dirty="0" smtClean="0">
                <a:latin typeface="Calibri" panose="020F0502020204030204" pitchFamily="34" charset="0"/>
              </a:rPr>
              <a:t>Terdapat </a:t>
            </a:r>
            <a:r>
              <a:rPr lang="id-ID" sz="2362" dirty="0">
                <a:latin typeface="Calibri" panose="020F0502020204030204" pitchFamily="34" charset="0"/>
              </a:rPr>
              <a:t>tiga bentuk </a:t>
            </a:r>
            <a:r>
              <a:rPr lang="id-ID" sz="2362" dirty="0" smtClean="0">
                <a:latin typeface="Calibri" panose="020F0502020204030204" pitchFamily="34" charset="0"/>
              </a:rPr>
              <a:t>hubungan yaitu</a:t>
            </a:r>
            <a:r>
              <a:rPr lang="id-ID" sz="2362" dirty="0">
                <a:latin typeface="Calibri" panose="020F0502020204030204" pitchFamily="34" charset="0"/>
              </a:rPr>
              <a:t>: hubungan simetris</a:t>
            </a:r>
            <a:r>
              <a:rPr lang="id-ID" sz="2362" dirty="0" smtClean="0">
                <a:latin typeface="Calibri" panose="020F0502020204030204" pitchFamily="34" charset="0"/>
              </a:rPr>
              <a:t>, hubungan </a:t>
            </a:r>
            <a:r>
              <a:rPr lang="id-ID" sz="2362" dirty="0">
                <a:latin typeface="Calibri" panose="020F0502020204030204" pitchFamily="34" charset="0"/>
              </a:rPr>
              <a:t>kausal, </a:t>
            </a:r>
            <a:r>
              <a:rPr lang="id-ID" sz="2362" dirty="0" smtClean="0">
                <a:latin typeface="Calibri" panose="020F0502020204030204" pitchFamily="34" charset="0"/>
              </a:rPr>
              <a:t>dan interaktif/reciprocal/timbal balik.</a:t>
            </a:r>
          </a:p>
          <a:p>
            <a:pPr marL="479955" lvl="1" indent="0">
              <a:buNone/>
            </a:pPr>
            <a:endParaRPr lang="id-ID" sz="2362" dirty="0" smtClean="0">
              <a:latin typeface="Calibri" panose="020F0502020204030204" pitchFamily="34" charset="0"/>
            </a:endParaRPr>
          </a:p>
          <a:p>
            <a:pPr marL="479955" lvl="1" indent="0">
              <a:buNone/>
            </a:pPr>
            <a:r>
              <a:rPr lang="id-ID" sz="2362" dirty="0" smtClean="0">
                <a:latin typeface="Calibri" panose="020F0502020204030204" pitchFamily="34" charset="0"/>
              </a:rPr>
              <a:t>Contoh permasalahan asosiatif :</a:t>
            </a:r>
          </a:p>
          <a:p>
            <a:pPr lvl="1"/>
            <a:r>
              <a:rPr lang="id-ID" sz="2362" dirty="0">
                <a:latin typeface="Calibri" panose="020F0502020204030204" pitchFamily="34" charset="0"/>
              </a:rPr>
              <a:t>Adakah hubungan antara </a:t>
            </a:r>
            <a:r>
              <a:rPr lang="id-ID" sz="2362" dirty="0" smtClean="0">
                <a:latin typeface="Calibri" panose="020F0502020204030204" pitchFamily="34" charset="0"/>
              </a:rPr>
              <a:t>banyaknya peminat </a:t>
            </a:r>
            <a:r>
              <a:rPr lang="id-ID" sz="2362" dirty="0">
                <a:latin typeface="Calibri" panose="020F0502020204030204" pitchFamily="34" charset="0"/>
              </a:rPr>
              <a:t>masuk PGSD UPI dengan </a:t>
            </a:r>
            <a:r>
              <a:rPr lang="id-ID" sz="2362" dirty="0" smtClean="0">
                <a:latin typeface="Calibri" panose="020F0502020204030204" pitchFamily="34" charset="0"/>
              </a:rPr>
              <a:t>panen raya </a:t>
            </a:r>
            <a:r>
              <a:rPr lang="id-ID" sz="2362" dirty="0">
                <a:latin typeface="Calibri" panose="020F0502020204030204" pitchFamily="34" charset="0"/>
              </a:rPr>
              <a:t>masyarakat petani? (simetris</a:t>
            </a:r>
            <a:r>
              <a:rPr lang="id-ID" sz="2362" dirty="0" smtClean="0">
                <a:latin typeface="Calibri" panose="020F0502020204030204" pitchFamily="34" charset="0"/>
              </a:rPr>
              <a:t>)</a:t>
            </a:r>
          </a:p>
          <a:p>
            <a:pPr lvl="1"/>
            <a:r>
              <a:rPr lang="id-ID" sz="2362" dirty="0" smtClean="0">
                <a:latin typeface="Calibri" panose="020F0502020204030204" pitchFamily="34" charset="0"/>
              </a:rPr>
              <a:t>Seberapa </a:t>
            </a:r>
            <a:r>
              <a:rPr lang="id-ID" sz="2362" dirty="0">
                <a:latin typeface="Calibri" panose="020F0502020204030204" pitchFamily="34" charset="0"/>
              </a:rPr>
              <a:t>besar pengaruh kurikulum, </a:t>
            </a:r>
            <a:r>
              <a:rPr lang="id-ID" sz="2362" dirty="0" smtClean="0">
                <a:latin typeface="Calibri" panose="020F0502020204030204" pitchFamily="34" charset="0"/>
              </a:rPr>
              <a:t>media pendidikan </a:t>
            </a:r>
            <a:r>
              <a:rPr lang="id-ID" sz="2362" dirty="0">
                <a:latin typeface="Calibri" panose="020F0502020204030204" pitchFamily="34" charset="0"/>
              </a:rPr>
              <a:t>dan kualitas guru </a:t>
            </a:r>
            <a:r>
              <a:rPr lang="id-ID" sz="2362" dirty="0" smtClean="0">
                <a:latin typeface="Calibri" panose="020F0502020204030204" pitchFamily="34" charset="0"/>
              </a:rPr>
              <a:t>terhadap kualitas </a:t>
            </a:r>
            <a:r>
              <a:rPr lang="id-ID" sz="2362" dirty="0">
                <a:latin typeface="Calibri" panose="020F0502020204030204" pitchFamily="34" charset="0"/>
              </a:rPr>
              <a:t>SDM yang dihasilkan dari </a:t>
            </a:r>
            <a:r>
              <a:rPr lang="id-ID" sz="2362" dirty="0" smtClean="0">
                <a:latin typeface="Calibri" panose="020F0502020204030204" pitchFamily="34" charset="0"/>
              </a:rPr>
              <a:t>suatu sekolah</a:t>
            </a:r>
            <a:r>
              <a:rPr lang="id-ID" sz="2362" dirty="0">
                <a:latin typeface="Calibri" panose="020F0502020204030204" pitchFamily="34" charset="0"/>
              </a:rPr>
              <a:t>? (klausal/ sebab akibat</a:t>
            </a:r>
            <a:r>
              <a:rPr lang="id-ID" sz="2362" dirty="0" smtClean="0">
                <a:latin typeface="Calibri" panose="020F0502020204030204" pitchFamily="34" charset="0"/>
              </a:rPr>
              <a:t>)</a:t>
            </a:r>
          </a:p>
          <a:p>
            <a:pPr lvl="1"/>
            <a:r>
              <a:rPr lang="id-ID" sz="2362" dirty="0" smtClean="0">
                <a:latin typeface="Calibri" panose="020F0502020204030204" pitchFamily="34" charset="0"/>
              </a:rPr>
              <a:t>Hubungan </a:t>
            </a:r>
            <a:r>
              <a:rPr lang="id-ID" sz="2362" dirty="0">
                <a:latin typeface="Calibri" panose="020F0502020204030204" pitchFamily="34" charset="0"/>
              </a:rPr>
              <a:t>antara kecerdasan </a:t>
            </a:r>
            <a:r>
              <a:rPr lang="id-ID" sz="2362" dirty="0" smtClean="0">
                <a:latin typeface="Calibri" panose="020F0502020204030204" pitchFamily="34" charset="0"/>
              </a:rPr>
              <a:t>dengan kekayaan</a:t>
            </a:r>
            <a:r>
              <a:rPr lang="id-ID" sz="2362" dirty="0">
                <a:latin typeface="Calibri" panose="020F0502020204030204" pitchFamily="34" charset="0"/>
              </a:rPr>
              <a:t>. Kecerdasan dapat </a:t>
            </a:r>
            <a:r>
              <a:rPr lang="id-ID" sz="2362" dirty="0" smtClean="0">
                <a:latin typeface="Calibri" panose="020F0502020204030204" pitchFamily="34" charset="0"/>
              </a:rPr>
              <a:t>menyebabkan kaya</a:t>
            </a:r>
            <a:r>
              <a:rPr lang="id-ID" sz="2362" dirty="0">
                <a:latin typeface="Calibri" panose="020F0502020204030204" pitchFamily="34" charset="0"/>
              </a:rPr>
              <a:t>, demikian juga orang yang kaya </a:t>
            </a:r>
            <a:r>
              <a:rPr lang="id-ID" sz="2362" dirty="0" smtClean="0">
                <a:latin typeface="Calibri" panose="020F0502020204030204" pitchFamily="34" charset="0"/>
              </a:rPr>
              <a:t>dapat meningkatkan </a:t>
            </a:r>
            <a:r>
              <a:rPr lang="id-ID" sz="2362" dirty="0">
                <a:latin typeface="Calibri" panose="020F0502020204030204" pitchFamily="34" charset="0"/>
              </a:rPr>
              <a:t>kecerdasan karena </a:t>
            </a:r>
            <a:r>
              <a:rPr lang="id-ID" sz="2362" dirty="0" smtClean="0">
                <a:latin typeface="Calibri" panose="020F0502020204030204" pitchFamily="34" charset="0"/>
              </a:rPr>
              <a:t>gizi terpenuhi</a:t>
            </a:r>
            <a:r>
              <a:rPr lang="id-ID" sz="2362" dirty="0">
                <a:latin typeface="Calibri" panose="020F0502020204030204" pitchFamily="34" charset="0"/>
              </a:rPr>
              <a:t>. (reciprocal/ timbal balik)</a:t>
            </a:r>
          </a:p>
        </p:txBody>
      </p:sp>
    </p:spTree>
    <p:extLst>
      <p:ext uri="{BB962C8B-B14F-4D97-AF65-F5344CB8AC3E}">
        <p14:creationId xmlns:p14="http://schemas.microsoft.com/office/powerpoint/2010/main" val="33267171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Contoh 1</a:t>
            </a:r>
            <a:endParaRPr lang="id-ID" dirty="0"/>
          </a:p>
        </p:txBody>
      </p:sp>
      <p:sp>
        <p:nvSpPr>
          <p:cNvPr id="3" name="Content Placeholder 2"/>
          <p:cNvSpPr>
            <a:spLocks noGrp="1"/>
          </p:cNvSpPr>
          <p:nvPr>
            <p:ph idx="1"/>
          </p:nvPr>
        </p:nvSpPr>
        <p:spPr/>
        <p:txBody>
          <a:bodyPr>
            <a:normAutofit fontScale="92500" lnSpcReduction="20000"/>
          </a:bodyPr>
          <a:lstStyle/>
          <a:p>
            <a:pPr marL="1700213" indent="-1700213" defTabSz="671513">
              <a:buNone/>
              <a:tabLst>
                <a:tab pos="1428750" algn="l"/>
                <a:tab pos="1700213" algn="l"/>
              </a:tabLst>
            </a:pPr>
            <a:r>
              <a:rPr lang="id-ID" dirty="0" smtClean="0"/>
              <a:t>Judul PA 	: 	</a:t>
            </a:r>
            <a:r>
              <a:rPr lang="id-ID" dirty="0" smtClean="0">
                <a:solidFill>
                  <a:srgbClr val="FF0000"/>
                </a:solidFill>
              </a:rPr>
              <a:t>Herliza </a:t>
            </a:r>
            <a:r>
              <a:rPr lang="id-ID" dirty="0">
                <a:solidFill>
                  <a:srgbClr val="FF0000"/>
                </a:solidFill>
              </a:rPr>
              <a:t>P</a:t>
            </a:r>
            <a:r>
              <a:rPr lang="id-ID" dirty="0" smtClean="0">
                <a:solidFill>
                  <a:srgbClr val="FF0000"/>
                </a:solidFill>
              </a:rPr>
              <a:t>., Fatmafarrasi. 2016. Aplikasi Pelayanan Jasa Aqiqah Berbasis Web, Bandung.</a:t>
            </a:r>
          </a:p>
          <a:p>
            <a:pPr marL="0" indent="0">
              <a:buNone/>
            </a:pPr>
            <a:endParaRPr lang="id-ID" dirty="0" smtClean="0"/>
          </a:p>
          <a:p>
            <a:pPr marL="0" indent="0">
              <a:buNone/>
            </a:pPr>
            <a:r>
              <a:rPr lang="id-ID" dirty="0" smtClean="0"/>
              <a:t>Rumusan masalah :</a:t>
            </a:r>
            <a:endParaRPr lang="id-ID" dirty="0"/>
          </a:p>
          <a:p>
            <a:pPr marL="514350" indent="-514350">
              <a:buFont typeface="+mj-lt"/>
              <a:buAutoNum type="alphaLcPeriod"/>
            </a:pPr>
            <a:r>
              <a:rPr lang="id-ID" dirty="0" smtClean="0"/>
              <a:t>Bagaimana membantu customer agar dapat mengetahui informasi </a:t>
            </a:r>
            <a:r>
              <a:rPr lang="id-ID" dirty="0"/>
              <a:t>tentang layanan jasa aqiqah?</a:t>
            </a:r>
          </a:p>
          <a:p>
            <a:pPr marL="514350" indent="-514350">
              <a:buFont typeface="+mj-lt"/>
              <a:buAutoNum type="alphaLcPeriod"/>
            </a:pPr>
            <a:r>
              <a:rPr lang="id-ID" dirty="0" smtClean="0"/>
              <a:t>Bagaimana membantu customer untuk memesan </a:t>
            </a:r>
            <a:r>
              <a:rPr lang="id-ID" dirty="0"/>
              <a:t>dan melakukan konfirmasi pembayaran layanan jasa aqiqah? </a:t>
            </a:r>
          </a:p>
          <a:p>
            <a:pPr marL="514350" indent="-514350">
              <a:buFont typeface="+mj-lt"/>
              <a:buAutoNum type="alphaLcPeriod"/>
            </a:pPr>
            <a:r>
              <a:rPr lang="id-ID" dirty="0" smtClean="0"/>
              <a:t>Bagaimana membantu </a:t>
            </a:r>
            <a:r>
              <a:rPr lang="id-ID" dirty="0"/>
              <a:t>customer untuk menyampaikan komplain terhadap layanan jasa aqiqah? </a:t>
            </a:r>
          </a:p>
          <a:p>
            <a:pPr marL="514350" indent="-514350">
              <a:buFont typeface="+mj-lt"/>
              <a:buAutoNum type="alphaLcPeriod"/>
            </a:pPr>
            <a:r>
              <a:rPr lang="id-ID" dirty="0" smtClean="0"/>
              <a:t>Bagaimana </a:t>
            </a:r>
            <a:r>
              <a:rPr lang="id-ID" dirty="0"/>
              <a:t>membantu lembaga mitra untuk memasukan data kelahiran anak?</a:t>
            </a:r>
          </a:p>
          <a:p>
            <a:pPr marL="514350" indent="-514350">
              <a:buFont typeface="+mj-lt"/>
              <a:buAutoNum type="alphaLcPeriod"/>
            </a:pPr>
            <a:r>
              <a:rPr lang="id-ID" dirty="0" smtClean="0"/>
              <a:t>Bagaimana </a:t>
            </a:r>
            <a:r>
              <a:rPr lang="id-ID" dirty="0"/>
              <a:t>membantu pengelola web dalam mengelola data </a:t>
            </a:r>
            <a:r>
              <a:rPr lang="id-ID" dirty="0" smtClean="0"/>
              <a:t>pemesanan, data </a:t>
            </a:r>
            <a:r>
              <a:rPr lang="id-ID" dirty="0"/>
              <a:t>paket </a:t>
            </a:r>
            <a:r>
              <a:rPr lang="id-ID" dirty="0" smtClean="0"/>
              <a:t>aqiqah, dan data </a:t>
            </a:r>
            <a:r>
              <a:rPr lang="id-ID" dirty="0"/>
              <a:t>komplain?</a:t>
            </a:r>
          </a:p>
          <a:p>
            <a:pPr marL="0" indent="0">
              <a:buNone/>
            </a:pPr>
            <a:endParaRPr lang="id-ID" dirty="0"/>
          </a:p>
        </p:txBody>
      </p:sp>
    </p:spTree>
    <p:extLst>
      <p:ext uri="{BB962C8B-B14F-4D97-AF65-F5344CB8AC3E}">
        <p14:creationId xmlns:p14="http://schemas.microsoft.com/office/powerpoint/2010/main" val="12034400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Contoh 2</a:t>
            </a:r>
            <a:endParaRPr lang="id-ID" dirty="0"/>
          </a:p>
        </p:txBody>
      </p:sp>
      <p:sp>
        <p:nvSpPr>
          <p:cNvPr id="3" name="Content Placeholder 2"/>
          <p:cNvSpPr>
            <a:spLocks noGrp="1"/>
          </p:cNvSpPr>
          <p:nvPr>
            <p:ph idx="1"/>
          </p:nvPr>
        </p:nvSpPr>
        <p:spPr/>
        <p:txBody>
          <a:bodyPr>
            <a:normAutofit fontScale="92500" lnSpcReduction="20000"/>
          </a:bodyPr>
          <a:lstStyle/>
          <a:p>
            <a:pPr marL="1700213" indent="-1700213" defTabSz="671513">
              <a:buNone/>
              <a:tabLst>
                <a:tab pos="1428750" algn="l"/>
                <a:tab pos="1700213" algn="l"/>
              </a:tabLst>
            </a:pPr>
            <a:r>
              <a:rPr lang="id-ID" dirty="0" smtClean="0"/>
              <a:t>Judul PA 	: 	</a:t>
            </a:r>
            <a:r>
              <a:rPr lang="id-ID" dirty="0" smtClean="0">
                <a:solidFill>
                  <a:srgbClr val="FF0000"/>
                </a:solidFill>
              </a:rPr>
              <a:t>Rancang Bangun Aplikasi Perpustakaan Berbasis Web Menggunakan Framework Codeigniter (Studi Kasus : SMA Sula 2 Kalinyamatan Jepara)</a:t>
            </a:r>
            <a:endParaRPr lang="id-ID" dirty="0" smtClean="0"/>
          </a:p>
          <a:p>
            <a:pPr marL="0" indent="0">
              <a:buNone/>
            </a:pPr>
            <a:endParaRPr lang="id-ID" dirty="0" smtClean="0"/>
          </a:p>
          <a:p>
            <a:pPr marL="0" indent="0">
              <a:buNone/>
            </a:pPr>
            <a:r>
              <a:rPr lang="id-ID" dirty="0" smtClean="0"/>
              <a:t>Rumusan masalah :</a:t>
            </a:r>
            <a:endParaRPr lang="id-ID" dirty="0"/>
          </a:p>
          <a:p>
            <a:pPr marL="514350" indent="-514350">
              <a:buFont typeface="+mj-lt"/>
              <a:buAutoNum type="alphaLcPeriod"/>
            </a:pPr>
            <a:r>
              <a:rPr lang="id-ID" dirty="0" smtClean="0"/>
              <a:t>Bagaimana </a:t>
            </a:r>
            <a:r>
              <a:rPr lang="id-ID" dirty="0"/>
              <a:t>cara mengelola pendataan pengunjung, buku, dan anggota agar lebih cepat? </a:t>
            </a:r>
          </a:p>
          <a:p>
            <a:pPr marL="514350" indent="-514350">
              <a:buFont typeface="+mj-lt"/>
              <a:buAutoNum type="alphaLcPeriod"/>
            </a:pPr>
            <a:r>
              <a:rPr lang="id-ID" dirty="0" smtClean="0"/>
              <a:t>Bagaimana </a:t>
            </a:r>
            <a:r>
              <a:rPr lang="id-ID" dirty="0"/>
              <a:t>cara memfasilitasi pencarian buku agar lebih cepat dan informatif?</a:t>
            </a:r>
          </a:p>
          <a:p>
            <a:pPr marL="514350" indent="-514350">
              <a:buFont typeface="+mj-lt"/>
              <a:buAutoNum type="alphaLcPeriod"/>
            </a:pPr>
            <a:r>
              <a:rPr lang="id-ID" dirty="0" smtClean="0"/>
              <a:t>Bagaimana </a:t>
            </a:r>
            <a:r>
              <a:rPr lang="id-ID" dirty="0"/>
              <a:t>mengelola transaksi peminjaman, pengembalian, dan perpanjangan buku?   </a:t>
            </a:r>
          </a:p>
          <a:p>
            <a:pPr marL="514350" indent="-514350">
              <a:buFont typeface="+mj-lt"/>
              <a:buAutoNum type="alphaLcPeriod"/>
            </a:pPr>
            <a:r>
              <a:rPr lang="id-ID" dirty="0" smtClean="0"/>
              <a:t>Bagaimana </a:t>
            </a:r>
            <a:r>
              <a:rPr lang="id-ID" dirty="0"/>
              <a:t>mengingatkan anggota akan pengembalian buku? </a:t>
            </a:r>
          </a:p>
          <a:p>
            <a:pPr marL="514350" indent="-514350">
              <a:buFont typeface="+mj-lt"/>
              <a:buAutoNum type="alphaLcPeriod"/>
            </a:pPr>
            <a:r>
              <a:rPr lang="id-ID" dirty="0" smtClean="0"/>
              <a:t>Bagaimana </a:t>
            </a:r>
            <a:r>
              <a:rPr lang="id-ID" dirty="0"/>
              <a:t>mengelola laporan pengunjung, data buku, data keterlambatan dan data peminjaman yang terdapat di perpustakaan?</a:t>
            </a:r>
          </a:p>
          <a:p>
            <a:pPr marL="0" indent="0">
              <a:buNone/>
            </a:pPr>
            <a:endParaRPr lang="id-ID" dirty="0"/>
          </a:p>
        </p:txBody>
      </p:sp>
    </p:spTree>
    <p:extLst>
      <p:ext uri="{BB962C8B-B14F-4D97-AF65-F5344CB8AC3E}">
        <p14:creationId xmlns:p14="http://schemas.microsoft.com/office/powerpoint/2010/main" val="23783074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Contoh 3</a:t>
            </a:r>
            <a:endParaRPr lang="id-ID" dirty="0"/>
          </a:p>
        </p:txBody>
      </p:sp>
      <p:sp>
        <p:nvSpPr>
          <p:cNvPr id="3" name="Content Placeholder 2"/>
          <p:cNvSpPr>
            <a:spLocks noGrp="1"/>
          </p:cNvSpPr>
          <p:nvPr>
            <p:ph idx="1"/>
          </p:nvPr>
        </p:nvSpPr>
        <p:spPr/>
        <p:txBody>
          <a:bodyPr>
            <a:normAutofit lnSpcReduction="10000"/>
          </a:bodyPr>
          <a:lstStyle/>
          <a:p>
            <a:pPr marL="0" indent="0">
              <a:buNone/>
            </a:pPr>
            <a:r>
              <a:rPr lang="id-ID" dirty="0">
                <a:solidFill>
                  <a:srgbClr val="FF0000"/>
                </a:solidFill>
              </a:rPr>
              <a:t>Harini, Sri</a:t>
            </a:r>
            <a:r>
              <a:rPr lang="id-ID" dirty="0" smtClean="0">
                <a:solidFill>
                  <a:srgbClr val="FF0000"/>
                </a:solidFill>
              </a:rPr>
              <a:t>., (2005), </a:t>
            </a:r>
            <a:r>
              <a:rPr lang="id-ID" dirty="0">
                <a:solidFill>
                  <a:srgbClr val="FF0000"/>
                </a:solidFill>
              </a:rPr>
              <a:t>Analisis, </a:t>
            </a:r>
            <a:r>
              <a:rPr lang="id-ID" dirty="0" smtClean="0">
                <a:solidFill>
                  <a:srgbClr val="FF0000"/>
                </a:solidFill>
              </a:rPr>
              <a:t>Permodelan, </a:t>
            </a:r>
            <a:r>
              <a:rPr lang="id-ID" dirty="0">
                <a:solidFill>
                  <a:srgbClr val="FF0000"/>
                </a:solidFill>
              </a:rPr>
              <a:t>dan Perbaikan Proses Bisnis pada </a:t>
            </a:r>
            <a:r>
              <a:rPr lang="id-ID" dirty="0" smtClean="0">
                <a:solidFill>
                  <a:srgbClr val="FF0000"/>
                </a:solidFill>
              </a:rPr>
              <a:t>Penerapan CRM</a:t>
            </a:r>
            <a:r>
              <a:rPr lang="id-ID" dirty="0">
                <a:solidFill>
                  <a:srgbClr val="FF0000"/>
                </a:solidFill>
              </a:rPr>
              <a:t>, </a:t>
            </a:r>
            <a:r>
              <a:rPr lang="id-ID" dirty="0" smtClean="0">
                <a:solidFill>
                  <a:srgbClr val="FF0000"/>
                </a:solidFill>
              </a:rPr>
              <a:t>Studi Kasus : </a:t>
            </a:r>
            <a:r>
              <a:rPr lang="id-ID" dirty="0">
                <a:solidFill>
                  <a:srgbClr val="FF0000"/>
                </a:solidFill>
              </a:rPr>
              <a:t>Divisi Cellular Customer Service PT Indosat, Tbk. </a:t>
            </a:r>
            <a:endParaRPr lang="id-ID" dirty="0" smtClean="0">
              <a:solidFill>
                <a:srgbClr val="FF0000"/>
              </a:solidFill>
            </a:endParaRPr>
          </a:p>
          <a:p>
            <a:pPr marL="0" indent="0">
              <a:buNone/>
            </a:pPr>
            <a:r>
              <a:rPr lang="id-ID" dirty="0"/>
              <a:t>Pertanyaan penelitian yang ingin dijawab adalah sebagai berikut:</a:t>
            </a:r>
          </a:p>
          <a:p>
            <a:pPr marL="514350" indent="-514350">
              <a:buFont typeface="+mj-lt"/>
              <a:buAutoNum type="arabicPeriod"/>
            </a:pPr>
            <a:r>
              <a:rPr lang="id-ID" dirty="0" smtClean="0"/>
              <a:t>Proses </a:t>
            </a:r>
            <a:r>
              <a:rPr lang="id-ID" dirty="0"/>
              <a:t>bisnis apa saja yang perlu diperbaiki pada Div. CCS Operation </a:t>
            </a:r>
            <a:r>
              <a:rPr lang="id-ID" dirty="0" smtClean="0"/>
              <a:t>INDOSAT dengan </a:t>
            </a:r>
            <a:r>
              <a:rPr lang="id-ID" dirty="0"/>
              <a:t>memanfaatkan teknologi informasi untuk meningkatkan efisiensi </a:t>
            </a:r>
            <a:r>
              <a:rPr lang="id-ID" dirty="0" smtClean="0"/>
              <a:t>dan keefektifan </a:t>
            </a:r>
            <a:r>
              <a:rPr lang="id-ID" dirty="0"/>
              <a:t>kegiatan </a:t>
            </a:r>
            <a:r>
              <a:rPr lang="id-ID" dirty="0" smtClean="0"/>
              <a:t>layanannya?</a:t>
            </a:r>
          </a:p>
          <a:p>
            <a:pPr marL="514350" indent="-514350">
              <a:buFont typeface="+mj-lt"/>
              <a:buAutoNum type="arabicPeriod"/>
            </a:pPr>
            <a:r>
              <a:rPr lang="id-ID" dirty="0" smtClean="0"/>
              <a:t>Model </a:t>
            </a:r>
            <a:r>
              <a:rPr lang="id-ID" dirty="0"/>
              <a:t>proses bisnis pada fungsi customer interface management yang </a:t>
            </a:r>
            <a:r>
              <a:rPr lang="id-ID" dirty="0" smtClean="0"/>
              <a:t>bagaimana yang </a:t>
            </a:r>
            <a:r>
              <a:rPr lang="id-ID" dirty="0"/>
              <a:t>sebaiknya diterapkan INDOSAT untuk meningkatkan SLA di Div. </a:t>
            </a:r>
            <a:r>
              <a:rPr lang="id-ID" dirty="0" smtClean="0"/>
              <a:t>CCS Operation? </a:t>
            </a:r>
          </a:p>
          <a:p>
            <a:pPr marL="514350" indent="-514350">
              <a:buFont typeface="+mj-lt"/>
              <a:buAutoNum type="arabicPeriod"/>
            </a:pPr>
            <a:r>
              <a:rPr lang="id-ID" dirty="0" smtClean="0"/>
              <a:t>Seberapa </a:t>
            </a:r>
            <a:r>
              <a:rPr lang="id-ID" dirty="0"/>
              <a:t>besar peningkatan optimalisasi pemanfaatn aplikasi CRM INDOSAT </a:t>
            </a:r>
            <a:r>
              <a:rPr lang="id-ID" dirty="0" smtClean="0"/>
              <a:t>pasca pembentukan </a:t>
            </a:r>
            <a:r>
              <a:rPr lang="id-ID" dirty="0"/>
              <a:t>proses bisnis tersebut?</a:t>
            </a:r>
            <a:endParaRPr lang="id-ID" dirty="0" smtClean="0"/>
          </a:p>
          <a:p>
            <a:pPr marL="0" indent="0">
              <a:buNone/>
            </a:pPr>
            <a:endParaRPr lang="id-ID" dirty="0"/>
          </a:p>
        </p:txBody>
      </p:sp>
    </p:spTree>
    <p:extLst>
      <p:ext uri="{BB962C8B-B14F-4D97-AF65-F5344CB8AC3E}">
        <p14:creationId xmlns:p14="http://schemas.microsoft.com/office/powerpoint/2010/main" val="28821165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Penetapan Tujuan Penelitian</a:t>
            </a:r>
            <a:endParaRPr lang="id-ID" dirty="0"/>
          </a:p>
        </p:txBody>
      </p:sp>
      <p:sp>
        <p:nvSpPr>
          <p:cNvPr id="3" name="Content Placeholder 2"/>
          <p:cNvSpPr>
            <a:spLocks noGrp="1"/>
          </p:cNvSpPr>
          <p:nvPr>
            <p:ph idx="1"/>
          </p:nvPr>
        </p:nvSpPr>
        <p:spPr/>
        <p:txBody>
          <a:bodyPr/>
          <a:lstStyle/>
          <a:p>
            <a:pPr marL="514350" indent="-514350">
              <a:buFont typeface="+mj-lt"/>
              <a:buAutoNum type="arabicPeriod"/>
            </a:pPr>
            <a:r>
              <a:rPr lang="id-ID" dirty="0"/>
              <a:t>Tujuan merupakan arah dari suatu penelitian. </a:t>
            </a:r>
            <a:endParaRPr lang="id-ID" dirty="0" smtClean="0"/>
          </a:p>
          <a:p>
            <a:pPr marL="514350" indent="-514350">
              <a:buFont typeface="+mj-lt"/>
              <a:buAutoNum type="arabicPeriod"/>
            </a:pPr>
            <a:r>
              <a:rPr lang="id-ID" dirty="0" smtClean="0"/>
              <a:t>Tujuan </a:t>
            </a:r>
            <a:r>
              <a:rPr lang="id-ID" dirty="0"/>
              <a:t>penelitian harus disesuaikan dengan rumusan masalah. </a:t>
            </a:r>
            <a:endParaRPr lang="id-ID" dirty="0" smtClean="0"/>
          </a:p>
          <a:p>
            <a:pPr marL="514350" indent="-514350">
              <a:buFont typeface="+mj-lt"/>
              <a:buAutoNum type="arabicPeriod"/>
            </a:pPr>
            <a:r>
              <a:rPr lang="id-ID" dirty="0" smtClean="0"/>
              <a:t>Bila </a:t>
            </a:r>
            <a:r>
              <a:rPr lang="id-ID" dirty="0"/>
              <a:t>permasalahan mempertanyakan hal-hal yang belum diketahui, maka tujuan merinci apa saja yang ingin diketahui, sehingga jika permasalahan sudah terjawab maka tujuan </a:t>
            </a:r>
            <a:r>
              <a:rPr lang="id-ID" dirty="0" smtClean="0"/>
              <a:t>penelitiannya </a:t>
            </a:r>
            <a:r>
              <a:rPr lang="id-ID" dirty="0"/>
              <a:t>sudah tercapai. </a:t>
            </a:r>
            <a:endParaRPr lang="id-ID" dirty="0" smtClean="0"/>
          </a:p>
          <a:p>
            <a:pPr marL="514350" indent="-514350">
              <a:buFont typeface="+mj-lt"/>
              <a:buAutoNum type="arabicPeriod"/>
            </a:pPr>
            <a:r>
              <a:rPr lang="id-ID" dirty="0" smtClean="0"/>
              <a:t>Dalam </a:t>
            </a:r>
            <a:r>
              <a:rPr lang="id-ID" dirty="0"/>
              <a:t>beberapa penelitian </a:t>
            </a:r>
            <a:r>
              <a:rPr lang="id-ID" dirty="0" smtClean="0"/>
              <a:t>dengan permasalahan yang sangat </a:t>
            </a:r>
            <a:r>
              <a:rPr lang="id-ID" dirty="0"/>
              <a:t>sederhana terlihat bahwa tujuan sepertinya merupakan pengulangan dari rumusan masalah, hanya saja rumusan masalah dinyatakan dengan pertanyaan, sedangkan tujuan dituangkan dalam bentuk pernyataan yang biasanya diawali dengan kata ingin mengetahui</a:t>
            </a:r>
            <a:endParaRPr lang="id-ID" dirty="0"/>
          </a:p>
        </p:txBody>
      </p:sp>
    </p:spTree>
    <p:extLst>
      <p:ext uri="{BB962C8B-B14F-4D97-AF65-F5344CB8AC3E}">
        <p14:creationId xmlns:p14="http://schemas.microsoft.com/office/powerpoint/2010/main" val="1422716315"/>
      </p:ext>
    </p:extLst>
  </p:cSld>
  <p:clrMapOvr>
    <a:masterClrMapping/>
  </p:clrMapOvr>
  <p:timing>
    <p:tnLst>
      <p:par>
        <p:cTn id="1" dur="indefinite" restart="never" nodeType="tmRoot"/>
      </p:par>
    </p:tnLst>
  </p:timing>
</p:sld>
</file>

<file path=ppt/theme/theme1.xml><?xml version="1.0" encoding="utf-8"?>
<a:theme xmlns:a="http://schemas.openxmlformats.org/drawingml/2006/main" name="Theme TelU">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 TelU" id="{08DC51EF-A25C-4777-8536-F32D4A4BAF64}" vid="{5C5C6598-3404-4EFD-B29D-AE85BA2A1F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Tel-U 1</Template>
  <TotalTime>10726</TotalTime>
  <Words>1107</Words>
  <Application>Microsoft Office PowerPoint</Application>
  <PresentationFormat>Custom</PresentationFormat>
  <Paragraphs>100</Paragraphs>
  <Slides>16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Arial Black</vt:lpstr>
      <vt:lpstr>Calibri</vt:lpstr>
      <vt:lpstr>Calibri Light</vt:lpstr>
      <vt:lpstr>Myriad Pro</vt:lpstr>
      <vt:lpstr>Theme TelU</vt:lpstr>
      <vt:lpstr>PROYEK II</vt:lpstr>
      <vt:lpstr>Evaluasi Tugas pada Pertemuan ke-2</vt:lpstr>
      <vt:lpstr>Masalah Penelitian</vt:lpstr>
      <vt:lpstr>Bentuk Rumusan Masalah Penelitian</vt:lpstr>
      <vt:lpstr>Bentuk Rumusan Masalah Penelitian (2)</vt:lpstr>
      <vt:lpstr>Contoh 1</vt:lpstr>
      <vt:lpstr>Contoh 2</vt:lpstr>
      <vt:lpstr>Contoh 3</vt:lpstr>
      <vt:lpstr>Penetapan Tujuan Penelitian</vt:lpstr>
      <vt:lpstr>CONTOH TUJUAN PENELITIAN</vt:lpstr>
      <vt:lpstr>BATASAN MASALAH</vt:lpstr>
      <vt:lpstr>DEFINISI OPERASIONAL</vt:lpstr>
      <vt:lpstr>CONTOH DEFINISI OPERASIONAL</vt:lpstr>
      <vt:lpstr>METODE PENGERJAAN</vt:lpstr>
      <vt:lpstr>Tugas Untuk Pertemuan Berikutnya</vt:lpstr>
      <vt:lpstr>Referensi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MICROSOFT PROJECT</dc:title>
  <dc:creator>Wawa Wikusna</dc:creator>
  <cp:lastModifiedBy>WIKUSNA</cp:lastModifiedBy>
  <cp:revision>174</cp:revision>
  <dcterms:created xsi:type="dcterms:W3CDTF">2014-11-12T02:51:40Z</dcterms:created>
  <dcterms:modified xsi:type="dcterms:W3CDTF">2018-01-23T00:14:29Z</dcterms:modified>
</cp:coreProperties>
</file>