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364" autoAdjust="0"/>
  </p:normalViewPr>
  <p:slideViewPr>
    <p:cSldViewPr snapToGrid="0">
      <p:cViewPr varScale="1">
        <p:scale>
          <a:sx n="67" d="100"/>
          <a:sy n="67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24A7F-39D6-47FE-8415-701628A70B82}" type="datetimeFigureOut">
              <a:rPr lang="id-ID" smtClean="0"/>
              <a:t>29/01/2018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5B110-FB2B-4A29-828A-E3E79B532E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006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506EE3-74A5-47B2-A397-7BB43D30B179}" type="slidenum">
              <a:rPr lang="id-ID" alt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9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0445" y="1825012"/>
            <a:ext cx="6468534" cy="1859637"/>
          </a:xfrm>
        </p:spPr>
        <p:txBody>
          <a:bodyPr anchor="b"/>
          <a:lstStyle>
            <a:lvl1pPr algn="r">
              <a:defRPr sz="6299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2355" y="3781307"/>
            <a:ext cx="5621867" cy="1041937"/>
          </a:xfrm>
        </p:spPr>
        <p:txBody>
          <a:bodyPr/>
          <a:lstStyle>
            <a:lvl1pPr marL="0" indent="0" algn="r">
              <a:buNone/>
              <a:defRPr sz="2520">
                <a:solidFill>
                  <a:schemeClr val="bg1"/>
                </a:solidFill>
              </a:defRPr>
            </a:lvl1pPr>
            <a:lvl2pPr marL="479956" indent="0" algn="ctr">
              <a:buNone/>
              <a:defRPr sz="2100"/>
            </a:lvl2pPr>
            <a:lvl3pPr marL="959911" indent="0" algn="ctr">
              <a:buNone/>
              <a:defRPr sz="1890"/>
            </a:lvl3pPr>
            <a:lvl4pPr marL="1439867" indent="0" algn="ctr">
              <a:buNone/>
              <a:defRPr sz="1680"/>
            </a:lvl4pPr>
            <a:lvl5pPr marL="1919822" indent="0" algn="ctr">
              <a:buNone/>
              <a:defRPr sz="1680"/>
            </a:lvl5pPr>
            <a:lvl6pPr marL="2399778" indent="0" algn="ctr">
              <a:buNone/>
              <a:defRPr sz="1680"/>
            </a:lvl6pPr>
            <a:lvl7pPr marL="2879733" indent="0" algn="ctr">
              <a:buNone/>
              <a:defRPr sz="1680"/>
            </a:lvl7pPr>
            <a:lvl8pPr marL="3359688" indent="0" algn="ctr">
              <a:buNone/>
              <a:defRPr sz="1680"/>
            </a:lvl8pPr>
            <a:lvl9pPr marL="3839642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4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1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3297"/>
            <a:ext cx="2628900" cy="61010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3297"/>
            <a:ext cx="7734300" cy="61010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44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4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2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94831"/>
            <a:ext cx="10515600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17876"/>
            <a:ext cx="10515600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799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1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86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2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77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73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6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64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16484"/>
            <a:ext cx="5181600" cy="456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484"/>
            <a:ext cx="5181600" cy="456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0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3299"/>
            <a:ext cx="10515600" cy="13915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764832"/>
            <a:ext cx="5157787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56" indent="0">
              <a:buNone/>
              <a:defRPr sz="2100" b="1"/>
            </a:lvl2pPr>
            <a:lvl3pPr marL="959911" indent="0">
              <a:buNone/>
              <a:defRPr sz="1890" b="1"/>
            </a:lvl3pPr>
            <a:lvl4pPr marL="1439867" indent="0">
              <a:buNone/>
              <a:defRPr sz="1680" b="1"/>
            </a:lvl4pPr>
            <a:lvl5pPr marL="1919822" indent="0">
              <a:buNone/>
              <a:defRPr sz="1680" b="1"/>
            </a:lvl5pPr>
            <a:lvl6pPr marL="2399778" indent="0">
              <a:buNone/>
              <a:defRPr sz="1680" b="1"/>
            </a:lvl6pPr>
            <a:lvl7pPr marL="2879733" indent="0">
              <a:buNone/>
              <a:defRPr sz="1680" b="1"/>
            </a:lvl7pPr>
            <a:lvl8pPr marL="3359688" indent="0">
              <a:buNone/>
              <a:defRPr sz="1680" b="1"/>
            </a:lvl8pPr>
            <a:lvl9pPr marL="3839642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629749"/>
            <a:ext cx="5157787" cy="3867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64832"/>
            <a:ext cx="5183188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56" indent="0">
              <a:buNone/>
              <a:defRPr sz="2100" b="1"/>
            </a:lvl2pPr>
            <a:lvl3pPr marL="959911" indent="0">
              <a:buNone/>
              <a:defRPr sz="1890" b="1"/>
            </a:lvl3pPr>
            <a:lvl4pPr marL="1439867" indent="0">
              <a:buNone/>
              <a:defRPr sz="1680" b="1"/>
            </a:lvl4pPr>
            <a:lvl5pPr marL="1919822" indent="0">
              <a:buNone/>
              <a:defRPr sz="1680" b="1"/>
            </a:lvl5pPr>
            <a:lvl6pPr marL="2399778" indent="0">
              <a:buNone/>
              <a:defRPr sz="1680" b="1"/>
            </a:lvl6pPr>
            <a:lvl7pPr marL="2879733" indent="0">
              <a:buNone/>
              <a:defRPr sz="1680" b="1"/>
            </a:lvl7pPr>
            <a:lvl8pPr marL="3359688" indent="0">
              <a:buNone/>
              <a:defRPr sz="1680" b="1"/>
            </a:lvl8pPr>
            <a:lvl9pPr marL="3839642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29749"/>
            <a:ext cx="5183188" cy="3867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0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7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1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36570"/>
            <a:ext cx="617220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5"/>
            <a:ext cx="393223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56" indent="0">
              <a:buNone/>
              <a:defRPr sz="1470"/>
            </a:lvl2pPr>
            <a:lvl3pPr marL="959911" indent="0">
              <a:buNone/>
              <a:defRPr sz="1260"/>
            </a:lvl3pPr>
            <a:lvl4pPr marL="1439867" indent="0">
              <a:buNone/>
              <a:defRPr sz="1050"/>
            </a:lvl4pPr>
            <a:lvl5pPr marL="1919822" indent="0">
              <a:buNone/>
              <a:defRPr sz="1050"/>
            </a:lvl5pPr>
            <a:lvl6pPr marL="2399778" indent="0">
              <a:buNone/>
              <a:defRPr sz="1050"/>
            </a:lvl6pPr>
            <a:lvl7pPr marL="2879733" indent="0">
              <a:buNone/>
              <a:defRPr sz="1050"/>
            </a:lvl7pPr>
            <a:lvl8pPr marL="3359688" indent="0">
              <a:buNone/>
              <a:defRPr sz="1050"/>
            </a:lvl8pPr>
            <a:lvl9pPr marL="3839642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36570"/>
            <a:ext cx="617220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56" indent="0">
              <a:buNone/>
              <a:defRPr sz="2939"/>
            </a:lvl2pPr>
            <a:lvl3pPr marL="959911" indent="0">
              <a:buNone/>
              <a:defRPr sz="2520"/>
            </a:lvl3pPr>
            <a:lvl4pPr marL="1439867" indent="0">
              <a:buNone/>
              <a:defRPr sz="2100"/>
            </a:lvl4pPr>
            <a:lvl5pPr marL="1919822" indent="0">
              <a:buNone/>
              <a:defRPr sz="2100"/>
            </a:lvl5pPr>
            <a:lvl6pPr marL="2399778" indent="0">
              <a:buNone/>
              <a:defRPr sz="2100"/>
            </a:lvl6pPr>
            <a:lvl7pPr marL="2879733" indent="0">
              <a:buNone/>
              <a:defRPr sz="2100"/>
            </a:lvl7pPr>
            <a:lvl8pPr marL="3359688" indent="0">
              <a:buNone/>
              <a:defRPr sz="2100"/>
            </a:lvl8pPr>
            <a:lvl9pPr marL="3839642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5"/>
            <a:ext cx="393223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56" indent="0">
              <a:buNone/>
              <a:defRPr sz="1470"/>
            </a:lvl2pPr>
            <a:lvl3pPr marL="959911" indent="0">
              <a:buNone/>
              <a:defRPr sz="1260"/>
            </a:lvl3pPr>
            <a:lvl4pPr marL="1439867" indent="0">
              <a:buNone/>
              <a:defRPr sz="1050"/>
            </a:lvl4pPr>
            <a:lvl5pPr marL="1919822" indent="0">
              <a:buNone/>
              <a:defRPr sz="1050"/>
            </a:lvl5pPr>
            <a:lvl6pPr marL="2399778" indent="0">
              <a:buNone/>
              <a:defRPr sz="1050"/>
            </a:lvl6pPr>
            <a:lvl7pPr marL="2879733" indent="0">
              <a:buNone/>
              <a:defRPr sz="1050"/>
            </a:lvl7pPr>
            <a:lvl8pPr marL="3359688" indent="0">
              <a:buNone/>
              <a:defRPr sz="1050"/>
            </a:lvl8pPr>
            <a:lvl9pPr marL="3839642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8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78" y="201462"/>
            <a:ext cx="9584266" cy="876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111" y="1185073"/>
            <a:ext cx="11446933" cy="5299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111" y="6672697"/>
            <a:ext cx="27432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378" y="6672697"/>
            <a:ext cx="41148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3248" y="6672697"/>
            <a:ext cx="80151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4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59911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78" indent="-239978" algn="l" defTabSz="959911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33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889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44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0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755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1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666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62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56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11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867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22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778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733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688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642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9022" y="2071688"/>
            <a:ext cx="7558086" cy="1612961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FINISHING BAB 1</a:t>
            </a:r>
            <a:endParaRPr lang="id-ID" sz="3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id-ID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5" y="6772275"/>
            <a:ext cx="1429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FFFF00"/>
                </a:solidFill>
              </a:rPr>
              <a:t>WIU-SKS-FRA</a:t>
            </a:r>
            <a:endParaRPr lang="id-ID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CONTOH PERBANDINGAN APLIKASI SEJENIS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14171"/>
              </p:ext>
            </p:extLst>
          </p:nvPr>
        </p:nvGraphicFramePr>
        <p:xfrm>
          <a:off x="0" y="1185863"/>
          <a:ext cx="12192000" cy="5160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291">
                  <a:extLst>
                    <a:ext uri="{9D8B030D-6E8A-4147-A177-3AD203B41FA5}">
                      <a16:colId xmlns:a16="http://schemas.microsoft.com/office/drawing/2014/main" val="305257311"/>
                    </a:ext>
                  </a:extLst>
                </a:gridCol>
                <a:gridCol w="2292758">
                  <a:extLst>
                    <a:ext uri="{9D8B030D-6E8A-4147-A177-3AD203B41FA5}">
                      <a16:colId xmlns:a16="http://schemas.microsoft.com/office/drawing/2014/main" val="710339402"/>
                    </a:ext>
                  </a:extLst>
                </a:gridCol>
                <a:gridCol w="2871787">
                  <a:extLst>
                    <a:ext uri="{9D8B030D-6E8A-4147-A177-3AD203B41FA5}">
                      <a16:colId xmlns:a16="http://schemas.microsoft.com/office/drawing/2014/main" val="3136550332"/>
                    </a:ext>
                  </a:extLst>
                </a:gridCol>
                <a:gridCol w="2714624">
                  <a:extLst>
                    <a:ext uri="{9D8B030D-6E8A-4147-A177-3AD203B41FA5}">
                      <a16:colId xmlns:a16="http://schemas.microsoft.com/office/drawing/2014/main" val="1463202572"/>
                    </a:ext>
                  </a:extLst>
                </a:gridCol>
                <a:gridCol w="3919540">
                  <a:extLst>
                    <a:ext uri="{9D8B030D-6E8A-4147-A177-3AD203B41FA5}">
                      <a16:colId xmlns:a16="http://schemas.microsoft.com/office/drawing/2014/main" val="273933516"/>
                    </a:ext>
                  </a:extLst>
                </a:gridCol>
              </a:tblGrid>
              <a:tr h="2453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PEMBANDING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APLIKASI SEJENIS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APLIKASI USULAN</a:t>
                      </a: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</a:rPr>
                        <a:t> (YANG DIBANGUN)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918496"/>
                  </a:ext>
                </a:extLst>
              </a:tr>
              <a:tr h="76680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MOBILE POSYANDU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KSP DAN MPASI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APLIKASI POSYANDU</a:t>
                      </a:r>
                      <a:endParaRPr lang="id-ID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MODUL </a:t>
                      </a: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</a:rPr>
                        <a:t>MONITORING DAN CONTROLLING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TUMBUH KEMBANG ANAK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022259"/>
                  </a:ext>
                </a:extLst>
              </a:tr>
              <a:tr h="1359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Fungsi utama aplikasi 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Membantu ibu anak dalam mengetahui informasi tumbuh kembang anak. 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Membantu ibu anak untuk mengetahui gizi anak, dan cara membuat asupan yang tepat untuk anak. 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Memfasilitasi pihak-pihak terkait kegiatan Posyandu seperti kader, PKK, </a:t>
                      </a:r>
                      <a:r>
                        <a:rPr lang="id-ID" sz="1400">
                          <a:effectLst/>
                        </a:rPr>
                        <a:t>b</a:t>
                      </a:r>
                      <a:r>
                        <a:rPr lang="en-US" sz="1400">
                          <a:effectLst/>
                        </a:rPr>
                        <a:t>idan, dan Kepala Desa dalam memantau dan mengontrol kegiatan Posyandu khususnya dalam pembinaan  tumbuh kembang anak.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850275"/>
                  </a:ext>
                </a:extLst>
              </a:tr>
              <a:tr h="1426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Fungsional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Kelola data Tumbuh Kembang Anak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Cetak laporan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Kelola data asupan gizi anak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Cetak laporan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K</a:t>
                      </a:r>
                      <a:r>
                        <a:rPr lang="id-ID" sz="1400" dirty="0" smtClean="0">
                          <a:effectLst/>
                        </a:rPr>
                        <a:t>elola tumbuh kembang anak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Kelola data pemberian imunisasi dan Vitamin 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Kelola jadwal kunjuangan ke posnyandu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Reminder jadwal kunjungan kepada orang</a:t>
                      </a:r>
                      <a:r>
                        <a:rPr lang="id-ID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Kelola </a:t>
                      </a: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pemberian imunisasi dan Vitamin 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Reminder </a:t>
                      </a: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pemberian imunisasi dan Vitamin A</a:t>
                      </a:r>
                      <a:endParaRPr lang="id-ID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Cetak laporan Tumbum kembang anak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980023"/>
                  </a:ext>
                </a:extLst>
              </a:tr>
              <a:tr h="245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Platform sistem 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9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Android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Android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Web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5600"/>
                  </a:ext>
                </a:extLst>
              </a:tr>
              <a:tr h="298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id-ID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Bahasa </a:t>
                      </a:r>
                      <a:r>
                        <a:rPr lang="en-US" sz="1400" dirty="0" err="1">
                          <a:effectLst/>
                        </a:rPr>
                        <a:t>pemrograman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Java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Java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PHP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572404"/>
                  </a:ext>
                </a:extLst>
              </a:tr>
              <a:tr h="282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id-ID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Pengguna (User) 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Ibu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anak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Ibu</a:t>
                      </a:r>
                      <a:r>
                        <a:rPr lang="id-ID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Anak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Admin, </a:t>
                      </a:r>
                      <a:r>
                        <a:rPr lang="en-US" sz="1400" dirty="0" err="1">
                          <a:effectLst/>
                        </a:rPr>
                        <a:t>kader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id-ID" sz="1400" dirty="0">
                          <a:effectLst/>
                        </a:rPr>
                        <a:t>b</a:t>
                      </a:r>
                      <a:r>
                        <a:rPr lang="en-US" sz="1400" dirty="0" err="1">
                          <a:effectLst/>
                        </a:rPr>
                        <a:t>idan</a:t>
                      </a:r>
                      <a:r>
                        <a:rPr lang="en-US" sz="1400" dirty="0">
                          <a:effectLst/>
                        </a:rPr>
                        <a:t>, PKK,</a:t>
                      </a:r>
                      <a:r>
                        <a:rPr lang="id-ID" sz="1400" dirty="0">
                          <a:effectLst/>
                        </a:rPr>
                        <a:t> dan </a:t>
                      </a:r>
                      <a:r>
                        <a:rPr lang="en-US" sz="1400" dirty="0" err="1">
                          <a:effectLst/>
                        </a:rPr>
                        <a:t>Kepala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Desa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081617"/>
                  </a:ext>
                </a:extLst>
              </a:tr>
              <a:tr h="245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id-ID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Basis data 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SQLite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SQLite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MySQL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49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d-ID" altLang="id-ID" b="1" dirty="0" smtClean="0"/>
              <a:t>EVALUASI TUGAS </a:t>
            </a:r>
            <a:br>
              <a:rPr lang="id-ID" altLang="id-ID" b="1" dirty="0" smtClean="0"/>
            </a:br>
            <a:r>
              <a:rPr lang="id-ID" altLang="id-ID" b="1" dirty="0" smtClean="0"/>
              <a:t>PADA PERTEMUAN SEBELUMNYA</a:t>
            </a:r>
            <a:endParaRPr lang="id-ID" alt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85825" y="1279877"/>
            <a:ext cx="10501313" cy="56066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d-ID" dirty="0" smtClean="0"/>
              <a:t>Tunjuk mahasiswa dengan IPK &gt;=3,5 untuk mengambil judul berstudi kasus Pemkab Bandung sesuai pembagian dosen metlit masing-masing (Daftar aplikasi terlampir)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dirty="0"/>
              <a:t>Pastikan semua mahasiswa telah menyusun BAB 1 sesuai template Buku PA D3MI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dirty="0" smtClean="0"/>
              <a:t>Review BAB 1. Lakukan terhadap semua mahasiswa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978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altLang="id-ID" b="1" dirty="0" smtClean="0"/>
              <a:t>DAFTAR APLIKASI DENGAN STUDI KASUS</a:t>
            </a:r>
            <a:br>
              <a:rPr lang="id-ID" altLang="id-ID" b="1" dirty="0" smtClean="0"/>
            </a:br>
            <a:r>
              <a:rPr lang="id-ID" altLang="id-ID" b="1" dirty="0" smtClean="0"/>
              <a:t>PEMKAB BANDUNG TIAP DOSEN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848692"/>
              </p:ext>
            </p:extLst>
          </p:nvPr>
        </p:nvGraphicFramePr>
        <p:xfrm>
          <a:off x="118270" y="1285806"/>
          <a:ext cx="11340310" cy="2819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16">
                  <a:extLst>
                    <a:ext uri="{9D8B030D-6E8A-4147-A177-3AD203B41FA5}">
                      <a16:colId xmlns:a16="http://schemas.microsoft.com/office/drawing/2014/main" val="227762663"/>
                    </a:ext>
                  </a:extLst>
                </a:gridCol>
                <a:gridCol w="1781952">
                  <a:extLst>
                    <a:ext uri="{9D8B030D-6E8A-4147-A177-3AD203B41FA5}">
                      <a16:colId xmlns:a16="http://schemas.microsoft.com/office/drawing/2014/main" val="766238109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3015003632"/>
                    </a:ext>
                  </a:extLst>
                </a:gridCol>
                <a:gridCol w="1785939">
                  <a:extLst>
                    <a:ext uri="{9D8B030D-6E8A-4147-A177-3AD203B41FA5}">
                      <a16:colId xmlns:a16="http://schemas.microsoft.com/office/drawing/2014/main" val="188872810"/>
                    </a:ext>
                  </a:extLst>
                </a:gridCol>
                <a:gridCol w="2110585">
                  <a:extLst>
                    <a:ext uri="{9D8B030D-6E8A-4147-A177-3AD203B41FA5}">
                      <a16:colId xmlns:a16="http://schemas.microsoft.com/office/drawing/2014/main" val="861761812"/>
                    </a:ext>
                  </a:extLst>
                </a:gridCol>
                <a:gridCol w="1375568">
                  <a:extLst>
                    <a:ext uri="{9D8B030D-6E8A-4147-A177-3AD203B41FA5}">
                      <a16:colId xmlns:a16="http://schemas.microsoft.com/office/drawing/2014/main" val="4086279412"/>
                    </a:ext>
                  </a:extLst>
                </a:gridCol>
              </a:tblGrid>
              <a:tr h="55371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NO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JUDUL/NAMA APLIKASI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DESKRIPSI UMUM APLIKASI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TEMPAT STUDI KASUS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FUNGSIONALITAS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 smtClean="0">
                          <a:effectLst/>
                        </a:rPr>
                        <a:t>DOSEN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91246"/>
                  </a:ext>
                </a:extLst>
              </a:tr>
              <a:tr h="18797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400" u="none" strike="noStrike" dirty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Aplikasi Data Real Time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 dirty="0">
                          <a:effectLst/>
                        </a:rPr>
                        <a:t>Aplikasi yang digunakan untuk mengelola data-data dinamis secara real-time (Misal Harga Bahan Pokok, Jumlah Pasien Di Rumah Sakit, dll)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Dinas Komunikasi, Informatika, dan Statistik Kabupaten Bandung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a. Kelola Akun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400" u="none" strike="noStrike">
                          <a:effectLst/>
                        </a:rPr>
                        <a:t>ELT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779910"/>
                  </a:ext>
                </a:extLst>
              </a:tr>
              <a:tr h="18797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b. Kelola Profil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102354"/>
                  </a:ext>
                </a:extLst>
              </a:tr>
              <a:tr h="37084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c. Input Data Real Time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467302"/>
                  </a:ext>
                </a:extLst>
              </a:tr>
              <a:tr h="90416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d. Update Data Real Time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470032"/>
                  </a:ext>
                </a:extLst>
              </a:tr>
              <a:tr h="55371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PENYIMPAN DATA SEKTORAL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DATA STATISTIK SEKTORAL DISKOMINFO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STATISTIK DISKOMINFO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u="none" strike="noStrike" dirty="0">
                          <a:effectLst/>
                        </a:rPr>
                        <a:t>ELT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861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0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211922"/>
              </p:ext>
            </p:extLst>
          </p:nvPr>
        </p:nvGraphicFramePr>
        <p:xfrm>
          <a:off x="118270" y="1285806"/>
          <a:ext cx="11340310" cy="3876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16">
                  <a:extLst>
                    <a:ext uri="{9D8B030D-6E8A-4147-A177-3AD203B41FA5}">
                      <a16:colId xmlns:a16="http://schemas.microsoft.com/office/drawing/2014/main" val="227762663"/>
                    </a:ext>
                  </a:extLst>
                </a:gridCol>
                <a:gridCol w="1781952">
                  <a:extLst>
                    <a:ext uri="{9D8B030D-6E8A-4147-A177-3AD203B41FA5}">
                      <a16:colId xmlns:a16="http://schemas.microsoft.com/office/drawing/2014/main" val="766238109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3015003632"/>
                    </a:ext>
                  </a:extLst>
                </a:gridCol>
                <a:gridCol w="1785939">
                  <a:extLst>
                    <a:ext uri="{9D8B030D-6E8A-4147-A177-3AD203B41FA5}">
                      <a16:colId xmlns:a16="http://schemas.microsoft.com/office/drawing/2014/main" val="188872810"/>
                    </a:ext>
                  </a:extLst>
                </a:gridCol>
                <a:gridCol w="2110585">
                  <a:extLst>
                    <a:ext uri="{9D8B030D-6E8A-4147-A177-3AD203B41FA5}">
                      <a16:colId xmlns:a16="http://schemas.microsoft.com/office/drawing/2014/main" val="861761812"/>
                    </a:ext>
                  </a:extLst>
                </a:gridCol>
                <a:gridCol w="1375568">
                  <a:extLst>
                    <a:ext uri="{9D8B030D-6E8A-4147-A177-3AD203B41FA5}">
                      <a16:colId xmlns:a16="http://schemas.microsoft.com/office/drawing/2014/main" val="4086279412"/>
                    </a:ext>
                  </a:extLst>
                </a:gridCol>
              </a:tblGrid>
              <a:tr h="55371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 smtClean="0">
                          <a:effectLst/>
                        </a:rPr>
                        <a:t>NO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 smtClean="0">
                          <a:effectLst/>
                        </a:rPr>
                        <a:t>JUDUL/NAMA APLIKASI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 smtClean="0">
                          <a:effectLst/>
                        </a:rPr>
                        <a:t>DESKRIPSI UMUM APLIKASI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 smtClean="0">
                          <a:effectLst/>
                        </a:rPr>
                        <a:t>TEMPAT STUDI KASUS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 smtClean="0">
                          <a:effectLst/>
                        </a:rPr>
                        <a:t>FUNGSIONALITAS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 smtClean="0">
                          <a:effectLst/>
                        </a:rPr>
                        <a:t>DOSEN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91246"/>
                  </a:ext>
                </a:extLst>
              </a:tr>
              <a:tr h="18797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</a:rPr>
                        <a:t>3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Aplikasi Kelompok Informasi Masyarakat (KIM)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id-ID" sz="1800" u="none" strike="noStrike">
                          <a:effectLst/>
                        </a:rPr>
                        <a:t>Aplikasi yang mengelola anggota KIM dan kegiatan KIM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id-ID" sz="1800" u="none" strike="noStrike">
                          <a:effectLst/>
                        </a:rPr>
                        <a:t>Dinas Komunikasi, Informatika, dan Statistik Kabupaten Bandung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a. Kelola Akun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</a:rPr>
                        <a:t>HRO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082367"/>
                  </a:ext>
                </a:extLst>
              </a:tr>
              <a:tr h="18797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b. Kelola Profil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184897"/>
                  </a:ext>
                </a:extLst>
              </a:tr>
              <a:tr h="37084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c. Input Data KIM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843479"/>
                  </a:ext>
                </a:extLst>
              </a:tr>
              <a:tr h="18797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d. Chatting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514048"/>
                  </a:ext>
                </a:extLst>
              </a:tr>
              <a:tr h="55371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e. Kelola Laporan Periodik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009736"/>
                  </a:ext>
                </a:extLst>
              </a:tr>
              <a:tr h="1879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>
                          <a:effectLst/>
                        </a:rPr>
                        <a:t>4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id-ID" sz="1800" u="none" strike="noStrike">
                          <a:effectLst/>
                        </a:rPr>
                        <a:t>Aplikasi Monitoring Sosial Media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Aplikasi pengolahan sentimen dari isu sosial media berdasarkan keyword tertentu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Dinas Komunikasi, Informatika, dan Statistik Kabupaten Bandung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a. Kelola Akun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</a:rPr>
                        <a:t>HRO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79026"/>
                  </a:ext>
                </a:extLst>
              </a:tr>
              <a:tr h="37084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b. Mengolah sentimen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20751"/>
                  </a:ext>
                </a:extLst>
              </a:tr>
              <a:tr h="90926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c. Laporan sentimen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545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51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542952"/>
              </p:ext>
            </p:extLst>
          </p:nvPr>
        </p:nvGraphicFramePr>
        <p:xfrm>
          <a:off x="118270" y="1285806"/>
          <a:ext cx="11340310" cy="4704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16">
                  <a:extLst>
                    <a:ext uri="{9D8B030D-6E8A-4147-A177-3AD203B41FA5}">
                      <a16:colId xmlns:a16="http://schemas.microsoft.com/office/drawing/2014/main" val="227762663"/>
                    </a:ext>
                  </a:extLst>
                </a:gridCol>
                <a:gridCol w="1781952">
                  <a:extLst>
                    <a:ext uri="{9D8B030D-6E8A-4147-A177-3AD203B41FA5}">
                      <a16:colId xmlns:a16="http://schemas.microsoft.com/office/drawing/2014/main" val="766238109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3015003632"/>
                    </a:ext>
                  </a:extLst>
                </a:gridCol>
                <a:gridCol w="1785939">
                  <a:extLst>
                    <a:ext uri="{9D8B030D-6E8A-4147-A177-3AD203B41FA5}">
                      <a16:colId xmlns:a16="http://schemas.microsoft.com/office/drawing/2014/main" val="188872810"/>
                    </a:ext>
                  </a:extLst>
                </a:gridCol>
                <a:gridCol w="2110585">
                  <a:extLst>
                    <a:ext uri="{9D8B030D-6E8A-4147-A177-3AD203B41FA5}">
                      <a16:colId xmlns:a16="http://schemas.microsoft.com/office/drawing/2014/main" val="861761812"/>
                    </a:ext>
                  </a:extLst>
                </a:gridCol>
                <a:gridCol w="1375568">
                  <a:extLst>
                    <a:ext uri="{9D8B030D-6E8A-4147-A177-3AD203B41FA5}">
                      <a16:colId xmlns:a16="http://schemas.microsoft.com/office/drawing/2014/main" val="4086279412"/>
                    </a:ext>
                  </a:extLst>
                </a:gridCol>
              </a:tblGrid>
              <a:tr h="55371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NO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JUDUL/NAMA APLIKASI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DESKRIPSI UMUM APLIKASI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TEMPAT STUDI KASUS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FUNGSIONALITAS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 smtClean="0">
                          <a:effectLst/>
                        </a:rPr>
                        <a:t>DOSEN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91246"/>
                  </a:ext>
                </a:extLst>
              </a:tr>
              <a:tr h="18797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Aplikasi Keterbukaan Informasi Publik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Aplikasi yang mengelola informasi publik yang berasal dari kegiatan setiap Perangkat Daerah Kabupaten Bandung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Dinas Komunikasi, Informatika, dan Statistik Kabupaten Bandung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a. Kelola Akun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d-ID" sz="1400" u="none" strike="noStrike" dirty="0">
                          <a:effectLst/>
                        </a:rPr>
                        <a:t>WIU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869191"/>
                  </a:ext>
                </a:extLst>
              </a:tr>
              <a:tr h="18797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b. Kelola Profil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282623"/>
                  </a:ext>
                </a:extLst>
              </a:tr>
              <a:tr h="73659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 dirty="0">
                          <a:effectLst/>
                        </a:rPr>
                        <a:t>c. Input Data Keterbukaan Informasi Publik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258226"/>
                  </a:ext>
                </a:extLst>
              </a:tr>
              <a:tr h="37084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d. Input Berita Terkini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329949"/>
                  </a:ext>
                </a:extLst>
              </a:tr>
              <a:tr h="73659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e. Input Jadwal Pengumpulan Data Informasi Publik (DIP)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395512"/>
                  </a:ext>
                </a:extLst>
              </a:tr>
              <a:tr h="18797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Chatting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555273"/>
                  </a:ext>
                </a:extLst>
              </a:tr>
              <a:tr h="165095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u="none" strike="noStrike" dirty="0">
                          <a:effectLst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SISTEM INFORMASI BURSA KERJA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APLIKASI YANG BERFUNGSI MENGELOLA PROSES BURSA KERJA DAN DATA BASE TENAGA KERJA PADA DISNAKER KAB BANDUNG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DINAS KETENAGAKERJAAN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u="none" strike="noStrike" dirty="0">
                          <a:effectLst/>
                        </a:rPr>
                        <a:t>WIU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974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7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489142"/>
              </p:ext>
            </p:extLst>
          </p:nvPr>
        </p:nvGraphicFramePr>
        <p:xfrm>
          <a:off x="118270" y="1285806"/>
          <a:ext cx="11340310" cy="4409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16">
                  <a:extLst>
                    <a:ext uri="{9D8B030D-6E8A-4147-A177-3AD203B41FA5}">
                      <a16:colId xmlns:a16="http://schemas.microsoft.com/office/drawing/2014/main" val="227762663"/>
                    </a:ext>
                  </a:extLst>
                </a:gridCol>
                <a:gridCol w="1781952">
                  <a:extLst>
                    <a:ext uri="{9D8B030D-6E8A-4147-A177-3AD203B41FA5}">
                      <a16:colId xmlns:a16="http://schemas.microsoft.com/office/drawing/2014/main" val="766238109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3015003632"/>
                    </a:ext>
                  </a:extLst>
                </a:gridCol>
                <a:gridCol w="1785939">
                  <a:extLst>
                    <a:ext uri="{9D8B030D-6E8A-4147-A177-3AD203B41FA5}">
                      <a16:colId xmlns:a16="http://schemas.microsoft.com/office/drawing/2014/main" val="188872810"/>
                    </a:ext>
                  </a:extLst>
                </a:gridCol>
                <a:gridCol w="2110585">
                  <a:extLst>
                    <a:ext uri="{9D8B030D-6E8A-4147-A177-3AD203B41FA5}">
                      <a16:colId xmlns:a16="http://schemas.microsoft.com/office/drawing/2014/main" val="861761812"/>
                    </a:ext>
                  </a:extLst>
                </a:gridCol>
                <a:gridCol w="1375568">
                  <a:extLst>
                    <a:ext uri="{9D8B030D-6E8A-4147-A177-3AD203B41FA5}">
                      <a16:colId xmlns:a16="http://schemas.microsoft.com/office/drawing/2014/main" val="4086279412"/>
                    </a:ext>
                  </a:extLst>
                </a:gridCol>
              </a:tblGrid>
              <a:tr h="55371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NO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JUDUL/NAMA APLIKASI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DESKRIPSI UMUM APLIKASI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TEMPAT STUDI KASUS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FUNGSIONALITAS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 smtClean="0">
                          <a:effectLst/>
                        </a:rPr>
                        <a:t>DOSEN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91246"/>
                  </a:ext>
                </a:extLst>
              </a:tr>
              <a:tr h="26606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Single Sign On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Aplikasi yang berisi kumpulan aplikasi Perangkat Daerah (PD) Kabupaten Bandung. Dengan menggunakan satu akun, dapat langsung login ke semua aplikasi yang ada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Dinas Komunikasi, Informatika, dan Statistik Kabupaten Bandung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a. Kelola Akun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d-ID" sz="1400" u="none" strike="noStrike">
                          <a:effectLst/>
                        </a:rPr>
                        <a:t>SKS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687969"/>
                  </a:ext>
                </a:extLst>
              </a:tr>
              <a:tr h="24342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b. Kelola Profil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5577"/>
                  </a:ext>
                </a:extLst>
              </a:tr>
              <a:tr h="150720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c. Kelola Login Aplikasi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845324"/>
                  </a:ext>
                </a:extLst>
              </a:tr>
              <a:tr h="110233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TEMPLATE WEB UPTD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MENYEDIAKAN TEMPLATE YANG DAPAT DIGUNAKAN BEBERAPA UPTD DINAS PERTANIAN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DINAS PERTANIAN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u="none" strike="noStrike" dirty="0">
                          <a:effectLst/>
                        </a:rPr>
                        <a:t>SKS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991335"/>
                  </a:ext>
                </a:extLst>
              </a:tr>
              <a:tr h="73659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WEB DINAS SOSIAL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BERISI PROFIL, INFORMASI, DAN PELAYANAN DARI DINAS SOSIAL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DINAS SOSIAL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u="none" strike="noStrike" dirty="0">
                          <a:effectLst/>
                        </a:rPr>
                        <a:t>SKS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324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75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750844"/>
              </p:ext>
            </p:extLst>
          </p:nvPr>
        </p:nvGraphicFramePr>
        <p:xfrm>
          <a:off x="118270" y="1285806"/>
          <a:ext cx="11340310" cy="2392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16">
                  <a:extLst>
                    <a:ext uri="{9D8B030D-6E8A-4147-A177-3AD203B41FA5}">
                      <a16:colId xmlns:a16="http://schemas.microsoft.com/office/drawing/2014/main" val="227762663"/>
                    </a:ext>
                  </a:extLst>
                </a:gridCol>
                <a:gridCol w="1781952">
                  <a:extLst>
                    <a:ext uri="{9D8B030D-6E8A-4147-A177-3AD203B41FA5}">
                      <a16:colId xmlns:a16="http://schemas.microsoft.com/office/drawing/2014/main" val="766238109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3015003632"/>
                    </a:ext>
                  </a:extLst>
                </a:gridCol>
                <a:gridCol w="1785939">
                  <a:extLst>
                    <a:ext uri="{9D8B030D-6E8A-4147-A177-3AD203B41FA5}">
                      <a16:colId xmlns:a16="http://schemas.microsoft.com/office/drawing/2014/main" val="188872810"/>
                    </a:ext>
                  </a:extLst>
                </a:gridCol>
                <a:gridCol w="2110585">
                  <a:extLst>
                    <a:ext uri="{9D8B030D-6E8A-4147-A177-3AD203B41FA5}">
                      <a16:colId xmlns:a16="http://schemas.microsoft.com/office/drawing/2014/main" val="861761812"/>
                    </a:ext>
                  </a:extLst>
                </a:gridCol>
                <a:gridCol w="1375568">
                  <a:extLst>
                    <a:ext uri="{9D8B030D-6E8A-4147-A177-3AD203B41FA5}">
                      <a16:colId xmlns:a16="http://schemas.microsoft.com/office/drawing/2014/main" val="4086279412"/>
                    </a:ext>
                  </a:extLst>
                </a:gridCol>
              </a:tblGrid>
              <a:tr h="55371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NO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JUDUL/NAMA APLIKASI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DESKRIPSI UMUM APLIKASI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TEMPAT STUDI KASUS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 smtClean="0">
                          <a:effectLst/>
                        </a:rPr>
                        <a:t>FUNGSIONALITAS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 smtClean="0">
                          <a:effectLst/>
                        </a:rPr>
                        <a:t>DOSEN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91246"/>
                  </a:ext>
                </a:extLst>
              </a:tr>
              <a:tr h="91946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APLIKASI DATABASE UTTP (PENTERAAN)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PENJADWALAN MENTERA SPBU DAN PASAR DI KABUPATEN BANDUNG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DISPERIN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u="none" strike="noStrike" dirty="0">
                          <a:effectLst/>
                        </a:rPr>
                        <a:t>HNP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172219"/>
                  </a:ext>
                </a:extLst>
              </a:tr>
              <a:tr h="91946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u="none" strike="noStrike" dirty="0">
                          <a:effectLst/>
                        </a:rPr>
                        <a:t>11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BROWSER META DATA DAN FORTAL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MEMUDAHKAN PENCARIAN DATAHASIL KOMPILASI DAN SURVEI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>
                          <a:effectLst/>
                        </a:rPr>
                        <a:t>STATISTIK DISKOMINFO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u="none" strike="noStrike" dirty="0">
                          <a:effectLst/>
                        </a:rPr>
                        <a:t>HNP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344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TUGAS UNTUK PERTEMUAN BERIKUTNYA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Tugaskan </a:t>
            </a:r>
            <a:r>
              <a:rPr lang="id-ID" dirty="0" smtClean="0"/>
              <a:t>semua mahasiswa menyusun BAB 3 meliputi :</a:t>
            </a:r>
          </a:p>
          <a:p>
            <a:pPr marL="479955" lvl="1" indent="0">
              <a:buNone/>
            </a:pPr>
            <a:r>
              <a:rPr lang="id-ID" dirty="0" smtClean="0"/>
              <a:t>3.1 	Gambaran Sistem Saat Ini</a:t>
            </a:r>
          </a:p>
          <a:p>
            <a:pPr marL="479955" lvl="1" indent="0">
              <a:buNone/>
            </a:pPr>
            <a:r>
              <a:rPr lang="id-ID" dirty="0" smtClean="0"/>
              <a:t>	3.1.1	Proses Bisnis pada Sistem Saat Ini</a:t>
            </a:r>
          </a:p>
          <a:p>
            <a:pPr marL="479955" lvl="1" indent="0">
              <a:buNone/>
            </a:pPr>
            <a:r>
              <a:rPr lang="id-ID" dirty="0"/>
              <a:t>	</a:t>
            </a:r>
            <a:r>
              <a:rPr lang="id-ID" dirty="0" smtClean="0"/>
              <a:t>	</a:t>
            </a:r>
            <a:r>
              <a:rPr lang="id-ID" sz="2000" dirty="0" smtClean="0"/>
              <a:t>{</a:t>
            </a:r>
            <a:r>
              <a:rPr lang="id-ID" sz="2000" i="1" dirty="0" smtClean="0"/>
              <a:t>Gambarkan semua proses bisnis dengan BPMN</a:t>
            </a:r>
            <a:r>
              <a:rPr lang="id-ID" sz="2000" dirty="0" smtClean="0"/>
              <a:t>}</a:t>
            </a:r>
          </a:p>
          <a:p>
            <a:pPr marL="479955" lvl="1" indent="0">
              <a:buNone/>
            </a:pPr>
            <a:r>
              <a:rPr lang="id-ID" dirty="0"/>
              <a:t>	</a:t>
            </a:r>
            <a:r>
              <a:rPr lang="id-ID" dirty="0" smtClean="0"/>
              <a:t>3.1.2</a:t>
            </a:r>
            <a:r>
              <a:rPr lang="id-ID" dirty="0"/>
              <a:t>	...... </a:t>
            </a:r>
            <a:r>
              <a:rPr lang="id-ID" sz="2000" dirty="0"/>
              <a:t>{</a:t>
            </a:r>
            <a:r>
              <a:rPr lang="id-ID" sz="2000" i="1" dirty="0"/>
              <a:t>Gambarkan semua proses </a:t>
            </a:r>
            <a:r>
              <a:rPr lang="id-ID" sz="2000" i="1" dirty="0" smtClean="0"/>
              <a:t>bisnis yang ada</a:t>
            </a:r>
            <a:r>
              <a:rPr lang="id-ID" sz="2000" dirty="0" smtClean="0"/>
              <a:t>}</a:t>
            </a:r>
            <a:endParaRPr lang="id-ID" dirty="0" smtClean="0"/>
          </a:p>
          <a:p>
            <a:pPr marL="479955" lvl="1" indent="0">
              <a:buNone/>
            </a:pPr>
            <a:r>
              <a:rPr lang="id-ID" dirty="0"/>
              <a:t>	</a:t>
            </a:r>
            <a:r>
              <a:rPr lang="id-ID" dirty="0" smtClean="0"/>
              <a:t>3.1.3	Kelemahan dan Usulan Perbaikan Pada Sistem Saat Ini</a:t>
            </a:r>
          </a:p>
          <a:p>
            <a:pPr marL="479955" lvl="1" indent="0">
              <a:buNone/>
            </a:pPr>
            <a:r>
              <a:rPr lang="id-ID" dirty="0" smtClean="0"/>
              <a:t>		</a:t>
            </a:r>
            <a:r>
              <a:rPr lang="id-ID" sz="2000" dirty="0" smtClean="0"/>
              <a:t>Uraikan kelemahan pada sistem berjalan dan usulan perbaikannya. Gunakan contoh </a:t>
            </a:r>
          </a:p>
          <a:p>
            <a:pPr marL="479955" lvl="1" indent="0">
              <a:buNone/>
            </a:pPr>
            <a:r>
              <a:rPr lang="id-ID" sz="2000" dirty="0"/>
              <a:t>	</a:t>
            </a:r>
            <a:r>
              <a:rPr lang="id-ID" sz="2000" dirty="0" smtClean="0"/>
              <a:t>	berikut :</a:t>
            </a:r>
            <a:endParaRPr lang="id-ID" dirty="0" smtClean="0"/>
          </a:p>
          <a:p>
            <a:pPr marL="479955" lvl="1" indent="0">
              <a:buNone/>
            </a:pPr>
            <a:r>
              <a:rPr lang="id-ID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03566"/>
              </p:ext>
            </p:extLst>
          </p:nvPr>
        </p:nvGraphicFramePr>
        <p:xfrm>
          <a:off x="2371725" y="4492625"/>
          <a:ext cx="9658351" cy="2451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638">
                  <a:extLst>
                    <a:ext uri="{9D8B030D-6E8A-4147-A177-3AD203B41FA5}">
                      <a16:colId xmlns:a16="http://schemas.microsoft.com/office/drawing/2014/main" val="244424401"/>
                    </a:ext>
                  </a:extLst>
                </a:gridCol>
                <a:gridCol w="3786187">
                  <a:extLst>
                    <a:ext uri="{9D8B030D-6E8A-4147-A177-3AD203B41FA5}">
                      <a16:colId xmlns:a16="http://schemas.microsoft.com/office/drawing/2014/main" val="3096726825"/>
                    </a:ext>
                  </a:extLst>
                </a:gridCol>
                <a:gridCol w="5343526">
                  <a:extLst>
                    <a:ext uri="{9D8B030D-6E8A-4147-A177-3AD203B41FA5}">
                      <a16:colId xmlns:a16="http://schemas.microsoft.com/office/drawing/2014/main" val="4062670050"/>
                    </a:ext>
                  </a:extLst>
                </a:gridCol>
              </a:tblGrid>
              <a:tr h="544689">
                <a:tc>
                  <a:txBody>
                    <a:bodyPr/>
                    <a:lstStyle/>
                    <a:p>
                      <a:pPr marL="108000" algn="ctr" hangingPunct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NO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hangingPunct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KEKURANGAN PROSES BISNIS YANG BERJALAN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hangingPunct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YANG DIHARAPKAN DARI APLIKASI/SISTEM YANG DIBANGUN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6451817"/>
                  </a:ext>
                </a:extLst>
              </a:tr>
              <a:tr h="817033">
                <a:tc>
                  <a:txBody>
                    <a:bodyPr/>
                    <a:lstStyle/>
                    <a:p>
                      <a:pPr marL="108000" algn="ctr" hangingPunct="0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indent="0" algn="just" hangingPunct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Sulit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bertemu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pihak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terkait</a:t>
                      </a:r>
                      <a:r>
                        <a:rPr lang="en-US" sz="1600" dirty="0">
                          <a:effectLst/>
                        </a:rPr>
                        <a:t> .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indent="0" algn="just" hangingPunct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Menyiadakan</a:t>
                      </a:r>
                      <a:r>
                        <a:rPr lang="en-US" sz="1600" dirty="0">
                          <a:effectLst/>
                        </a:rPr>
                        <a:t> media </a:t>
                      </a:r>
                      <a:r>
                        <a:rPr lang="en-US" sz="1600" dirty="0" err="1">
                          <a:effectLst/>
                        </a:rPr>
                        <a:t>penghubung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hubin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siswa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koor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produktif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kepala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sekolah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sehingga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pihak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terkait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tidak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perlu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pertemuan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9628609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pPr marL="108000" algn="ctr" hangingPunct="0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indent="0" algn="just" hangingPunct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Terjadinya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duplikasi</a:t>
                      </a:r>
                      <a:r>
                        <a:rPr lang="en-US" sz="1600" dirty="0">
                          <a:effectLst/>
                        </a:rPr>
                        <a:t> data </a:t>
                      </a:r>
                      <a:r>
                        <a:rPr lang="en-US" sz="1600" dirty="0" err="1">
                          <a:effectLst/>
                        </a:rPr>
                        <a:t>siswa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saat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pendaftaran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indent="0" algn="just" hangingPunct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mendeteksi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jika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terjadi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duplikasi</a:t>
                      </a:r>
                      <a:r>
                        <a:rPr lang="en-US" sz="1600" dirty="0">
                          <a:effectLst/>
                        </a:rPr>
                        <a:t> data </a:t>
                      </a:r>
                      <a:r>
                        <a:rPr lang="en-US" sz="1600" dirty="0" err="1">
                          <a:effectLst/>
                        </a:rPr>
                        <a:t>siswa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7697850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pPr marL="108000" algn="ctr" hangingPunct="0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indent="0" algn="just" hangingPunct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Pembuatan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berkas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penyampaian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informasi</a:t>
                      </a:r>
                      <a:r>
                        <a:rPr lang="en-US" sz="1600" dirty="0">
                          <a:effectLst/>
                        </a:rPr>
                        <a:t>  yang </a:t>
                      </a:r>
                      <a:r>
                        <a:rPr lang="en-US" sz="1600" dirty="0" err="1">
                          <a:effectLst/>
                        </a:rPr>
                        <a:t>selalu</a:t>
                      </a:r>
                      <a:r>
                        <a:rPr lang="en-US" sz="1600" dirty="0">
                          <a:effectLst/>
                        </a:rPr>
                        <a:t> delay.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indent="0" algn="just" hangingPunct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Memudahkan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hubin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pembuatan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berkas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penyampaian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informasi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prakerin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401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8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TUGAS UNTUK PERTEMUAN BERIKUTNYA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185073"/>
            <a:ext cx="11872913" cy="5299310"/>
          </a:xfrm>
        </p:spPr>
        <p:txBody>
          <a:bodyPr/>
          <a:lstStyle/>
          <a:p>
            <a:pPr marL="479955" lvl="1" indent="0">
              <a:buNone/>
            </a:pPr>
            <a:r>
              <a:rPr lang="id-ID" dirty="0" smtClean="0"/>
              <a:t>3.2 </a:t>
            </a:r>
            <a:r>
              <a:rPr lang="id-ID" dirty="0" smtClean="0"/>
              <a:t>	Gambaran Sistem Usulan</a:t>
            </a:r>
          </a:p>
          <a:p>
            <a:pPr marL="479955" lvl="1" indent="0">
              <a:buNone/>
            </a:pPr>
            <a:r>
              <a:rPr lang="id-ID" dirty="0" smtClean="0"/>
              <a:t>	3.2.1	Proses Bisnis Pada Sistem Usulan</a:t>
            </a:r>
          </a:p>
          <a:p>
            <a:pPr marL="479955" lvl="1" indent="0">
              <a:buNone/>
            </a:pPr>
            <a:r>
              <a:rPr lang="id-ID" dirty="0"/>
              <a:t>	</a:t>
            </a:r>
            <a:r>
              <a:rPr lang="id-ID" dirty="0" smtClean="0"/>
              <a:t>	</a:t>
            </a:r>
            <a:r>
              <a:rPr lang="id-ID" sz="2000" dirty="0" smtClean="0"/>
              <a:t>{</a:t>
            </a:r>
            <a:r>
              <a:rPr lang="id-ID" sz="2000" i="1" dirty="0" smtClean="0"/>
              <a:t>Gambarkan semua proses bisnis dengan BPMN</a:t>
            </a:r>
            <a:r>
              <a:rPr lang="id-ID" sz="2000" dirty="0" smtClean="0"/>
              <a:t>}</a:t>
            </a:r>
          </a:p>
          <a:p>
            <a:pPr marL="479955" lvl="1" indent="0">
              <a:buNone/>
            </a:pPr>
            <a:r>
              <a:rPr lang="id-ID" dirty="0"/>
              <a:t>	</a:t>
            </a:r>
            <a:r>
              <a:rPr lang="id-ID" dirty="0" smtClean="0"/>
              <a:t>3.2.2</a:t>
            </a:r>
            <a:r>
              <a:rPr lang="id-ID" dirty="0"/>
              <a:t>	...... </a:t>
            </a:r>
            <a:r>
              <a:rPr lang="id-ID" sz="2000" dirty="0"/>
              <a:t>{</a:t>
            </a:r>
            <a:r>
              <a:rPr lang="id-ID" sz="2000" i="1" dirty="0"/>
              <a:t>Gambarkan semua proses </a:t>
            </a:r>
            <a:r>
              <a:rPr lang="id-ID" sz="2000" i="1" dirty="0" smtClean="0"/>
              <a:t>bisnis yang ada</a:t>
            </a:r>
            <a:r>
              <a:rPr lang="id-ID" sz="2000" dirty="0" smtClean="0"/>
              <a:t>}</a:t>
            </a:r>
            <a:endParaRPr lang="id-ID" dirty="0" smtClean="0"/>
          </a:p>
          <a:p>
            <a:pPr marL="479955" lvl="1" indent="0">
              <a:buNone/>
            </a:pPr>
            <a:r>
              <a:rPr lang="id-ID" dirty="0" smtClean="0"/>
              <a:t>3.3	Perbandingan Dengan Aplikasi Sejenis</a:t>
            </a:r>
          </a:p>
          <a:p>
            <a:pPr marL="479955" lvl="1" indent="0">
              <a:buNone/>
            </a:pPr>
            <a:r>
              <a:rPr lang="id-ID" sz="2000" dirty="0" smtClean="0"/>
              <a:t>Uraikan hasil perbandingan antara aplikasi yang akan dibangun dengan aplikasi lain yang ada dan sejenisnya. Gunakan contoh berikut :</a:t>
            </a:r>
            <a:endParaRPr lang="id-ID" dirty="0" smtClean="0"/>
          </a:p>
          <a:p>
            <a:pPr marL="479955" lvl="1" indent="0">
              <a:buNone/>
            </a:pPr>
            <a:r>
              <a:rPr lang="id-ID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283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Tel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08DC51EF-A25C-4777-8536-F32D4A4BAF64}" vid="{5C5C6598-3404-4EFD-B29D-AE85BA2A1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Tel-U 1</Template>
  <TotalTime>14543</TotalTime>
  <Words>740</Words>
  <Application>Microsoft Office PowerPoint</Application>
  <PresentationFormat>Custom</PresentationFormat>
  <Paragraphs>197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Myriad Pro</vt:lpstr>
      <vt:lpstr>Times New Roman</vt:lpstr>
      <vt:lpstr>Theme TelU</vt:lpstr>
      <vt:lpstr>FINISHING BAB 1</vt:lpstr>
      <vt:lpstr>EVALUASI TUGAS  PADA PERTEMUAN SEBELUMNYA</vt:lpstr>
      <vt:lpstr>DAFTAR APLIKASI DENGAN STUDI KASUS PEMKAB BANDUNG TIAP DOSEN</vt:lpstr>
      <vt:lpstr>PowerPoint Presentation</vt:lpstr>
      <vt:lpstr>PowerPoint Presentation</vt:lpstr>
      <vt:lpstr>PowerPoint Presentation</vt:lpstr>
      <vt:lpstr>PowerPoint Presentation</vt:lpstr>
      <vt:lpstr>TUGAS UNTUK PERTEMUAN BERIKUTNYA</vt:lpstr>
      <vt:lpstr>TUGAS UNTUK PERTEMUAN BERIKUTNYA</vt:lpstr>
      <vt:lpstr>CONTOH PERBANDINGAN APLIKASI SEJENIS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PROJECT</dc:title>
  <dc:creator>Wawa Wikusna</dc:creator>
  <cp:lastModifiedBy>WIKUSNA</cp:lastModifiedBy>
  <cp:revision>236</cp:revision>
  <dcterms:created xsi:type="dcterms:W3CDTF">2014-11-12T02:51:40Z</dcterms:created>
  <dcterms:modified xsi:type="dcterms:W3CDTF">2018-01-29T03:30:07Z</dcterms:modified>
</cp:coreProperties>
</file>