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6"/>
  </p:notesMasterIdLst>
  <p:sldIdLst>
    <p:sldId id="256" r:id="rId2"/>
    <p:sldId id="259" r:id="rId3"/>
    <p:sldId id="269" r:id="rId4"/>
    <p:sldId id="270" r:id="rId5"/>
  </p:sldIdLst>
  <p:sldSz cx="12192000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364" autoAdjust="0"/>
  </p:normalViewPr>
  <p:slideViewPr>
    <p:cSldViewPr snapToGrid="0">
      <p:cViewPr varScale="1">
        <p:scale>
          <a:sx n="67" d="100"/>
          <a:sy n="67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24A7F-39D6-47FE-8415-701628A70B82}" type="datetimeFigureOut">
              <a:rPr lang="id-ID" smtClean="0"/>
              <a:t>29/01/2018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5975" y="1143000"/>
            <a:ext cx="5226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5B110-FB2B-4A29-828A-E3E79B532E9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0069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0445" y="1825012"/>
            <a:ext cx="6468534" cy="1859637"/>
          </a:xfrm>
        </p:spPr>
        <p:txBody>
          <a:bodyPr anchor="b"/>
          <a:lstStyle>
            <a:lvl1pPr algn="r">
              <a:defRPr sz="6299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2355" y="3781307"/>
            <a:ext cx="5621867" cy="1041937"/>
          </a:xfrm>
        </p:spPr>
        <p:txBody>
          <a:bodyPr/>
          <a:lstStyle>
            <a:lvl1pPr marL="0" indent="0" algn="r">
              <a:buNone/>
              <a:defRPr sz="2520">
                <a:solidFill>
                  <a:schemeClr val="bg1"/>
                </a:solidFill>
              </a:defRPr>
            </a:lvl1pPr>
            <a:lvl2pPr marL="479956" indent="0" algn="ctr">
              <a:buNone/>
              <a:defRPr sz="2100"/>
            </a:lvl2pPr>
            <a:lvl3pPr marL="959911" indent="0" algn="ctr">
              <a:buNone/>
              <a:defRPr sz="1890"/>
            </a:lvl3pPr>
            <a:lvl4pPr marL="1439867" indent="0" algn="ctr">
              <a:buNone/>
              <a:defRPr sz="1680"/>
            </a:lvl4pPr>
            <a:lvl5pPr marL="1919822" indent="0" algn="ctr">
              <a:buNone/>
              <a:defRPr sz="1680"/>
            </a:lvl5pPr>
            <a:lvl6pPr marL="2399778" indent="0" algn="ctr">
              <a:buNone/>
              <a:defRPr sz="1680"/>
            </a:lvl6pPr>
            <a:lvl7pPr marL="2879733" indent="0" algn="ctr">
              <a:buNone/>
              <a:defRPr sz="1680"/>
            </a:lvl7pPr>
            <a:lvl8pPr marL="3359688" indent="0" algn="ctr">
              <a:buNone/>
              <a:defRPr sz="1680"/>
            </a:lvl8pPr>
            <a:lvl9pPr marL="3839642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4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1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83297"/>
            <a:ext cx="2628900" cy="61010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83297"/>
            <a:ext cx="7734300" cy="610108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044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84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22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94831"/>
            <a:ext cx="10515600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817876"/>
            <a:ext cx="10515600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7995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1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86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2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77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73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68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64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72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16484"/>
            <a:ext cx="5181600" cy="456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16484"/>
            <a:ext cx="5181600" cy="456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60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83299"/>
            <a:ext cx="10515600" cy="13915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1" y="1764832"/>
            <a:ext cx="5157787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56" indent="0">
              <a:buNone/>
              <a:defRPr sz="2100" b="1"/>
            </a:lvl2pPr>
            <a:lvl3pPr marL="959911" indent="0">
              <a:buNone/>
              <a:defRPr sz="1890" b="1"/>
            </a:lvl3pPr>
            <a:lvl4pPr marL="1439867" indent="0">
              <a:buNone/>
              <a:defRPr sz="1680" b="1"/>
            </a:lvl4pPr>
            <a:lvl5pPr marL="1919822" indent="0">
              <a:buNone/>
              <a:defRPr sz="1680" b="1"/>
            </a:lvl5pPr>
            <a:lvl6pPr marL="2399778" indent="0">
              <a:buNone/>
              <a:defRPr sz="1680" b="1"/>
            </a:lvl6pPr>
            <a:lvl7pPr marL="2879733" indent="0">
              <a:buNone/>
              <a:defRPr sz="1680" b="1"/>
            </a:lvl7pPr>
            <a:lvl8pPr marL="3359688" indent="0">
              <a:buNone/>
              <a:defRPr sz="1680" b="1"/>
            </a:lvl8pPr>
            <a:lvl9pPr marL="3839642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1" y="2629749"/>
            <a:ext cx="5157787" cy="38679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64832"/>
            <a:ext cx="5183188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56" indent="0">
              <a:buNone/>
              <a:defRPr sz="2100" b="1"/>
            </a:lvl2pPr>
            <a:lvl3pPr marL="959911" indent="0">
              <a:buNone/>
              <a:defRPr sz="1890" b="1"/>
            </a:lvl3pPr>
            <a:lvl4pPr marL="1439867" indent="0">
              <a:buNone/>
              <a:defRPr sz="1680" b="1"/>
            </a:lvl4pPr>
            <a:lvl5pPr marL="1919822" indent="0">
              <a:buNone/>
              <a:defRPr sz="1680" b="1"/>
            </a:lvl5pPr>
            <a:lvl6pPr marL="2399778" indent="0">
              <a:buNone/>
              <a:defRPr sz="1680" b="1"/>
            </a:lvl6pPr>
            <a:lvl7pPr marL="2879733" indent="0">
              <a:buNone/>
              <a:defRPr sz="1680" b="1"/>
            </a:lvl7pPr>
            <a:lvl8pPr marL="3359688" indent="0">
              <a:buNone/>
              <a:defRPr sz="1680" b="1"/>
            </a:lvl8pPr>
            <a:lvl9pPr marL="3839642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629749"/>
            <a:ext cx="5183188" cy="38679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0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57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1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79954"/>
            <a:ext cx="3932237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036570"/>
            <a:ext cx="6172200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159795"/>
            <a:ext cx="3932237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56" indent="0">
              <a:buNone/>
              <a:defRPr sz="1470"/>
            </a:lvl2pPr>
            <a:lvl3pPr marL="959911" indent="0">
              <a:buNone/>
              <a:defRPr sz="1260"/>
            </a:lvl3pPr>
            <a:lvl4pPr marL="1439867" indent="0">
              <a:buNone/>
              <a:defRPr sz="1050"/>
            </a:lvl4pPr>
            <a:lvl5pPr marL="1919822" indent="0">
              <a:buNone/>
              <a:defRPr sz="1050"/>
            </a:lvl5pPr>
            <a:lvl6pPr marL="2399778" indent="0">
              <a:buNone/>
              <a:defRPr sz="1050"/>
            </a:lvl6pPr>
            <a:lvl7pPr marL="2879733" indent="0">
              <a:buNone/>
              <a:defRPr sz="1050"/>
            </a:lvl7pPr>
            <a:lvl8pPr marL="3359688" indent="0">
              <a:buNone/>
              <a:defRPr sz="1050"/>
            </a:lvl8pPr>
            <a:lvl9pPr marL="3839642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5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79954"/>
            <a:ext cx="3932237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036570"/>
            <a:ext cx="6172200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56" indent="0">
              <a:buNone/>
              <a:defRPr sz="2939"/>
            </a:lvl2pPr>
            <a:lvl3pPr marL="959911" indent="0">
              <a:buNone/>
              <a:defRPr sz="2520"/>
            </a:lvl3pPr>
            <a:lvl4pPr marL="1439867" indent="0">
              <a:buNone/>
              <a:defRPr sz="2100"/>
            </a:lvl4pPr>
            <a:lvl5pPr marL="1919822" indent="0">
              <a:buNone/>
              <a:defRPr sz="2100"/>
            </a:lvl5pPr>
            <a:lvl6pPr marL="2399778" indent="0">
              <a:buNone/>
              <a:defRPr sz="2100"/>
            </a:lvl6pPr>
            <a:lvl7pPr marL="2879733" indent="0">
              <a:buNone/>
              <a:defRPr sz="2100"/>
            </a:lvl7pPr>
            <a:lvl8pPr marL="3359688" indent="0">
              <a:buNone/>
              <a:defRPr sz="2100"/>
            </a:lvl8pPr>
            <a:lvl9pPr marL="3839642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159795"/>
            <a:ext cx="3932237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56" indent="0">
              <a:buNone/>
              <a:defRPr sz="1470"/>
            </a:lvl2pPr>
            <a:lvl3pPr marL="959911" indent="0">
              <a:buNone/>
              <a:defRPr sz="1260"/>
            </a:lvl3pPr>
            <a:lvl4pPr marL="1439867" indent="0">
              <a:buNone/>
              <a:defRPr sz="1050"/>
            </a:lvl4pPr>
            <a:lvl5pPr marL="1919822" indent="0">
              <a:buNone/>
              <a:defRPr sz="1050"/>
            </a:lvl5pPr>
            <a:lvl6pPr marL="2399778" indent="0">
              <a:buNone/>
              <a:defRPr sz="1050"/>
            </a:lvl6pPr>
            <a:lvl7pPr marL="2879733" indent="0">
              <a:buNone/>
              <a:defRPr sz="1050"/>
            </a:lvl7pPr>
            <a:lvl8pPr marL="3359688" indent="0">
              <a:buNone/>
              <a:defRPr sz="1050"/>
            </a:lvl8pPr>
            <a:lvl9pPr marL="3839642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8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7778" y="201462"/>
            <a:ext cx="9584266" cy="876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111" y="1185073"/>
            <a:ext cx="11446933" cy="52993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111" y="6672697"/>
            <a:ext cx="274320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8378" y="6672697"/>
            <a:ext cx="411480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73248" y="6672697"/>
            <a:ext cx="801511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4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l" defTabSz="959911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78" indent="-239978" algn="l" defTabSz="959911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33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889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44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00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755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10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666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620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56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11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867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22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778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733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688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642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9022" y="2071688"/>
            <a:ext cx="7558086" cy="1612961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PEMODELAN SISTEM SAAT INI</a:t>
            </a:r>
            <a:endParaRPr lang="id-ID" sz="32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id-ID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325" y="6772275"/>
            <a:ext cx="1429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FFFF00"/>
                </a:solidFill>
              </a:rPr>
              <a:t>WIU-SKS-FRA</a:t>
            </a:r>
            <a:endParaRPr lang="id-ID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76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id-ID" altLang="id-ID" b="1" dirty="0"/>
              <a:t>EVALUASI TUGAS </a:t>
            </a:r>
            <a:br>
              <a:rPr lang="id-ID" altLang="id-ID" b="1" dirty="0"/>
            </a:br>
            <a:r>
              <a:rPr lang="id-ID" altLang="id-ID" b="1" dirty="0"/>
              <a:t>PADA PERTEMUAN SEBELUMNYA</a:t>
            </a:r>
            <a:endParaRPr lang="id-ID" alt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279877"/>
            <a:ext cx="11556293" cy="560669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id-ID" dirty="0" smtClean="0"/>
              <a:t>Review semua BAB 3 yang telah disusun mahasiswa meliputi :</a:t>
            </a:r>
            <a:endParaRPr lang="id-ID" dirty="0" smtClean="0"/>
          </a:p>
          <a:p>
            <a:pPr marL="479955" lvl="1" indent="0">
              <a:buNone/>
            </a:pPr>
            <a:r>
              <a:rPr lang="id-ID" dirty="0" smtClean="0"/>
              <a:t>3.1 </a:t>
            </a:r>
            <a:r>
              <a:rPr lang="id-ID" dirty="0"/>
              <a:t>	Gambaran Sistem Saat Ini</a:t>
            </a:r>
          </a:p>
          <a:p>
            <a:pPr marL="479955" lvl="1" indent="0">
              <a:buNone/>
            </a:pPr>
            <a:r>
              <a:rPr lang="id-ID" dirty="0"/>
              <a:t>	3.1.1	Proses Bisnis pada Sistem Saat Ini</a:t>
            </a:r>
          </a:p>
          <a:p>
            <a:pPr marL="479955" lvl="1" indent="0">
              <a:buNone/>
            </a:pPr>
            <a:r>
              <a:rPr lang="id-ID" dirty="0"/>
              <a:t>		</a:t>
            </a:r>
            <a:r>
              <a:rPr lang="id-ID" sz="2000" dirty="0"/>
              <a:t>{</a:t>
            </a:r>
            <a:r>
              <a:rPr lang="id-ID" sz="2000" i="1" dirty="0"/>
              <a:t>Gambarkan semua proses bisnis dengan BPMN</a:t>
            </a:r>
            <a:r>
              <a:rPr lang="id-ID" sz="2000" dirty="0"/>
              <a:t>}</a:t>
            </a:r>
          </a:p>
          <a:p>
            <a:pPr marL="479955" lvl="1" indent="0">
              <a:buNone/>
            </a:pPr>
            <a:r>
              <a:rPr lang="id-ID" dirty="0"/>
              <a:t>	3.1.2	...... </a:t>
            </a:r>
            <a:r>
              <a:rPr lang="id-ID" sz="2000" dirty="0"/>
              <a:t>{</a:t>
            </a:r>
            <a:r>
              <a:rPr lang="id-ID" sz="2000" i="1" dirty="0"/>
              <a:t>Gambarkan semua proses bisnis yang ada</a:t>
            </a:r>
            <a:r>
              <a:rPr lang="id-ID" sz="2000" dirty="0"/>
              <a:t>}</a:t>
            </a:r>
            <a:endParaRPr lang="id-ID" dirty="0"/>
          </a:p>
          <a:p>
            <a:pPr marL="479955" lvl="1" indent="0">
              <a:buNone/>
            </a:pPr>
            <a:r>
              <a:rPr lang="id-ID" dirty="0"/>
              <a:t>	3.1.3	Kelemahan dan Usulan Perbaikan Pada Sistem Saat Ini</a:t>
            </a:r>
          </a:p>
          <a:p>
            <a:pPr marL="479955" lvl="1" indent="0">
              <a:buNone/>
            </a:pPr>
            <a:r>
              <a:rPr lang="id-ID" dirty="0"/>
              <a:t>		</a:t>
            </a:r>
            <a:r>
              <a:rPr lang="id-ID" sz="2000" dirty="0"/>
              <a:t>Uraikan kelemahan pada sistem berjalan dan usulan </a:t>
            </a:r>
            <a:r>
              <a:rPr lang="id-ID" sz="2000" dirty="0" smtClean="0"/>
              <a:t>perbaikannya menggunakan tabel berikut :</a:t>
            </a:r>
            <a:endParaRPr lang="id-ID" dirty="0"/>
          </a:p>
          <a:p>
            <a:pPr marL="514350" indent="-514350">
              <a:buFont typeface="+mj-lt"/>
              <a:buAutoNum type="arabicPeriod"/>
              <a:defRPr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812389"/>
              </p:ext>
            </p:extLst>
          </p:nvPr>
        </p:nvGraphicFramePr>
        <p:xfrm>
          <a:off x="1500188" y="4492625"/>
          <a:ext cx="10529889" cy="2684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341">
                  <a:extLst>
                    <a:ext uri="{9D8B030D-6E8A-4147-A177-3AD203B41FA5}">
                      <a16:colId xmlns:a16="http://schemas.microsoft.com/office/drawing/2014/main" val="244424401"/>
                    </a:ext>
                  </a:extLst>
                </a:gridCol>
                <a:gridCol w="4127840">
                  <a:extLst>
                    <a:ext uri="{9D8B030D-6E8A-4147-A177-3AD203B41FA5}">
                      <a16:colId xmlns:a16="http://schemas.microsoft.com/office/drawing/2014/main" val="3096726825"/>
                    </a:ext>
                  </a:extLst>
                </a:gridCol>
                <a:gridCol w="5825708">
                  <a:extLst>
                    <a:ext uri="{9D8B030D-6E8A-4147-A177-3AD203B41FA5}">
                      <a16:colId xmlns:a16="http://schemas.microsoft.com/office/drawing/2014/main" val="4062670050"/>
                    </a:ext>
                  </a:extLst>
                </a:gridCol>
              </a:tblGrid>
              <a:tr h="624064">
                <a:tc>
                  <a:txBody>
                    <a:bodyPr/>
                    <a:lstStyle/>
                    <a:p>
                      <a:pPr marL="108000" algn="ctr" hangingPunct="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NO</a:t>
                      </a:r>
                      <a:endParaRPr lang="id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hangingPunct="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KEKURANGAN PROSES BISNIS YANG BERJALAN</a:t>
                      </a:r>
                      <a:endParaRPr lang="id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hangingPunct="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YANG DIHARAPKAN DARI APLIKASI/SISTEM YANG DIBANGUN</a:t>
                      </a:r>
                      <a:endParaRPr lang="id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6451817"/>
                  </a:ext>
                </a:extLst>
              </a:tr>
              <a:tr h="812624">
                <a:tc>
                  <a:txBody>
                    <a:bodyPr/>
                    <a:lstStyle/>
                    <a:p>
                      <a:pPr marL="108000" algn="ctr" hangingPunct="0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5725" indent="0" algn="just" hangingPunct="0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Sulit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bertemu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dengan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pihak</a:t>
                      </a:r>
                      <a:r>
                        <a:rPr lang="en-US" sz="1600" dirty="0">
                          <a:effectLst/>
                        </a:rPr>
                        <a:t> yang </a:t>
                      </a:r>
                      <a:r>
                        <a:rPr lang="en-US" sz="1600" dirty="0" err="1">
                          <a:effectLst/>
                        </a:rPr>
                        <a:t>terkait</a:t>
                      </a:r>
                      <a:r>
                        <a:rPr lang="en-US" sz="1600" dirty="0">
                          <a:effectLst/>
                        </a:rPr>
                        <a:t> .</a:t>
                      </a:r>
                      <a:endParaRPr lang="id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5725" indent="0" algn="just" hangingPunct="0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Menyiadakan</a:t>
                      </a:r>
                      <a:r>
                        <a:rPr lang="en-US" sz="1600" dirty="0">
                          <a:effectLst/>
                        </a:rPr>
                        <a:t> media </a:t>
                      </a:r>
                      <a:r>
                        <a:rPr lang="en-US" sz="1600" dirty="0" err="1">
                          <a:effectLst/>
                        </a:rPr>
                        <a:t>penghubung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antara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hubin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siswa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koor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produktif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kepala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sekolah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sehingga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pihak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terkait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tidak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perlu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melakukan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pertemuan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id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9628609"/>
                  </a:ext>
                </a:extLst>
              </a:tr>
              <a:tr h="624064">
                <a:tc>
                  <a:txBody>
                    <a:bodyPr/>
                    <a:lstStyle/>
                    <a:p>
                      <a:pPr marL="108000" algn="ctr" hangingPunct="0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d-ID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5725" indent="0" algn="just" hangingPunct="0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Terjadinya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duplikasi</a:t>
                      </a:r>
                      <a:r>
                        <a:rPr lang="en-US" sz="1600" dirty="0">
                          <a:effectLst/>
                        </a:rPr>
                        <a:t> data </a:t>
                      </a:r>
                      <a:r>
                        <a:rPr lang="en-US" sz="1600" dirty="0" err="1">
                          <a:effectLst/>
                        </a:rPr>
                        <a:t>siswa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saat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melakukan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pendaftaran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id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5725" indent="0" algn="just" hangingPunct="0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Dapat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mendeteksi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jika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terjadi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duplikasi</a:t>
                      </a:r>
                      <a:r>
                        <a:rPr lang="en-US" sz="1600" dirty="0">
                          <a:effectLst/>
                        </a:rPr>
                        <a:t> data </a:t>
                      </a:r>
                      <a:r>
                        <a:rPr lang="en-US" sz="1600" dirty="0" err="1">
                          <a:effectLst/>
                        </a:rPr>
                        <a:t>siswa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id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7697850"/>
                  </a:ext>
                </a:extLst>
              </a:tr>
              <a:tr h="624064">
                <a:tc>
                  <a:txBody>
                    <a:bodyPr/>
                    <a:lstStyle/>
                    <a:p>
                      <a:pPr marL="108000" algn="ctr" hangingPunct="0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5725" indent="0" algn="just" hangingPunct="0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Pembuatan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berkas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penyampaian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informasi</a:t>
                      </a:r>
                      <a:r>
                        <a:rPr lang="en-US" sz="1600" dirty="0">
                          <a:effectLst/>
                        </a:rPr>
                        <a:t>  yang </a:t>
                      </a:r>
                      <a:r>
                        <a:rPr lang="en-US" sz="1600" dirty="0" err="1">
                          <a:effectLst/>
                        </a:rPr>
                        <a:t>selalu</a:t>
                      </a:r>
                      <a:r>
                        <a:rPr lang="en-US" sz="1600" dirty="0">
                          <a:effectLst/>
                        </a:rPr>
                        <a:t> delay.</a:t>
                      </a:r>
                      <a:endParaRPr lang="id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5725" indent="0" algn="just" hangingPunct="0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Memudahkan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hubin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dalam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pembuatan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berkas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penyampaian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informasi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prakerin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id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1401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78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3" y="1185073"/>
            <a:ext cx="11872913" cy="5299310"/>
          </a:xfrm>
        </p:spPr>
        <p:txBody>
          <a:bodyPr/>
          <a:lstStyle/>
          <a:p>
            <a:pPr marL="479955" lvl="1" indent="0">
              <a:buNone/>
            </a:pPr>
            <a:r>
              <a:rPr lang="id-ID" dirty="0" smtClean="0"/>
              <a:t>3.2 </a:t>
            </a:r>
            <a:r>
              <a:rPr lang="id-ID" dirty="0" smtClean="0"/>
              <a:t>	Gambaran Sistem Usulan</a:t>
            </a:r>
          </a:p>
          <a:p>
            <a:pPr marL="479955" lvl="1" indent="0">
              <a:buNone/>
            </a:pPr>
            <a:r>
              <a:rPr lang="id-ID" dirty="0" smtClean="0"/>
              <a:t>	3.2.1	Proses Bisnis Pada Sistem Usulan</a:t>
            </a:r>
          </a:p>
          <a:p>
            <a:pPr marL="479955" lvl="1" indent="0">
              <a:buNone/>
            </a:pPr>
            <a:r>
              <a:rPr lang="id-ID" dirty="0"/>
              <a:t>	</a:t>
            </a:r>
            <a:r>
              <a:rPr lang="id-ID" dirty="0" smtClean="0"/>
              <a:t>	</a:t>
            </a:r>
            <a:r>
              <a:rPr lang="id-ID" sz="2000" dirty="0" smtClean="0"/>
              <a:t>{</a:t>
            </a:r>
            <a:r>
              <a:rPr lang="id-ID" sz="2000" i="1" dirty="0" smtClean="0"/>
              <a:t>Gambarkan semua proses bisnis dengan BPMN</a:t>
            </a:r>
            <a:r>
              <a:rPr lang="id-ID" sz="2000" dirty="0" smtClean="0"/>
              <a:t>}</a:t>
            </a:r>
          </a:p>
          <a:p>
            <a:pPr marL="479955" lvl="1" indent="0">
              <a:buNone/>
            </a:pPr>
            <a:r>
              <a:rPr lang="id-ID" dirty="0"/>
              <a:t>	</a:t>
            </a:r>
            <a:r>
              <a:rPr lang="id-ID" dirty="0" smtClean="0"/>
              <a:t>3.2.2</a:t>
            </a:r>
            <a:r>
              <a:rPr lang="id-ID" dirty="0"/>
              <a:t>	...... </a:t>
            </a:r>
            <a:r>
              <a:rPr lang="id-ID" sz="2000" dirty="0"/>
              <a:t>{</a:t>
            </a:r>
            <a:r>
              <a:rPr lang="id-ID" sz="2000" i="1" dirty="0"/>
              <a:t>Gambarkan semua proses </a:t>
            </a:r>
            <a:r>
              <a:rPr lang="id-ID" sz="2000" i="1" dirty="0" smtClean="0"/>
              <a:t>bisnis yang ada</a:t>
            </a:r>
            <a:r>
              <a:rPr lang="id-ID" sz="2000" dirty="0" smtClean="0"/>
              <a:t>}</a:t>
            </a:r>
            <a:endParaRPr lang="id-ID" dirty="0" smtClean="0"/>
          </a:p>
          <a:p>
            <a:pPr marL="479955" lvl="1" indent="0">
              <a:buNone/>
            </a:pPr>
            <a:r>
              <a:rPr lang="id-ID" dirty="0" smtClean="0"/>
              <a:t>3.3	Perbandingan Dengan Aplikasi Sejenis</a:t>
            </a:r>
          </a:p>
          <a:p>
            <a:pPr marL="479955" lvl="1" indent="0">
              <a:buNone/>
            </a:pPr>
            <a:r>
              <a:rPr lang="id-ID" sz="2000" dirty="0" smtClean="0"/>
              <a:t>Uraikan hasil perbandingan antara aplikasi yang akan dibangun dengan aplikasi lain yang ada dan sejenisnya. Gunakan contoh berikut :</a:t>
            </a:r>
            <a:endParaRPr lang="id-ID" dirty="0" smtClean="0"/>
          </a:p>
          <a:p>
            <a:pPr marL="479955" lvl="1" indent="0">
              <a:buNone/>
            </a:pPr>
            <a:r>
              <a:rPr lang="id-ID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8253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CONTOH PERBANDINGAN APLIKASI SEJENIS</a:t>
            </a:r>
            <a:endParaRPr lang="id-ID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185863"/>
          <a:ext cx="12192000" cy="5160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3291">
                  <a:extLst>
                    <a:ext uri="{9D8B030D-6E8A-4147-A177-3AD203B41FA5}">
                      <a16:colId xmlns:a16="http://schemas.microsoft.com/office/drawing/2014/main" val="305257311"/>
                    </a:ext>
                  </a:extLst>
                </a:gridCol>
                <a:gridCol w="2292758">
                  <a:extLst>
                    <a:ext uri="{9D8B030D-6E8A-4147-A177-3AD203B41FA5}">
                      <a16:colId xmlns:a16="http://schemas.microsoft.com/office/drawing/2014/main" val="710339402"/>
                    </a:ext>
                  </a:extLst>
                </a:gridCol>
                <a:gridCol w="2871787">
                  <a:extLst>
                    <a:ext uri="{9D8B030D-6E8A-4147-A177-3AD203B41FA5}">
                      <a16:colId xmlns:a16="http://schemas.microsoft.com/office/drawing/2014/main" val="3136550332"/>
                    </a:ext>
                  </a:extLst>
                </a:gridCol>
                <a:gridCol w="2714624">
                  <a:extLst>
                    <a:ext uri="{9D8B030D-6E8A-4147-A177-3AD203B41FA5}">
                      <a16:colId xmlns:a16="http://schemas.microsoft.com/office/drawing/2014/main" val="1463202572"/>
                    </a:ext>
                  </a:extLst>
                </a:gridCol>
                <a:gridCol w="3919540">
                  <a:extLst>
                    <a:ext uri="{9D8B030D-6E8A-4147-A177-3AD203B41FA5}">
                      <a16:colId xmlns:a16="http://schemas.microsoft.com/office/drawing/2014/main" val="273933516"/>
                    </a:ext>
                  </a:extLst>
                </a:gridCol>
              </a:tblGrid>
              <a:tr h="24539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PEMBANDING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APLIKASI SEJENIS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APLIKASI USULAN</a:t>
                      </a:r>
                      <a:r>
                        <a:rPr lang="id-ID" sz="1400" b="1" dirty="0" smtClean="0">
                          <a:solidFill>
                            <a:schemeClr val="tx1"/>
                          </a:solidFill>
                          <a:effectLst/>
                        </a:rPr>
                        <a:t> (YANG DIBANGUN)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918496"/>
                  </a:ext>
                </a:extLst>
              </a:tr>
              <a:tr h="76680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MOBILE POSYANDU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KSP DAN MPASI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APLIKASI POSYANDU</a:t>
                      </a:r>
                      <a:endParaRPr lang="id-ID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MODUL </a:t>
                      </a:r>
                      <a:r>
                        <a:rPr lang="id-ID" sz="1400" b="1" dirty="0" smtClean="0">
                          <a:solidFill>
                            <a:schemeClr val="tx1"/>
                          </a:solidFill>
                          <a:effectLst/>
                        </a:rPr>
                        <a:t>MONITORING DAN CONTROLLING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TUMBUH KEMBANG ANAK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022259"/>
                  </a:ext>
                </a:extLst>
              </a:tr>
              <a:tr h="1359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Fungsi utama aplikasi </a:t>
                      </a:r>
                      <a:endParaRPr lang="id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Membantu ibu anak dalam mengetahui informasi tumbuh kembang anak. </a:t>
                      </a:r>
                      <a:endParaRPr lang="id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Membantu ibu anak untuk mengetahui gizi anak, dan cara membuat asupan yang tepat untuk anak. 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Memfasilitasi pihak-pihak terkait kegiatan Posyandu seperti kader, PKK, </a:t>
                      </a:r>
                      <a:r>
                        <a:rPr lang="id-ID" sz="1400">
                          <a:effectLst/>
                        </a:rPr>
                        <a:t>b</a:t>
                      </a:r>
                      <a:r>
                        <a:rPr lang="en-US" sz="1400">
                          <a:effectLst/>
                        </a:rPr>
                        <a:t>idan, dan Kepala Desa dalam memantau dan mengontrol kegiatan Posyandu khususnya dalam pembinaan  tumbuh kembang anak.</a:t>
                      </a:r>
                      <a:endParaRPr lang="id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850275"/>
                  </a:ext>
                </a:extLst>
              </a:tr>
              <a:tr h="1426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d-ID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</a:rPr>
                        <a:t>Fungsional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</a:rPr>
                        <a:t>Kelola data Tumbuh Kembang Anak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Cetak laporan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</a:rPr>
                        <a:t>Kelola data asupan gizi anak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Cetak laporan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K</a:t>
                      </a:r>
                      <a:r>
                        <a:rPr lang="id-ID" sz="1400" dirty="0" smtClean="0">
                          <a:effectLst/>
                        </a:rPr>
                        <a:t>elola tumbuh kembang anak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Kelola data pemberian imunisasi dan Vitamin 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Kelola jadwal kunjuangan ke posnyandu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Reminder jadwal kunjungan kepada orang</a:t>
                      </a:r>
                      <a:r>
                        <a:rPr lang="id-ID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Kelola </a:t>
                      </a:r>
                      <a:r>
                        <a:rPr lang="id-ID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pemberian imunisasi dan Vitamin 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Reminder </a:t>
                      </a:r>
                      <a:r>
                        <a:rPr lang="id-ID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pemberian imunisasi dan Vitamin A</a:t>
                      </a:r>
                      <a:endParaRPr lang="id-ID" sz="14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Cetak laporan Tumbum kembang anak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6980023"/>
                  </a:ext>
                </a:extLst>
              </a:tr>
              <a:tr h="245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Platform sistem </a:t>
                      </a:r>
                      <a:endParaRPr lang="id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9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Android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Android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Web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05600"/>
                  </a:ext>
                </a:extLst>
              </a:tr>
              <a:tr h="298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id-ID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Bahasa </a:t>
                      </a:r>
                      <a:r>
                        <a:rPr lang="en-US" sz="1400" dirty="0" err="1">
                          <a:effectLst/>
                        </a:rPr>
                        <a:t>pemrograman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Java 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Java 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PHP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572404"/>
                  </a:ext>
                </a:extLst>
              </a:tr>
              <a:tr h="282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id-ID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Pengguna (User) </a:t>
                      </a:r>
                      <a:endParaRPr lang="id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Ibu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anak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Ibu</a:t>
                      </a:r>
                      <a:r>
                        <a:rPr lang="id-ID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Anak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Admin, </a:t>
                      </a:r>
                      <a:r>
                        <a:rPr lang="en-US" sz="1400" dirty="0" err="1">
                          <a:effectLst/>
                        </a:rPr>
                        <a:t>kader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id-ID" sz="1400" dirty="0">
                          <a:effectLst/>
                        </a:rPr>
                        <a:t>b</a:t>
                      </a:r>
                      <a:r>
                        <a:rPr lang="en-US" sz="1400" dirty="0" err="1">
                          <a:effectLst/>
                        </a:rPr>
                        <a:t>idan</a:t>
                      </a:r>
                      <a:r>
                        <a:rPr lang="en-US" sz="1400" dirty="0">
                          <a:effectLst/>
                        </a:rPr>
                        <a:t>, PKK,</a:t>
                      </a:r>
                      <a:r>
                        <a:rPr lang="id-ID" sz="1400" dirty="0">
                          <a:effectLst/>
                        </a:rPr>
                        <a:t> dan </a:t>
                      </a:r>
                      <a:r>
                        <a:rPr lang="en-US" sz="1400" dirty="0" err="1">
                          <a:effectLst/>
                        </a:rPr>
                        <a:t>Kepala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Desa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081617"/>
                  </a:ext>
                </a:extLst>
              </a:tr>
              <a:tr h="245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id-ID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Basis data  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SQLite 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SQLite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MySQL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45" marR="468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490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40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TelU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TelU" id="{08DC51EF-A25C-4777-8536-F32D4A4BAF64}" vid="{5C5C6598-3404-4EFD-B29D-AE85BA2A1F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Tel-U 1</Template>
  <TotalTime>14548</TotalTime>
  <Words>275</Words>
  <Application>Microsoft Office PowerPoint</Application>
  <PresentationFormat>Custom</PresentationFormat>
  <Paragraphs>76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Myriad Pro</vt:lpstr>
      <vt:lpstr>Times New Roman</vt:lpstr>
      <vt:lpstr>Theme TelU</vt:lpstr>
      <vt:lpstr>PEMODELAN SISTEM SAAT INI</vt:lpstr>
      <vt:lpstr>EVALUASI TUGAS  PADA PERTEMUAN SEBELUMNYA</vt:lpstr>
      <vt:lpstr>PowerPoint Presentation</vt:lpstr>
      <vt:lpstr>CONTOH PERBANDINGAN APLIKASI SEJENIS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PROJECT</dc:title>
  <dc:creator>Wawa Wikusna</dc:creator>
  <cp:lastModifiedBy>WIKUSNA</cp:lastModifiedBy>
  <cp:revision>235</cp:revision>
  <dcterms:created xsi:type="dcterms:W3CDTF">2014-11-12T02:51:40Z</dcterms:created>
  <dcterms:modified xsi:type="dcterms:W3CDTF">2018-01-29T03:31:47Z</dcterms:modified>
</cp:coreProperties>
</file>